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sldIdLst>
    <p:sldId id="256" r:id="rId2"/>
    <p:sldId id="262" r:id="rId3"/>
    <p:sldId id="263" r:id="rId4"/>
    <p:sldId id="264" r:id="rId5"/>
    <p:sldId id="265" r:id="rId6"/>
    <p:sldId id="276" r:id="rId7"/>
    <p:sldId id="266" r:id="rId8"/>
    <p:sldId id="259" r:id="rId9"/>
    <p:sldId id="267" r:id="rId10"/>
    <p:sldId id="260" r:id="rId11"/>
    <p:sldId id="258" r:id="rId12"/>
    <p:sldId id="269" r:id="rId13"/>
    <p:sldId id="270" r:id="rId14"/>
    <p:sldId id="271" r:id="rId15"/>
    <p:sldId id="274" r:id="rId16"/>
    <p:sldId id="275" r:id="rId17"/>
    <p:sldId id="272" r:id="rId18"/>
    <p:sldId id="273" r:id="rId19"/>
    <p:sldId id="279" r:id="rId20"/>
    <p:sldId id="277" r:id="rId21"/>
    <p:sldId id="278" r:id="rId22"/>
    <p:sldId id="281" r:id="rId23"/>
    <p:sldId id="280" r:id="rId24"/>
    <p:sldId id="282" r:id="rId25"/>
    <p:sldId id="283" r:id="rId26"/>
    <p:sldId id="28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1F36D8-6245-48FB-838E-DC5A3FD36C6B}" type="datetimeFigureOut">
              <a:rPr lang="en-US" smtClean="0"/>
              <a:pPr/>
              <a:t>12/24/2015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49A92D-99D3-4480-BC0F-0A2A8202C69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a:noFill/>
        </p:spPr>
        <p:txBody>
          <a:bodyPr/>
          <a:lstStyle/>
          <a:p>
            <a:fld id="{19BDC5E5-FDCF-4731-B694-B64AA6B8FD97}" type="slidenum">
              <a:rPr lang="en-US" smtClean="0"/>
              <a:pPr/>
              <a:t>8</a:t>
            </a:fld>
            <a:endParaRPr lang="en-US" smtClean="0"/>
          </a:p>
        </p:txBody>
      </p:sp>
      <p:sp>
        <p:nvSpPr>
          <p:cNvPr id="184323" name="Rectangle 2"/>
          <p:cNvSpPr>
            <a:spLocks noGrp="1" noRot="1" noChangeAspect="1" noChangeArrowheads="1" noTextEdit="1"/>
          </p:cNvSpPr>
          <p:nvPr>
            <p:ph type="sldImg"/>
          </p:nvPr>
        </p:nvSpPr>
        <p:spPr>
          <a:ln/>
        </p:spPr>
      </p:sp>
      <p:sp>
        <p:nvSpPr>
          <p:cNvPr id="184324" name="Rectangle 3"/>
          <p:cNvSpPr>
            <a:spLocks noGrp="1" noChangeArrowheads="1"/>
          </p:cNvSpPr>
          <p:nvPr>
            <p:ph type="body" idx="1"/>
          </p:nvPr>
        </p:nvSpPr>
        <p:spPr>
          <a:noFill/>
          <a:ln/>
        </p:spPr>
        <p:txBody>
          <a:bodyPr/>
          <a:lstStyle/>
          <a:p>
            <a:pPr eaLnBrk="1" hangingPunct="1"/>
            <a:endParaRPr lang="en-US" dirty="0" smtClean="0">
              <a:latin typeface="Helvetica" pitchFamily="34" charset="0"/>
              <a:ea typeface="ＭＳ Ｐゴシック" pitchFamily="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7"/>
          <p:cNvSpPr>
            <a:spLocks noGrp="1" noChangeArrowheads="1"/>
          </p:cNvSpPr>
          <p:nvPr>
            <p:ph type="sldNum" sz="quarter" idx="5"/>
          </p:nvPr>
        </p:nvSpPr>
        <p:spPr>
          <a:noFill/>
        </p:spPr>
        <p:txBody>
          <a:bodyPr/>
          <a:lstStyle/>
          <a:p>
            <a:fld id="{4E394258-A8B6-4834-B4F7-BF10726F2118}" type="slidenum">
              <a:rPr lang="en-US" smtClean="0"/>
              <a:pPr/>
              <a:t>10</a:t>
            </a:fld>
            <a:endParaRPr lang="en-US" smtClean="0"/>
          </a:p>
        </p:txBody>
      </p:sp>
      <p:sp>
        <p:nvSpPr>
          <p:cNvPr id="185347" name="Rectangle 2"/>
          <p:cNvSpPr>
            <a:spLocks noGrp="1" noRot="1" noChangeAspect="1" noChangeArrowheads="1" noTextEdit="1"/>
          </p:cNvSpPr>
          <p:nvPr>
            <p:ph type="sldImg"/>
          </p:nvPr>
        </p:nvSpPr>
        <p:spPr>
          <a:xfrm>
            <a:off x="1149350" y="685800"/>
            <a:ext cx="4567238" cy="3427413"/>
          </a:xfrm>
          <a:solidFill>
            <a:srgbClr val="FFFFFF"/>
          </a:solidFill>
          <a:ln/>
        </p:spPr>
      </p:sp>
      <p:sp>
        <p:nvSpPr>
          <p:cNvPr id="185348" name="Rectangle 3"/>
          <p:cNvSpPr>
            <a:spLocks noGrp="1" noChangeArrowheads="1"/>
          </p:cNvSpPr>
          <p:nvPr>
            <p:ph type="body" idx="1"/>
          </p:nvPr>
        </p:nvSpPr>
        <p:spPr>
          <a:xfrm>
            <a:off x="984596" y="4354956"/>
            <a:ext cx="5028579" cy="4116049"/>
          </a:xfrm>
          <a:solidFill>
            <a:srgbClr val="FFFFFF"/>
          </a:solidFill>
          <a:ln/>
        </p:spPr>
        <p:txBody>
          <a:bodyPr lIns="92541" tIns="46272" rIns="92541" bIns="46272"/>
          <a:lstStyle/>
          <a:p>
            <a:pPr eaLnBrk="1" hangingPunct="1"/>
            <a:endParaRPr lang="en-US" dirty="0" smtClean="0">
              <a:latin typeface="Helvetica" pitchFamily="34" charset="0"/>
              <a:ea typeface="ＭＳ Ｐゴシック" pitchFamily="1"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p:cNvSpPr>
            <a:spLocks noGrp="1" noChangeArrowheads="1"/>
          </p:cNvSpPr>
          <p:nvPr>
            <p:ph type="sldNum" sz="quarter" idx="5"/>
          </p:nvPr>
        </p:nvSpPr>
        <p:spPr>
          <a:noFill/>
        </p:spPr>
        <p:txBody>
          <a:bodyPr/>
          <a:lstStyle/>
          <a:p>
            <a:fld id="{EAD6FDAC-BAC4-48D7-98B5-76FF0C663A6D}" type="slidenum">
              <a:rPr lang="en-US" smtClean="0"/>
              <a:pPr/>
              <a:t>11</a:t>
            </a:fld>
            <a:endParaRPr lang="en-US" smtClean="0"/>
          </a:p>
        </p:txBody>
      </p:sp>
      <p:sp>
        <p:nvSpPr>
          <p:cNvPr id="175107" name="Rectangle 2"/>
          <p:cNvSpPr>
            <a:spLocks noGrp="1" noRot="1" noChangeAspect="1" noChangeArrowheads="1" noTextEdit="1"/>
          </p:cNvSpPr>
          <p:nvPr>
            <p:ph type="sldImg"/>
          </p:nvPr>
        </p:nvSpPr>
        <p:spPr>
          <a:ln/>
        </p:spPr>
      </p:sp>
      <p:sp>
        <p:nvSpPr>
          <p:cNvPr id="175108" name="Rectangle 3"/>
          <p:cNvSpPr>
            <a:spLocks noGrp="1" noChangeArrowheads="1"/>
          </p:cNvSpPr>
          <p:nvPr>
            <p:ph type="body" idx="1"/>
          </p:nvPr>
        </p:nvSpPr>
        <p:spPr>
          <a:noFill/>
          <a:ln/>
        </p:spPr>
        <p:txBody>
          <a:bodyPr/>
          <a:lstStyle/>
          <a:p>
            <a:pPr eaLnBrk="1" hangingPunct="1"/>
            <a:endParaRPr lang="en-US" dirty="0" smtClean="0">
              <a:latin typeface="Helvetica" pitchFamily="34" charset="0"/>
              <a:ea typeface="ＭＳ Ｐゴシック" pitchFamily="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1983E6E-7881-45F6-88A3-51197DED13E3}" type="datetimeFigureOut">
              <a:rPr lang="en-US" smtClean="0"/>
              <a:pPr/>
              <a:t>12/24/2015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7660B26B-3AD8-4BC0-A477-88F2B56D8DEF}"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983E6E-7881-45F6-88A3-51197DED13E3}" type="datetimeFigureOut">
              <a:rPr lang="en-US" smtClean="0"/>
              <a:pPr/>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0B26B-3AD8-4BC0-A477-88F2B56D8DE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1983E6E-7881-45F6-88A3-51197DED13E3}" type="datetimeFigureOut">
              <a:rPr lang="en-US" smtClean="0"/>
              <a:pPr/>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0B26B-3AD8-4BC0-A477-88F2B56D8DE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1983E6E-7881-45F6-88A3-51197DED13E3}" type="datetimeFigureOut">
              <a:rPr lang="en-US" smtClean="0"/>
              <a:pPr/>
              <a:t>12/24/2015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60B26B-3AD8-4BC0-A477-88F2B56D8DEF}"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1983E6E-7881-45F6-88A3-51197DED13E3}" type="datetimeFigureOut">
              <a:rPr lang="en-US" smtClean="0"/>
              <a:pPr/>
              <a:t>12/24/2015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7660B26B-3AD8-4BC0-A477-88F2B56D8DE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1983E6E-7881-45F6-88A3-51197DED13E3}" type="datetimeFigureOut">
              <a:rPr lang="en-US" smtClean="0"/>
              <a:pPr/>
              <a:t>12/24/2015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0B26B-3AD8-4BC0-A477-88F2B56D8DEF}"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1983E6E-7881-45F6-88A3-51197DED13E3}" type="datetimeFigureOut">
              <a:rPr lang="en-US" smtClean="0"/>
              <a:pPr/>
              <a:t>12/24/2015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60B26B-3AD8-4BC0-A477-88F2B56D8DEF}"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1983E6E-7881-45F6-88A3-51197DED13E3}" type="datetimeFigureOut">
              <a:rPr lang="en-US" smtClean="0"/>
              <a:pPr/>
              <a:t>12/24/2015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60B26B-3AD8-4BC0-A477-88F2B56D8DE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983E6E-7881-45F6-88A3-51197DED13E3}" type="datetimeFigureOut">
              <a:rPr lang="en-US" smtClean="0"/>
              <a:pPr/>
              <a:t>12/24/2015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60B26B-3AD8-4BC0-A477-88F2B56D8DE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983E6E-7881-45F6-88A3-51197DED13E3}" type="datetimeFigureOut">
              <a:rPr lang="en-US" smtClean="0"/>
              <a:pPr/>
              <a:t>12/24/2015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60B26B-3AD8-4BC0-A477-88F2B56D8DEF}"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1983E6E-7881-45F6-88A3-51197DED13E3}" type="datetimeFigureOut">
              <a:rPr lang="en-US" smtClean="0"/>
              <a:pPr/>
              <a:t>12/24/2015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7660B26B-3AD8-4BC0-A477-88F2B56D8DEF}"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1983E6E-7881-45F6-88A3-51197DED13E3}" type="datetimeFigureOut">
              <a:rPr lang="en-US" smtClean="0"/>
              <a:pPr/>
              <a:t>12/24/2015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660B26B-3AD8-4BC0-A477-88F2B56D8DE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mk-MK" dirty="0" smtClean="0"/>
              <a:t>В.н.с. Др.сци Нико Беќаровски</a:t>
            </a:r>
          </a:p>
          <a:p>
            <a:r>
              <a:rPr lang="mk-MK" dirty="0" smtClean="0"/>
              <a:t>Универзитетска клиника за токсикологија</a:t>
            </a:r>
            <a:endParaRPr lang="en-US" dirty="0"/>
          </a:p>
        </p:txBody>
      </p:sp>
      <p:sp>
        <p:nvSpPr>
          <p:cNvPr id="2" name="Title 1"/>
          <p:cNvSpPr>
            <a:spLocks noGrp="1"/>
          </p:cNvSpPr>
          <p:nvPr>
            <p:ph type="ctrTitle"/>
          </p:nvPr>
        </p:nvSpPr>
        <p:spPr/>
        <p:txBody>
          <a:bodyPr/>
          <a:lstStyle/>
          <a:p>
            <a:r>
              <a:rPr lang="mk-MK" dirty="0" smtClean="0"/>
              <a:t>ЗАВИСНОСТ ОД ЛЕКОВИ</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570" name="Picture 5"/>
          <p:cNvPicPr>
            <a:picLocks noChangeAspect="1" noChangeArrowheads="1"/>
          </p:cNvPicPr>
          <p:nvPr/>
        </p:nvPicPr>
        <p:blipFill>
          <a:blip r:embed="rId3" cstate="print"/>
          <a:srcRect/>
          <a:stretch>
            <a:fillRect/>
          </a:stretch>
        </p:blipFill>
        <p:spPr bwMode="auto">
          <a:xfrm>
            <a:off x="2362200" y="838200"/>
            <a:ext cx="227012" cy="3500438"/>
          </a:xfrm>
          <a:prstGeom prst="rect">
            <a:avLst/>
          </a:prstGeom>
          <a:noFill/>
          <a:ln w="12700">
            <a:noFill/>
            <a:miter lim="800000"/>
            <a:headEnd/>
            <a:tailEnd/>
          </a:ln>
        </p:spPr>
      </p:pic>
      <p:sp>
        <p:nvSpPr>
          <p:cNvPr id="109571" name="Text Box 6"/>
          <p:cNvSpPr txBox="1">
            <a:spLocks noChangeArrowheads="1"/>
          </p:cNvSpPr>
          <p:nvPr/>
        </p:nvSpPr>
        <p:spPr bwMode="auto">
          <a:xfrm>
            <a:off x="3476625" y="1449388"/>
            <a:ext cx="663575" cy="396875"/>
          </a:xfrm>
          <a:prstGeom prst="rect">
            <a:avLst/>
          </a:prstGeom>
          <a:noFill/>
          <a:ln w="9525">
            <a:noFill/>
            <a:miter lim="800000"/>
            <a:headEnd/>
            <a:tailEnd/>
          </a:ln>
        </p:spPr>
        <p:txBody>
          <a:bodyPr wrap="none">
            <a:spAutoFit/>
          </a:bodyPr>
          <a:lstStyle/>
          <a:p>
            <a:r>
              <a:rPr lang="en-US" sz="2000" b="1">
                <a:solidFill>
                  <a:schemeClr val="bg1"/>
                </a:solidFill>
                <a:latin typeface="Times New Roman" pitchFamily="18" charset="0"/>
                <a:cs typeface="Arial" charset="0"/>
              </a:rPr>
              <a:t>high</a:t>
            </a:r>
          </a:p>
        </p:txBody>
      </p:sp>
      <p:sp>
        <p:nvSpPr>
          <p:cNvPr id="109572" name="Text Box 7"/>
          <p:cNvSpPr txBox="1">
            <a:spLocks noChangeArrowheads="1"/>
          </p:cNvSpPr>
          <p:nvPr/>
        </p:nvSpPr>
        <p:spPr bwMode="auto">
          <a:xfrm>
            <a:off x="3544888" y="5308600"/>
            <a:ext cx="565150" cy="396875"/>
          </a:xfrm>
          <a:prstGeom prst="rect">
            <a:avLst/>
          </a:prstGeom>
          <a:noFill/>
          <a:ln w="9525">
            <a:noFill/>
            <a:miter lim="800000"/>
            <a:headEnd/>
            <a:tailEnd/>
          </a:ln>
        </p:spPr>
        <p:txBody>
          <a:bodyPr wrap="none">
            <a:spAutoFit/>
          </a:bodyPr>
          <a:lstStyle/>
          <a:p>
            <a:r>
              <a:rPr lang="en-US" sz="2000" b="1">
                <a:solidFill>
                  <a:schemeClr val="bg1"/>
                </a:solidFill>
                <a:latin typeface="Times New Roman" pitchFamily="18" charset="0"/>
                <a:cs typeface="Arial" charset="0"/>
              </a:rPr>
              <a:t>low</a:t>
            </a:r>
          </a:p>
        </p:txBody>
      </p:sp>
      <p:sp>
        <p:nvSpPr>
          <p:cNvPr id="109573" name="Text Box 8"/>
          <p:cNvSpPr txBox="1">
            <a:spLocks noChangeArrowheads="1"/>
          </p:cNvSpPr>
          <p:nvPr/>
        </p:nvSpPr>
        <p:spPr bwMode="auto">
          <a:xfrm>
            <a:off x="0" y="1471613"/>
            <a:ext cx="2286000" cy="701675"/>
          </a:xfrm>
          <a:prstGeom prst="rect">
            <a:avLst/>
          </a:prstGeom>
          <a:noFill/>
          <a:ln w="9525">
            <a:noFill/>
            <a:miter lim="800000"/>
            <a:headEnd/>
            <a:tailEnd/>
          </a:ln>
        </p:spPr>
        <p:txBody>
          <a:bodyPr>
            <a:spAutoFit/>
          </a:bodyPr>
          <a:lstStyle/>
          <a:p>
            <a:pPr algn="ctr"/>
            <a:r>
              <a:rPr lang="en-US" sz="2000" b="1">
                <a:solidFill>
                  <a:schemeClr val="bg1"/>
                </a:solidFill>
                <a:latin typeface="Times New Roman" pitchFamily="18" charset="0"/>
                <a:cs typeface="Arial" charset="0"/>
              </a:rPr>
              <a:t>High DA </a:t>
            </a:r>
          </a:p>
          <a:p>
            <a:pPr algn="ctr"/>
            <a:r>
              <a:rPr lang="en-US" sz="2000" b="1">
                <a:solidFill>
                  <a:schemeClr val="bg1"/>
                </a:solidFill>
                <a:latin typeface="Times New Roman" pitchFamily="18" charset="0"/>
                <a:cs typeface="Arial" charset="0"/>
              </a:rPr>
              <a:t>receptor</a:t>
            </a:r>
            <a:endParaRPr lang="en-US" sz="2400" b="1">
              <a:solidFill>
                <a:schemeClr val="bg1"/>
              </a:solidFill>
              <a:latin typeface="Times New Roman" pitchFamily="18" charset="0"/>
              <a:cs typeface="Arial" charset="0"/>
            </a:endParaRPr>
          </a:p>
        </p:txBody>
      </p:sp>
      <p:sp>
        <p:nvSpPr>
          <p:cNvPr id="109574" name="Text Box 9"/>
          <p:cNvSpPr txBox="1">
            <a:spLocks noChangeArrowheads="1"/>
          </p:cNvSpPr>
          <p:nvPr/>
        </p:nvSpPr>
        <p:spPr bwMode="auto">
          <a:xfrm>
            <a:off x="142875" y="3629025"/>
            <a:ext cx="2060575" cy="701675"/>
          </a:xfrm>
          <a:prstGeom prst="rect">
            <a:avLst/>
          </a:prstGeom>
          <a:noFill/>
          <a:ln w="9525">
            <a:noFill/>
            <a:miter lim="800000"/>
            <a:headEnd/>
            <a:tailEnd/>
          </a:ln>
        </p:spPr>
        <p:txBody>
          <a:bodyPr>
            <a:spAutoFit/>
          </a:bodyPr>
          <a:lstStyle/>
          <a:p>
            <a:pPr algn="ctr"/>
            <a:r>
              <a:rPr lang="en-US" sz="2000" b="1">
                <a:solidFill>
                  <a:schemeClr val="bg1"/>
                </a:solidFill>
                <a:latin typeface="Times New Roman" pitchFamily="18" charset="0"/>
                <a:cs typeface="Arial" charset="0"/>
              </a:rPr>
              <a:t>Low DA receptor</a:t>
            </a:r>
            <a:endParaRPr lang="en-US" sz="2400" b="1">
              <a:solidFill>
                <a:schemeClr val="bg1"/>
              </a:solidFill>
              <a:latin typeface="Times New Roman" pitchFamily="18" charset="0"/>
              <a:cs typeface="Arial" charset="0"/>
            </a:endParaRPr>
          </a:p>
        </p:txBody>
      </p:sp>
      <p:sp>
        <p:nvSpPr>
          <p:cNvPr id="109575" name="Text Box 10"/>
          <p:cNvSpPr txBox="1">
            <a:spLocks noChangeArrowheads="1"/>
          </p:cNvSpPr>
          <p:nvPr/>
        </p:nvSpPr>
        <p:spPr bwMode="auto">
          <a:xfrm>
            <a:off x="152400" y="0"/>
            <a:ext cx="9144000" cy="1200329"/>
          </a:xfrm>
          <a:prstGeom prst="rect">
            <a:avLst/>
          </a:prstGeom>
          <a:noFill/>
          <a:ln w="9525">
            <a:noFill/>
            <a:miter lim="800000"/>
            <a:headEnd/>
            <a:tailEnd/>
          </a:ln>
        </p:spPr>
        <p:txBody>
          <a:bodyPr wrap="square">
            <a:spAutoFit/>
          </a:bodyPr>
          <a:lstStyle/>
          <a:p>
            <a:pPr algn="ctr"/>
            <a:r>
              <a:rPr lang="mk-MK" sz="3600" b="1" i="1" dirty="0" smtClean="0">
                <a:solidFill>
                  <a:srgbClr val="FF0000"/>
                </a:solidFill>
                <a:latin typeface="Times New Roman" pitchFamily="18" charset="0"/>
                <a:cs typeface="Arial" charset="0"/>
              </a:rPr>
              <a:t>Индивидуални разлики во одговорот на земен лек</a:t>
            </a:r>
            <a:r>
              <a:rPr lang="en-US" sz="3600" b="1" i="1" dirty="0" smtClean="0">
                <a:solidFill>
                  <a:srgbClr val="FF0000"/>
                </a:solidFill>
                <a:latin typeface="Times New Roman" pitchFamily="18" charset="0"/>
                <a:cs typeface="Arial" charset="0"/>
              </a:rPr>
              <a:t> </a:t>
            </a:r>
            <a:endParaRPr lang="en-US" sz="3600" b="1" i="1" dirty="0">
              <a:solidFill>
                <a:srgbClr val="FF0000"/>
              </a:solidFill>
              <a:latin typeface="Times New Roman" pitchFamily="18" charset="0"/>
              <a:cs typeface="Arial" charset="0"/>
            </a:endParaRPr>
          </a:p>
        </p:txBody>
      </p:sp>
      <p:sp>
        <p:nvSpPr>
          <p:cNvPr id="109576" name="Text Box 11"/>
          <p:cNvSpPr txBox="1">
            <a:spLocks noChangeArrowheads="1"/>
          </p:cNvSpPr>
          <p:nvPr/>
        </p:nvSpPr>
        <p:spPr bwMode="auto">
          <a:xfrm>
            <a:off x="304800" y="4953000"/>
            <a:ext cx="8475663" cy="1785104"/>
          </a:xfrm>
          <a:prstGeom prst="rect">
            <a:avLst/>
          </a:prstGeom>
          <a:noFill/>
          <a:ln w="9525">
            <a:noFill/>
            <a:miter lim="800000"/>
            <a:headEnd/>
            <a:tailEnd/>
          </a:ln>
        </p:spPr>
        <p:txBody>
          <a:bodyPr>
            <a:spAutoFit/>
          </a:bodyPr>
          <a:lstStyle/>
          <a:p>
            <a:pPr algn="just">
              <a:spcBef>
                <a:spcPct val="50000"/>
              </a:spcBef>
            </a:pPr>
            <a:r>
              <a:rPr lang="mk-MK" sz="2000" b="1" dirty="0" smtClean="0">
                <a:latin typeface="Times New Roman" pitchFamily="18" charset="0"/>
                <a:cs typeface="Arial" charset="0"/>
              </a:rPr>
              <a:t>Најновите студии покажаа дека секоја индивидуа има различно ниво на рецептори за одреден лек. Истиот лек кај различни личности може да предизвика чуство на пријатност, непријатност и недефинираност.</a:t>
            </a:r>
            <a:r>
              <a:rPr lang="en-US" sz="2000" b="1" dirty="0" smtClean="0">
                <a:solidFill>
                  <a:schemeClr val="bg1"/>
                </a:solidFill>
                <a:latin typeface="Times New Roman" pitchFamily="18" charset="0"/>
                <a:cs typeface="Arial" charset="0"/>
              </a:rPr>
              <a:t>a</a:t>
            </a:r>
            <a:endParaRPr lang="mk-MK" sz="2000" b="1" dirty="0" smtClean="0">
              <a:solidFill>
                <a:schemeClr val="bg1"/>
              </a:solidFill>
              <a:latin typeface="Times New Roman" pitchFamily="18" charset="0"/>
              <a:cs typeface="Arial" charset="0"/>
            </a:endParaRPr>
          </a:p>
          <a:p>
            <a:pPr algn="just">
              <a:spcBef>
                <a:spcPct val="50000"/>
              </a:spcBef>
            </a:pPr>
            <a:r>
              <a:rPr lang="mk-MK" sz="2000" b="1" dirty="0" smtClean="0">
                <a:solidFill>
                  <a:srgbClr val="C00000"/>
                </a:solidFill>
                <a:latin typeface="Times New Roman" pitchFamily="18" charset="0"/>
                <a:cs typeface="Arial" charset="0"/>
              </a:rPr>
              <a:t>ПАЦИЕНТИТЕ СО ПРИЈАТНОСТ ИМААТ 3 ПАТИ ПОГОЛЕМА МОЖНОСТ ЗА РАЗВОЈ НА ЗАВИСНОСТ ОД НЕУТРАЛНИТЕ</a:t>
            </a:r>
            <a:r>
              <a:rPr lang="en-US" sz="2000" b="1" dirty="0" smtClean="0">
                <a:solidFill>
                  <a:srgbClr val="C00000"/>
                </a:solidFill>
                <a:latin typeface="Times New Roman" pitchFamily="18" charset="0"/>
                <a:cs typeface="Arial" charset="0"/>
              </a:rPr>
              <a:t> </a:t>
            </a:r>
            <a:r>
              <a:rPr lang="mk-MK" sz="2000" b="1" dirty="0" smtClean="0">
                <a:solidFill>
                  <a:srgbClr val="C00000"/>
                </a:solidFill>
                <a:latin typeface="Times New Roman" pitchFamily="18" charset="0"/>
                <a:cs typeface="Arial" charset="0"/>
              </a:rPr>
              <a:t>!</a:t>
            </a:r>
            <a:r>
              <a:rPr lang="en-US" sz="2000" b="1" dirty="0" smtClean="0">
                <a:solidFill>
                  <a:schemeClr val="bg1"/>
                </a:solidFill>
                <a:latin typeface="Times New Roman" pitchFamily="18" charset="0"/>
                <a:cs typeface="Arial" charset="0"/>
              </a:rPr>
              <a:t>group</a:t>
            </a:r>
            <a:r>
              <a:rPr lang="en-US" sz="2000" b="1" dirty="0">
                <a:solidFill>
                  <a:schemeClr val="bg1"/>
                </a:solidFill>
                <a:latin typeface="Times New Roman" pitchFamily="18" charset="0"/>
                <a:cs typeface="Arial" charset="0"/>
              </a:rPr>
              <a:t>, </a:t>
            </a:r>
          </a:p>
        </p:txBody>
      </p:sp>
      <p:sp>
        <p:nvSpPr>
          <p:cNvPr id="109577" name="Text Box 13"/>
          <p:cNvSpPr txBox="1">
            <a:spLocks noChangeArrowheads="1"/>
          </p:cNvSpPr>
          <p:nvPr/>
        </p:nvSpPr>
        <p:spPr bwMode="auto">
          <a:xfrm>
            <a:off x="0" y="6553200"/>
            <a:ext cx="4005263" cy="304800"/>
          </a:xfrm>
          <a:prstGeom prst="rect">
            <a:avLst/>
          </a:prstGeom>
          <a:noFill/>
          <a:ln w="9525">
            <a:noFill/>
            <a:miter lim="800000"/>
            <a:headEnd/>
            <a:tailEnd/>
          </a:ln>
        </p:spPr>
        <p:txBody>
          <a:bodyPr>
            <a:spAutoFit/>
          </a:bodyPr>
          <a:lstStyle/>
          <a:p>
            <a:pPr algn="r" eaLnBrk="1" hangingPunct="1"/>
            <a:r>
              <a:rPr lang="mk-MK" sz="1400" i="1" dirty="0" smtClean="0">
                <a:solidFill>
                  <a:schemeClr val="bg1"/>
                </a:solidFill>
                <a:latin typeface="Times New Roman" pitchFamily="18" charset="0"/>
                <a:cs typeface="Times New Roman" pitchFamily="18" charset="0"/>
              </a:rPr>
              <a:t>,</a:t>
            </a:r>
            <a:endParaRPr lang="en-US" sz="1400" dirty="0">
              <a:solidFill>
                <a:schemeClr val="bg1"/>
              </a:solidFill>
              <a:latin typeface="Times New Roman" pitchFamily="18" charset="0"/>
              <a:cs typeface="Arial" charset="0"/>
            </a:endParaRPr>
          </a:p>
        </p:txBody>
      </p:sp>
      <p:pic>
        <p:nvPicPr>
          <p:cNvPr id="109578" name="Picture 4"/>
          <p:cNvPicPr>
            <a:picLocks noChangeAspect="1" noChangeArrowheads="1"/>
          </p:cNvPicPr>
          <p:nvPr/>
        </p:nvPicPr>
        <p:blipFill>
          <a:blip r:embed="rId4" cstate="print"/>
          <a:srcRect/>
          <a:stretch>
            <a:fillRect/>
          </a:stretch>
        </p:blipFill>
        <p:spPr bwMode="auto">
          <a:xfrm>
            <a:off x="381000" y="838200"/>
            <a:ext cx="1828800" cy="2000250"/>
          </a:xfrm>
          <a:prstGeom prst="rect">
            <a:avLst/>
          </a:prstGeom>
          <a:noFill/>
          <a:ln w="9525">
            <a:noFill/>
            <a:miter lim="800000"/>
            <a:headEnd/>
            <a:tailEnd/>
          </a:ln>
        </p:spPr>
      </p:pic>
      <p:pic>
        <p:nvPicPr>
          <p:cNvPr id="109579" name="Picture 5"/>
          <p:cNvPicPr>
            <a:picLocks noChangeAspect="1" noChangeArrowheads="1"/>
          </p:cNvPicPr>
          <p:nvPr/>
        </p:nvPicPr>
        <p:blipFill>
          <a:blip r:embed="rId5" cstate="print"/>
          <a:srcRect/>
          <a:stretch>
            <a:fillRect/>
          </a:stretch>
        </p:blipFill>
        <p:spPr bwMode="auto">
          <a:xfrm>
            <a:off x="381000" y="2895600"/>
            <a:ext cx="1828800" cy="2009775"/>
          </a:xfrm>
          <a:prstGeom prst="rect">
            <a:avLst/>
          </a:prstGeom>
          <a:noFill/>
          <a:ln w="9525">
            <a:noFill/>
            <a:miter lim="800000"/>
            <a:headEnd/>
            <a:tailEnd/>
          </a:ln>
        </p:spPr>
      </p:pic>
      <p:pic>
        <p:nvPicPr>
          <p:cNvPr id="109580" name="Picture 10"/>
          <p:cNvPicPr>
            <a:picLocks noChangeAspect="1" noChangeArrowheads="1"/>
          </p:cNvPicPr>
          <p:nvPr/>
        </p:nvPicPr>
        <p:blipFill>
          <a:blip r:embed="rId6" cstate="print"/>
          <a:srcRect/>
          <a:stretch>
            <a:fillRect/>
          </a:stretch>
        </p:blipFill>
        <p:spPr bwMode="auto">
          <a:xfrm>
            <a:off x="2743200" y="1143000"/>
            <a:ext cx="5867400" cy="3676650"/>
          </a:xfrm>
          <a:prstGeom prst="rect">
            <a:avLst/>
          </a:prstGeom>
          <a:noFill/>
          <a:ln w="9525">
            <a:noFill/>
            <a:miter lim="800000"/>
            <a:headEnd/>
            <a:tailEnd/>
          </a:ln>
        </p:spPr>
      </p:pic>
      <p:pic>
        <p:nvPicPr>
          <p:cNvPr id="109581" name="Picture 14" descr="white nida"/>
          <p:cNvPicPr>
            <a:picLocks noChangeAspect="1" noChangeArrowheads="1"/>
          </p:cNvPicPr>
          <p:nvPr/>
        </p:nvPicPr>
        <p:blipFill>
          <a:blip r:embed="rId7" cstate="print"/>
          <a:srcRect/>
          <a:stretch>
            <a:fillRect/>
          </a:stretch>
        </p:blipFill>
        <p:spPr bwMode="auto">
          <a:xfrm>
            <a:off x="8359775" y="6500813"/>
            <a:ext cx="642938" cy="2174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ext Box 4"/>
          <p:cNvSpPr txBox="1">
            <a:spLocks noChangeArrowheads="1"/>
          </p:cNvSpPr>
          <p:nvPr/>
        </p:nvSpPr>
        <p:spPr bwMode="auto">
          <a:xfrm>
            <a:off x="0" y="200025"/>
            <a:ext cx="9144000" cy="558800"/>
          </a:xfrm>
          <a:prstGeom prst="rect">
            <a:avLst/>
          </a:prstGeom>
          <a:noFill/>
          <a:ln w="9525">
            <a:noFill/>
            <a:miter lim="800000"/>
            <a:headEnd/>
            <a:tailEnd/>
          </a:ln>
        </p:spPr>
        <p:txBody>
          <a:bodyPr>
            <a:spAutoFit/>
          </a:bodyPr>
          <a:lstStyle/>
          <a:p>
            <a:pPr algn="ctr" eaLnBrk="1" hangingPunct="1">
              <a:lnSpc>
                <a:spcPct val="85000"/>
              </a:lnSpc>
            </a:pPr>
            <a:r>
              <a:rPr lang="mk-MK" sz="3600" b="1" i="1" dirty="0" smtClean="0">
                <a:solidFill>
                  <a:srgbClr val="FF0000"/>
                </a:solidFill>
                <a:latin typeface="Times New Roman" pitchFamily="18" charset="0"/>
                <a:ea typeface="Osaka" pitchFamily="48" charset="-128"/>
              </a:rPr>
              <a:t>Делови од мозокот одговорни за зависност</a:t>
            </a:r>
            <a:endParaRPr lang="en-US" sz="3600" b="1" i="1" dirty="0">
              <a:solidFill>
                <a:srgbClr val="FF0000"/>
              </a:solidFill>
              <a:latin typeface="Times New Roman" pitchFamily="18" charset="0"/>
              <a:ea typeface="Osaka" pitchFamily="48" charset="-128"/>
            </a:endParaRPr>
          </a:p>
        </p:txBody>
      </p:sp>
      <p:sp>
        <p:nvSpPr>
          <p:cNvPr id="100355" name="Rectangle 5"/>
          <p:cNvSpPr>
            <a:spLocks noChangeArrowheads="1"/>
          </p:cNvSpPr>
          <p:nvPr/>
        </p:nvSpPr>
        <p:spPr bwMode="auto">
          <a:xfrm>
            <a:off x="5938838" y="5516563"/>
            <a:ext cx="739775" cy="715962"/>
          </a:xfrm>
          <a:prstGeom prst="rect">
            <a:avLst/>
          </a:prstGeom>
          <a:noFill/>
          <a:ln w="9525">
            <a:noFill/>
            <a:miter lim="800000"/>
            <a:headEnd/>
            <a:tailEnd/>
          </a:ln>
        </p:spPr>
        <p:txBody>
          <a:bodyPr wrap="none" anchor="ctr"/>
          <a:lstStyle/>
          <a:p>
            <a:endParaRPr lang="en-US"/>
          </a:p>
        </p:txBody>
      </p:sp>
      <p:sp>
        <p:nvSpPr>
          <p:cNvPr id="100356" name="Rectangle 6"/>
          <p:cNvSpPr>
            <a:spLocks noChangeArrowheads="1"/>
          </p:cNvSpPr>
          <p:nvPr/>
        </p:nvSpPr>
        <p:spPr bwMode="auto">
          <a:xfrm>
            <a:off x="2216150" y="5510213"/>
            <a:ext cx="4738688" cy="1447800"/>
          </a:xfrm>
          <a:prstGeom prst="rect">
            <a:avLst/>
          </a:prstGeom>
          <a:noFill/>
          <a:ln w="9525">
            <a:noFill/>
            <a:miter lim="800000"/>
            <a:headEnd/>
            <a:tailEnd/>
          </a:ln>
        </p:spPr>
        <p:txBody>
          <a:bodyPr wrap="none" anchor="ctr"/>
          <a:lstStyle/>
          <a:p>
            <a:endParaRPr lang="en-US"/>
          </a:p>
        </p:txBody>
      </p:sp>
      <p:pic>
        <p:nvPicPr>
          <p:cNvPr id="100358" name="Picture 10"/>
          <p:cNvPicPr>
            <a:picLocks noChangeAspect="1" noChangeArrowheads="1"/>
          </p:cNvPicPr>
          <p:nvPr/>
        </p:nvPicPr>
        <p:blipFill>
          <a:blip r:embed="rId3" cstate="print"/>
          <a:srcRect/>
          <a:stretch>
            <a:fillRect/>
          </a:stretch>
        </p:blipFill>
        <p:spPr bwMode="auto">
          <a:xfrm>
            <a:off x="2057400" y="914400"/>
            <a:ext cx="5333999" cy="4027189"/>
          </a:xfrm>
          <a:prstGeom prst="rect">
            <a:avLst/>
          </a:prstGeom>
          <a:noFill/>
          <a:ln w="9525">
            <a:noFill/>
            <a:miter lim="800000"/>
            <a:headEnd/>
            <a:tailEnd/>
          </a:ln>
        </p:spPr>
      </p:pic>
      <p:sp>
        <p:nvSpPr>
          <p:cNvPr id="6" name="Rectangle 5"/>
          <p:cNvSpPr/>
          <p:nvPr/>
        </p:nvSpPr>
        <p:spPr>
          <a:xfrm>
            <a:off x="304800" y="5410200"/>
            <a:ext cx="8686800" cy="923330"/>
          </a:xfrm>
          <a:prstGeom prst="rect">
            <a:avLst/>
          </a:prstGeom>
        </p:spPr>
        <p:txBody>
          <a:bodyPr wrap="square">
            <a:spAutoFit/>
          </a:bodyPr>
          <a:lstStyle/>
          <a:p>
            <a:pPr algn="ctr"/>
            <a:r>
              <a:rPr lang="en-US" b="1" dirty="0" smtClean="0">
                <a:solidFill>
                  <a:srgbClr val="C00000"/>
                </a:solidFill>
                <a:latin typeface="Helvetica" pitchFamily="34" charset="0"/>
                <a:ea typeface="ＭＳ Ｐゴシック" pitchFamily="1" charset="-128"/>
              </a:rPr>
              <a:t>PFC</a:t>
            </a:r>
            <a:r>
              <a:rPr lang="en-US" dirty="0" smtClean="0">
                <a:solidFill>
                  <a:srgbClr val="C00000"/>
                </a:solidFill>
                <a:latin typeface="Helvetica" pitchFamily="34" charset="0"/>
                <a:ea typeface="ＭＳ Ｐゴシック" pitchFamily="1" charset="-128"/>
              </a:rPr>
              <a:t> – Cortex</a:t>
            </a:r>
            <a:r>
              <a:rPr lang="mk-MK" dirty="0" smtClean="0">
                <a:solidFill>
                  <a:srgbClr val="C00000"/>
                </a:solidFill>
                <a:latin typeface="Helvetica" pitchFamily="34" charset="0"/>
                <a:ea typeface="ＭＳ Ｐゴシック" pitchFamily="1" charset="-128"/>
              </a:rPr>
              <a:t> </a:t>
            </a:r>
            <a:r>
              <a:rPr lang="en-US" dirty="0" err="1" smtClean="0">
                <a:solidFill>
                  <a:srgbClr val="C00000"/>
                </a:solidFill>
                <a:latin typeface="Helvetica" pitchFamily="34" charset="0"/>
                <a:ea typeface="ＭＳ Ｐゴシック" pitchFamily="1" charset="-128"/>
              </a:rPr>
              <a:t>prefrontalis</a:t>
            </a:r>
            <a:r>
              <a:rPr lang="en-US" dirty="0" smtClean="0">
                <a:solidFill>
                  <a:srgbClr val="C00000"/>
                </a:solidFill>
                <a:latin typeface="Helvetica" pitchFamily="34" charset="0"/>
                <a:ea typeface="ＭＳ Ｐゴシック" pitchFamily="1" charset="-128"/>
              </a:rPr>
              <a:t>; </a:t>
            </a:r>
            <a:r>
              <a:rPr lang="en-US" b="1" dirty="0" smtClean="0">
                <a:solidFill>
                  <a:srgbClr val="C00000"/>
                </a:solidFill>
                <a:latin typeface="Helvetica" pitchFamily="34" charset="0"/>
                <a:ea typeface="ＭＳ Ｐゴシック" pitchFamily="1" charset="-128"/>
              </a:rPr>
              <a:t>ACG</a:t>
            </a:r>
            <a:r>
              <a:rPr lang="en-US" dirty="0" smtClean="0">
                <a:solidFill>
                  <a:srgbClr val="C00000"/>
                </a:solidFill>
                <a:latin typeface="Helvetica" pitchFamily="34" charset="0"/>
                <a:ea typeface="ＭＳ Ｐゴシック" pitchFamily="1" charset="-128"/>
              </a:rPr>
              <a:t> – </a:t>
            </a:r>
            <a:r>
              <a:rPr lang="en-US" dirty="0" err="1" smtClean="0">
                <a:solidFill>
                  <a:srgbClr val="C00000"/>
                </a:solidFill>
                <a:latin typeface="Helvetica" pitchFamily="34" charset="0"/>
                <a:ea typeface="ＭＳ Ｐゴシック" pitchFamily="1" charset="-128"/>
              </a:rPr>
              <a:t>Gyrus</a:t>
            </a:r>
            <a:r>
              <a:rPr lang="en-US" dirty="0" smtClean="0">
                <a:solidFill>
                  <a:srgbClr val="C00000"/>
                </a:solidFill>
                <a:latin typeface="Helvetica" pitchFamily="34" charset="0"/>
                <a:ea typeface="ＭＳ Ｐゴシック" pitchFamily="1" charset="-128"/>
              </a:rPr>
              <a:t> </a:t>
            </a:r>
            <a:r>
              <a:rPr lang="en-US" dirty="0" err="1" smtClean="0">
                <a:solidFill>
                  <a:srgbClr val="C00000"/>
                </a:solidFill>
                <a:latin typeface="Helvetica" pitchFamily="34" charset="0"/>
                <a:ea typeface="ＭＳ Ｐゴシック" pitchFamily="1" charset="-128"/>
              </a:rPr>
              <a:t>circularis</a:t>
            </a:r>
            <a:r>
              <a:rPr lang="en-US" dirty="0" smtClean="0">
                <a:solidFill>
                  <a:srgbClr val="C00000"/>
                </a:solidFill>
                <a:latin typeface="Helvetica" pitchFamily="34" charset="0"/>
                <a:ea typeface="ＭＳ Ｐゴシック" pitchFamily="1" charset="-128"/>
              </a:rPr>
              <a:t> ant; </a:t>
            </a:r>
            <a:r>
              <a:rPr lang="en-US" b="1" dirty="0" smtClean="0">
                <a:solidFill>
                  <a:srgbClr val="C00000"/>
                </a:solidFill>
                <a:latin typeface="Helvetica" pitchFamily="34" charset="0"/>
                <a:ea typeface="ＭＳ Ｐゴシック" pitchFamily="1" charset="-128"/>
              </a:rPr>
              <a:t>OFC</a:t>
            </a:r>
            <a:r>
              <a:rPr lang="en-US" dirty="0" smtClean="0">
                <a:solidFill>
                  <a:srgbClr val="C00000"/>
                </a:solidFill>
                <a:latin typeface="Helvetica" pitchFamily="34" charset="0"/>
                <a:ea typeface="ＭＳ Ｐゴシック" pitchFamily="1" charset="-128"/>
              </a:rPr>
              <a:t> – Cortex </a:t>
            </a:r>
            <a:r>
              <a:rPr lang="en-US" dirty="0" err="1" smtClean="0">
                <a:solidFill>
                  <a:srgbClr val="C00000"/>
                </a:solidFill>
                <a:latin typeface="Helvetica" pitchFamily="34" charset="0"/>
                <a:ea typeface="ＭＳ Ｐゴシック" pitchFamily="1" charset="-128"/>
              </a:rPr>
              <a:t>frontoorbitalis</a:t>
            </a:r>
            <a:r>
              <a:rPr lang="en-US" dirty="0" smtClean="0">
                <a:solidFill>
                  <a:srgbClr val="C00000"/>
                </a:solidFill>
                <a:latin typeface="Helvetica" pitchFamily="34" charset="0"/>
                <a:ea typeface="ＭＳ Ｐゴシック" pitchFamily="1" charset="-128"/>
              </a:rPr>
              <a:t>; </a:t>
            </a:r>
            <a:r>
              <a:rPr lang="en-US" b="1" dirty="0" smtClean="0">
                <a:solidFill>
                  <a:srgbClr val="C00000"/>
                </a:solidFill>
                <a:latin typeface="Helvetica" pitchFamily="34" charset="0"/>
                <a:ea typeface="ＭＳ Ｐゴシック" pitchFamily="1" charset="-128"/>
              </a:rPr>
              <a:t>SCC</a:t>
            </a:r>
            <a:r>
              <a:rPr lang="en-US" dirty="0" smtClean="0">
                <a:solidFill>
                  <a:srgbClr val="C00000"/>
                </a:solidFill>
                <a:latin typeface="Helvetica" pitchFamily="34" charset="0"/>
                <a:ea typeface="ＭＳ Ｐゴシック" pitchFamily="1" charset="-128"/>
              </a:rPr>
              <a:t> – Cortex </a:t>
            </a:r>
            <a:r>
              <a:rPr lang="en-US" dirty="0" err="1" smtClean="0">
                <a:solidFill>
                  <a:srgbClr val="C00000"/>
                </a:solidFill>
                <a:latin typeface="Helvetica" pitchFamily="34" charset="0"/>
                <a:ea typeface="ＭＳ Ｐゴシック" pitchFamily="1" charset="-128"/>
              </a:rPr>
              <a:t>subcallosum</a:t>
            </a:r>
            <a:r>
              <a:rPr lang="en-US" dirty="0" smtClean="0">
                <a:solidFill>
                  <a:srgbClr val="C00000"/>
                </a:solidFill>
                <a:latin typeface="Helvetica" pitchFamily="34" charset="0"/>
                <a:ea typeface="ＭＳ Ｐゴシック" pitchFamily="1" charset="-128"/>
              </a:rPr>
              <a:t>; </a:t>
            </a:r>
            <a:r>
              <a:rPr lang="en-US" b="1" dirty="0" err="1" smtClean="0">
                <a:solidFill>
                  <a:srgbClr val="C00000"/>
                </a:solidFill>
                <a:latin typeface="Helvetica" pitchFamily="34" charset="0"/>
                <a:ea typeface="ＭＳ Ｐゴシック" pitchFamily="1" charset="-128"/>
              </a:rPr>
              <a:t>NAc</a:t>
            </a:r>
            <a:r>
              <a:rPr lang="en-US" dirty="0" smtClean="0">
                <a:solidFill>
                  <a:srgbClr val="C00000"/>
                </a:solidFill>
                <a:latin typeface="Helvetica" pitchFamily="34" charset="0"/>
                <a:ea typeface="ＭＳ Ｐゴシック" pitchFamily="1" charset="-128"/>
              </a:rPr>
              <a:t> – Nucleus </a:t>
            </a:r>
            <a:r>
              <a:rPr lang="en-US" dirty="0" err="1" smtClean="0">
                <a:solidFill>
                  <a:srgbClr val="C00000"/>
                </a:solidFill>
                <a:latin typeface="Helvetica" pitchFamily="34" charset="0"/>
                <a:ea typeface="ＭＳ Ｐゴシック" pitchFamily="1" charset="-128"/>
              </a:rPr>
              <a:t>accumbens</a:t>
            </a:r>
            <a:r>
              <a:rPr lang="en-US" dirty="0" smtClean="0">
                <a:solidFill>
                  <a:srgbClr val="C00000"/>
                </a:solidFill>
                <a:latin typeface="Helvetica" pitchFamily="34" charset="0"/>
                <a:ea typeface="ＭＳ Ｐゴシック" pitchFamily="1" charset="-128"/>
              </a:rPr>
              <a:t>; </a:t>
            </a:r>
            <a:r>
              <a:rPr lang="en-US" b="1" dirty="0" smtClean="0">
                <a:solidFill>
                  <a:srgbClr val="C00000"/>
                </a:solidFill>
                <a:latin typeface="Helvetica" pitchFamily="34" charset="0"/>
                <a:ea typeface="ＭＳ Ｐゴシック" pitchFamily="1" charset="-128"/>
              </a:rPr>
              <a:t>VP</a:t>
            </a:r>
            <a:r>
              <a:rPr lang="en-US" dirty="0" smtClean="0">
                <a:solidFill>
                  <a:srgbClr val="C00000"/>
                </a:solidFill>
                <a:latin typeface="Helvetica" pitchFamily="34" charset="0"/>
                <a:ea typeface="ＭＳ Ｐゴシック" pitchFamily="1" charset="-128"/>
              </a:rPr>
              <a:t> – </a:t>
            </a:r>
            <a:r>
              <a:rPr lang="en-US" dirty="0" err="1" smtClean="0">
                <a:solidFill>
                  <a:srgbClr val="C00000"/>
                </a:solidFill>
                <a:latin typeface="Helvetica" pitchFamily="34" charset="0"/>
                <a:ea typeface="ＭＳ Ｐゴシック" pitchFamily="1" charset="-128"/>
              </a:rPr>
              <a:t>Pallidum</a:t>
            </a:r>
            <a:r>
              <a:rPr lang="en-US" dirty="0" smtClean="0">
                <a:solidFill>
                  <a:srgbClr val="C00000"/>
                </a:solidFill>
                <a:latin typeface="Helvetica" pitchFamily="34" charset="0"/>
                <a:ea typeface="ＭＳ Ｐゴシック" pitchFamily="1" charset="-128"/>
              </a:rPr>
              <a:t> </a:t>
            </a:r>
            <a:r>
              <a:rPr lang="en-US" dirty="0" err="1" smtClean="0">
                <a:solidFill>
                  <a:srgbClr val="C00000"/>
                </a:solidFill>
                <a:latin typeface="Helvetica" pitchFamily="34" charset="0"/>
                <a:ea typeface="ＭＳ Ｐゴシック" pitchFamily="1" charset="-128"/>
              </a:rPr>
              <a:t>ventralis</a:t>
            </a:r>
            <a:r>
              <a:rPr lang="en-US" dirty="0" smtClean="0">
                <a:solidFill>
                  <a:srgbClr val="C00000"/>
                </a:solidFill>
                <a:latin typeface="Helvetica" pitchFamily="34" charset="0"/>
                <a:ea typeface="ＭＳ Ｐゴシック" pitchFamily="1" charset="-128"/>
              </a:rPr>
              <a:t>; </a:t>
            </a:r>
            <a:r>
              <a:rPr lang="en-US" b="1" dirty="0" err="1" smtClean="0">
                <a:solidFill>
                  <a:srgbClr val="C00000"/>
                </a:solidFill>
                <a:latin typeface="Helvetica" pitchFamily="34" charset="0"/>
                <a:ea typeface="ＭＳ Ｐゴシック" pitchFamily="1" charset="-128"/>
              </a:rPr>
              <a:t>Hipp</a:t>
            </a:r>
            <a:r>
              <a:rPr lang="en-US" dirty="0" smtClean="0">
                <a:solidFill>
                  <a:srgbClr val="C00000"/>
                </a:solidFill>
                <a:latin typeface="Helvetica" pitchFamily="34" charset="0"/>
                <a:ea typeface="ＭＳ Ｐゴシック" pitchFamily="1" charset="-128"/>
              </a:rPr>
              <a:t> – Hippocampus; </a:t>
            </a:r>
            <a:r>
              <a:rPr lang="en-US" b="1" dirty="0" err="1" smtClean="0">
                <a:solidFill>
                  <a:srgbClr val="C00000"/>
                </a:solidFill>
                <a:latin typeface="Helvetica" pitchFamily="34" charset="0"/>
                <a:ea typeface="ＭＳ Ｐゴシック" pitchFamily="1" charset="-128"/>
              </a:rPr>
              <a:t>Amyg</a:t>
            </a:r>
            <a:r>
              <a:rPr lang="en-US" dirty="0" smtClean="0">
                <a:solidFill>
                  <a:srgbClr val="C00000"/>
                </a:solidFill>
                <a:latin typeface="Helvetica" pitchFamily="34" charset="0"/>
                <a:ea typeface="ＭＳ Ｐゴシック" pitchFamily="1" charset="-128"/>
              </a:rPr>
              <a:t> – </a:t>
            </a:r>
            <a:r>
              <a:rPr lang="en-US" dirty="0" err="1" smtClean="0">
                <a:solidFill>
                  <a:srgbClr val="C00000"/>
                </a:solidFill>
                <a:latin typeface="Helvetica" pitchFamily="34" charset="0"/>
                <a:ea typeface="ＭＳ Ｐゴシック" pitchFamily="1" charset="-128"/>
              </a:rPr>
              <a:t>Amygdala</a:t>
            </a:r>
            <a:endParaRPr lang="en-US" dirty="0" smtClean="0">
              <a:solidFill>
                <a:srgbClr val="C00000"/>
              </a:solidFill>
              <a:latin typeface="Helvetica" pitchFamily="34" charset="0"/>
              <a:ea typeface="ＭＳ Ｐゴシック" pitchFamily="1" charset="-128"/>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lstStyle/>
          <a:p>
            <a:r>
              <a:rPr lang="mk-MK" b="1" dirty="0" smtClean="0">
                <a:solidFill>
                  <a:schemeClr val="accent2">
                    <a:lumMod val="50000"/>
                  </a:schemeClr>
                </a:solidFill>
              </a:rPr>
              <a:t>ЗАВИСНОСТ ОД БНЗД </a:t>
            </a:r>
            <a:endParaRPr lang="en-US" b="1" dirty="0">
              <a:solidFill>
                <a:schemeClr val="accent2">
                  <a:lumMod val="50000"/>
                </a:schemeClr>
              </a:solidFill>
            </a:endParaRPr>
          </a:p>
        </p:txBody>
      </p:sp>
      <p:sp>
        <p:nvSpPr>
          <p:cNvPr id="3" name="Content Placeholder 2"/>
          <p:cNvSpPr>
            <a:spLocks noGrp="1"/>
          </p:cNvSpPr>
          <p:nvPr>
            <p:ph sz="quarter" idx="1"/>
          </p:nvPr>
        </p:nvSpPr>
        <p:spPr>
          <a:xfrm>
            <a:off x="0" y="1676400"/>
            <a:ext cx="8839200" cy="5029200"/>
          </a:xfrm>
        </p:spPr>
        <p:txBody>
          <a:bodyPr>
            <a:normAutofit lnSpcReduction="10000"/>
          </a:bodyPr>
          <a:lstStyle/>
          <a:p>
            <a:r>
              <a:rPr lang="mk-MK" dirty="0" smtClean="0"/>
              <a:t>БНЗД преставуваат најчесто користени лекови по аналгетиците. Најчесто користени лекови од оваа група кај нас  се </a:t>
            </a:r>
            <a:r>
              <a:rPr lang="mk-MK" b="1" dirty="0" smtClean="0">
                <a:solidFill>
                  <a:schemeClr val="accent2">
                    <a:lumMod val="75000"/>
                  </a:schemeClr>
                </a:solidFill>
              </a:rPr>
              <a:t>Диазепам, Бромазепам, Алпразолам, Лоразепам. </a:t>
            </a:r>
          </a:p>
          <a:p>
            <a:r>
              <a:rPr lang="mk-MK" dirty="0" smtClean="0"/>
              <a:t>Имаат три основни функции </a:t>
            </a:r>
          </a:p>
          <a:p>
            <a:pPr lvl="1">
              <a:buFont typeface="Wingdings" pitchFamily="2" charset="2"/>
              <a:buChar char="q"/>
            </a:pPr>
            <a:r>
              <a:rPr lang="mk-MK" b="1" dirty="0" smtClean="0">
                <a:solidFill>
                  <a:schemeClr val="accent2">
                    <a:lumMod val="75000"/>
                  </a:schemeClr>
                </a:solidFill>
              </a:rPr>
              <a:t>Седација</a:t>
            </a:r>
          </a:p>
          <a:p>
            <a:pPr lvl="1">
              <a:buFont typeface="Wingdings" pitchFamily="2" charset="2"/>
              <a:buChar char="q"/>
            </a:pPr>
            <a:r>
              <a:rPr lang="mk-MK" b="1" dirty="0" smtClean="0">
                <a:solidFill>
                  <a:schemeClr val="accent2">
                    <a:lumMod val="75000"/>
                  </a:schemeClr>
                </a:solidFill>
              </a:rPr>
              <a:t>Мускулна релаксација</a:t>
            </a:r>
          </a:p>
          <a:p>
            <a:pPr lvl="1">
              <a:buFont typeface="Wingdings" pitchFamily="2" charset="2"/>
              <a:buChar char="q"/>
            </a:pPr>
            <a:r>
              <a:rPr lang="mk-MK" b="1" dirty="0" smtClean="0">
                <a:solidFill>
                  <a:schemeClr val="accent2">
                    <a:lumMod val="75000"/>
                  </a:schemeClr>
                </a:solidFill>
              </a:rPr>
              <a:t>Антиколвузивно дејство</a:t>
            </a:r>
          </a:p>
          <a:p>
            <a:r>
              <a:rPr lang="mk-MK" dirty="0" smtClean="0"/>
              <a:t>И покрај тоа што се многу ефикасни во третманот на несоница, депресија, анксиозност, поради лесната достапност и широката често неконтролирана употреба, доаѓа до нивна злоупотреба и до создавање на зависнички образец.</a:t>
            </a:r>
            <a:endParaRPr lang="en-US" dirty="0"/>
          </a:p>
        </p:txBody>
      </p:sp>
      <p:pic>
        <p:nvPicPr>
          <p:cNvPr id="1026" name="Picture 2" descr="C:\Users\User\Desktop\zavisnost-od-lekova.jpg"/>
          <p:cNvPicPr>
            <a:picLocks noChangeAspect="1" noChangeArrowheads="1"/>
          </p:cNvPicPr>
          <p:nvPr/>
        </p:nvPicPr>
        <p:blipFill>
          <a:blip r:embed="rId2" cstate="print"/>
          <a:srcRect/>
          <a:stretch>
            <a:fillRect/>
          </a:stretch>
        </p:blipFill>
        <p:spPr bwMode="auto">
          <a:xfrm>
            <a:off x="6684733" y="0"/>
            <a:ext cx="2459267" cy="16764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mk-MK" b="1" dirty="0" smtClean="0"/>
              <a:t>ТОЛЕРАНЦИЈА</a:t>
            </a:r>
            <a:endParaRPr lang="en-US" b="1" dirty="0"/>
          </a:p>
        </p:txBody>
      </p:sp>
      <p:sp>
        <p:nvSpPr>
          <p:cNvPr id="3" name="Content Placeholder 2"/>
          <p:cNvSpPr>
            <a:spLocks noGrp="1"/>
          </p:cNvSpPr>
          <p:nvPr>
            <p:ph sz="quarter" idx="1"/>
          </p:nvPr>
        </p:nvSpPr>
        <p:spPr>
          <a:xfrm>
            <a:off x="228600" y="1143000"/>
            <a:ext cx="8686800" cy="5334000"/>
          </a:xfrm>
        </p:spPr>
        <p:txBody>
          <a:bodyPr>
            <a:normAutofit/>
          </a:bodyPr>
          <a:lstStyle/>
          <a:p>
            <a:r>
              <a:rPr lang="mk-MK" dirty="0" smtClean="0"/>
              <a:t>Толеранцијата кон овие лекови е сложена појава. Нивниот ефект на млитавост е најизразен во почетокот на третманот и се смета за несакан ефект, кој брзо се развива. </a:t>
            </a:r>
          </a:p>
          <a:p>
            <a:r>
              <a:rPr lang="mk-MK" dirty="0" smtClean="0"/>
              <a:t>Овој ефект се губи во текот на првите 10 дена од третманот. </a:t>
            </a:r>
          </a:p>
          <a:p>
            <a:r>
              <a:rPr lang="mk-MK" dirty="0" smtClean="0"/>
              <a:t>Толеранцијата кон нивниот анксиолитички ефект се развива споро, до еден месец.</a:t>
            </a:r>
          </a:p>
          <a:p>
            <a:r>
              <a:rPr lang="mk-MK" dirty="0" smtClean="0"/>
              <a:t>Токму поради тоа пациентите кои ги земаат овие лекови за третман на стравот, ни после подолготрајна употреба не покажуваат тенденција на зголемување на дозата.</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944562"/>
          </a:xfrm>
        </p:spPr>
        <p:txBody>
          <a:bodyPr>
            <a:normAutofit/>
          </a:bodyPr>
          <a:lstStyle/>
          <a:p>
            <a:r>
              <a:rPr lang="mk-MK" b="1" dirty="0" smtClean="0">
                <a:solidFill>
                  <a:schemeClr val="accent2">
                    <a:lumMod val="75000"/>
                  </a:schemeClr>
                </a:solidFill>
              </a:rPr>
              <a:t>БНЗД апстиненцијален синдром</a:t>
            </a:r>
            <a:endParaRPr lang="en-US" b="1" dirty="0">
              <a:solidFill>
                <a:schemeClr val="accent2">
                  <a:lumMod val="75000"/>
                </a:schemeClr>
              </a:solidFill>
            </a:endParaRPr>
          </a:p>
        </p:txBody>
      </p:sp>
      <p:sp>
        <p:nvSpPr>
          <p:cNvPr id="3" name="Content Placeholder 2"/>
          <p:cNvSpPr>
            <a:spLocks noGrp="1"/>
          </p:cNvSpPr>
          <p:nvPr>
            <p:ph sz="quarter" idx="1"/>
          </p:nvPr>
        </p:nvSpPr>
        <p:spPr>
          <a:xfrm>
            <a:off x="152400" y="1219200"/>
            <a:ext cx="8839200" cy="5638800"/>
          </a:xfrm>
        </p:spPr>
        <p:txBody>
          <a:bodyPr>
            <a:normAutofit fontScale="92500" lnSpcReduction="10000"/>
          </a:bodyPr>
          <a:lstStyle/>
          <a:p>
            <a:r>
              <a:rPr lang="mk-MK" b="1" dirty="0" smtClean="0">
                <a:solidFill>
                  <a:schemeClr val="accent2">
                    <a:lumMod val="50000"/>
                  </a:schemeClr>
                </a:solidFill>
              </a:rPr>
              <a:t>Физичката зависност </a:t>
            </a:r>
            <a:r>
              <a:rPr lang="mk-MK" dirty="0" smtClean="0"/>
              <a:t>е резултат на метаболното прилагодување на организмот кон континуираниот внес. Физичката зависност се манифестира при престанок на внес или при намалување на дозата.</a:t>
            </a:r>
          </a:p>
          <a:p>
            <a:r>
              <a:rPr lang="mk-MK" dirty="0" smtClean="0"/>
              <a:t>Ризикот за развој е поголем доколку се користат повисоки дози (на пример 20 мг. Диазепам во рок од месец дена), или ако се користат БНЗД со пократко дејство (Мидазолам, Лоразепам, Алпразолам) или ако постои претходен облик на зависност (алкохолна, опијатна итн.) </a:t>
            </a:r>
          </a:p>
          <a:p>
            <a:r>
              <a:rPr lang="mk-MK" dirty="0" smtClean="0"/>
              <a:t>Како и кај останатите седативи апстиненцијалниот синдром има две фази</a:t>
            </a:r>
            <a:r>
              <a:rPr lang="vi-VN" dirty="0" smtClean="0"/>
              <a:t>: </a:t>
            </a:r>
            <a:r>
              <a:rPr lang="mk-MK" b="1" dirty="0" smtClean="0">
                <a:solidFill>
                  <a:schemeClr val="accent2">
                    <a:lumMod val="50000"/>
                  </a:schemeClr>
                </a:solidFill>
              </a:rPr>
              <a:t>акутна и субакутна</a:t>
            </a:r>
            <a:r>
              <a:rPr lang="vi-VN" dirty="0" smtClean="0"/>
              <a:t>. </a:t>
            </a:r>
            <a:endParaRPr lang="mk-MK" dirty="0" smtClean="0"/>
          </a:p>
          <a:p>
            <a:r>
              <a:rPr lang="vi-VN" b="1" dirty="0" smtClean="0"/>
              <a:t>A</a:t>
            </a:r>
            <a:r>
              <a:rPr lang="mk-MK" b="1" dirty="0" smtClean="0"/>
              <a:t>кутниот </a:t>
            </a:r>
            <a:r>
              <a:rPr lang="mk-MK" dirty="0" smtClean="0">
                <a:solidFill>
                  <a:schemeClr val="accent2">
                    <a:lumMod val="50000"/>
                  </a:schemeClr>
                </a:solidFill>
              </a:rPr>
              <a:t>започнува веднаш по престанокот на внес и трае до две недели.</a:t>
            </a:r>
            <a:r>
              <a:rPr lang="vi-VN" dirty="0" smtClean="0">
                <a:solidFill>
                  <a:schemeClr val="accent2">
                    <a:lumMod val="50000"/>
                  </a:schemeClr>
                </a:solidFill>
              </a:rPr>
              <a:t> </a:t>
            </a:r>
            <a:endParaRPr lang="mk-MK" dirty="0" smtClean="0">
              <a:solidFill>
                <a:schemeClr val="accent2">
                  <a:lumMod val="50000"/>
                </a:schemeClr>
              </a:solidFill>
            </a:endParaRPr>
          </a:p>
          <a:p>
            <a:r>
              <a:rPr lang="mk-MK" b="1" dirty="0" smtClean="0"/>
              <a:t>Пролонгираниот</a:t>
            </a:r>
            <a:r>
              <a:rPr lang="mk-MK" dirty="0" smtClean="0"/>
              <a:t> </a:t>
            </a:r>
            <a:r>
              <a:rPr lang="mk-MK" dirty="0" smtClean="0">
                <a:solidFill>
                  <a:srgbClr val="002060"/>
                </a:solidFill>
              </a:rPr>
              <a:t>апстиненцијален синдром се јавува неколку недели по последната доза.</a:t>
            </a:r>
            <a:endParaRPr lang="vi-VN" dirty="0" smtClean="0">
              <a:solidFill>
                <a:srgbClr val="002060"/>
              </a:solidFill>
            </a:endParaRP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839200" cy="6477000"/>
          </a:xfrm>
        </p:spPr>
        <p:txBody>
          <a:bodyPr>
            <a:normAutofit fontScale="85000" lnSpcReduction="20000"/>
          </a:bodyPr>
          <a:lstStyle/>
          <a:p>
            <a:pPr>
              <a:buNone/>
            </a:pPr>
            <a:r>
              <a:rPr lang="vi-VN" sz="4400" b="1" dirty="0" smtClean="0">
                <a:solidFill>
                  <a:schemeClr val="accent2">
                    <a:lumMod val="75000"/>
                  </a:schemeClr>
                </a:solidFill>
              </a:rPr>
              <a:t>A</a:t>
            </a:r>
            <a:r>
              <a:rPr lang="mk-MK" sz="4400" b="1" dirty="0" smtClean="0">
                <a:solidFill>
                  <a:schemeClr val="accent2">
                    <a:lumMod val="75000"/>
                  </a:schemeClr>
                </a:solidFill>
              </a:rPr>
              <a:t>кутен апстиненцијален синдром</a:t>
            </a:r>
            <a:endParaRPr lang="vi-VN" sz="4400" dirty="0" smtClean="0">
              <a:solidFill>
                <a:schemeClr val="accent2">
                  <a:lumMod val="75000"/>
                </a:schemeClr>
              </a:solidFill>
            </a:endParaRPr>
          </a:p>
          <a:p>
            <a:r>
              <a:rPr lang="mk-MK" sz="2900" dirty="0" smtClean="0"/>
              <a:t>Како и кај другите психоактивни супстанци апстиненцијалниот синдром се карактеризира со спротивно дејство</a:t>
            </a:r>
            <a:r>
              <a:rPr lang="vi-VN" sz="2900" dirty="0" smtClean="0"/>
              <a:t>, o</a:t>
            </a:r>
            <a:r>
              <a:rPr lang="mk-MK" sz="2900" dirty="0" smtClean="0"/>
              <a:t>дносно емоционална, бихејвиоларна и вегетатувна возбуденост,  анксиозност, и несоница.Во склоп на стимулацијата на вегетативниот нервен систем се јавува зголеемено лачење на адреналин и норадреналин, односно тахикардија, хипертензија, мускулен спазам. </a:t>
            </a:r>
          </a:p>
          <a:p>
            <a:r>
              <a:rPr lang="mk-MK" sz="2900" b="1" dirty="0" smtClean="0"/>
              <a:t>Почеток и траење: </a:t>
            </a:r>
            <a:r>
              <a:rPr lang="mk-MK" sz="2900" dirty="0" smtClean="0"/>
              <a:t>Зависи од Т/2 на ординираниот БНЗД. Кај лековите со кратко дејство симптомите се јавуваат 1-2 дена по прекинот, а кај тие со подолго дејство за 2-6 дена . </a:t>
            </a:r>
            <a:r>
              <a:rPr lang="mk-MK" sz="2900" dirty="0" smtClean="0">
                <a:solidFill>
                  <a:schemeClr val="accent2">
                    <a:lumMod val="75000"/>
                  </a:schemeClr>
                </a:solidFill>
              </a:rPr>
              <a:t>ТЕЖИНАТА ЗАВИСИ ОД ПЕРИДОТ ВО КОЈ СЕ КОРИСТЕЛ ЛЕКОТ, ДНЕВНАТА ДОЗА КАКО И НАЧИНОТ НА ПРЕКИН</a:t>
            </a:r>
          </a:p>
          <a:p>
            <a:r>
              <a:rPr lang="mk-MK" sz="2900" b="1" dirty="0" smtClean="0">
                <a:solidFill>
                  <a:srgbClr val="7030A0"/>
                </a:solidFill>
              </a:rPr>
              <a:t>Лесниот тип </a:t>
            </a:r>
            <a:r>
              <a:rPr lang="mk-MK" sz="2900" dirty="0" smtClean="0"/>
              <a:t>подразбира умерена тахикардија, ортостатска хипотензија, анксиозност, несоница, ноќни мори, деконцетрација, малаксаност, главоболка.</a:t>
            </a:r>
            <a:r>
              <a:rPr lang="vi-VN" sz="2900" dirty="0" smtClean="0"/>
              <a:t>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534400" cy="6248400"/>
          </a:xfrm>
        </p:spPr>
        <p:txBody>
          <a:bodyPr>
            <a:normAutofit fontScale="77500" lnSpcReduction="20000"/>
          </a:bodyPr>
          <a:lstStyle/>
          <a:p>
            <a:r>
              <a:rPr lang="mk-MK" sz="3600" b="1" dirty="0" smtClean="0">
                <a:solidFill>
                  <a:schemeClr val="accent2">
                    <a:lumMod val="75000"/>
                  </a:schemeClr>
                </a:solidFill>
              </a:rPr>
              <a:t>Тешкиот облик </a:t>
            </a:r>
            <a:r>
              <a:rPr lang="mk-MK" sz="2800" dirty="0" smtClean="0"/>
              <a:t>покрај горенаведеното може да предизвика грозница, делириум, епилептиформни напади, психоза. Овие тегоби се развиваат секогаш после 4-тиот ден по прекинот. Опишани се и смртни исходи. </a:t>
            </a:r>
            <a:endParaRPr lang="vi-VN" sz="2800" dirty="0" smtClean="0"/>
          </a:p>
          <a:p>
            <a:r>
              <a:rPr lang="mk-MK" sz="2800" b="1" dirty="0" smtClean="0"/>
              <a:t>ПАЦИЕНТИ КОИ КОРИСТЕЛЕ НЕПРЕКИНАТО БНЗД ПОДОЛГО ОД 1 МЕСЕЦ, НЕ ТРЕБА НАГЛО ДА ПРЕКИНАТ И НЕ СМЕЕ ПРЕКИНОТ ДА БИДЕ БЕЗ ЛЕКАРСКИ НАДЗОР.</a:t>
            </a:r>
            <a:endParaRPr lang="vi-VN" sz="2800" b="1" dirty="0" smtClean="0"/>
          </a:p>
          <a:p>
            <a:r>
              <a:rPr lang="mk-MK" sz="2800" dirty="0" smtClean="0"/>
              <a:t>Правилен пристап е постепено намалување на дозата во текот на 3-4 недели. Овој период зависи од должината за земањето како и од количината. Правилен пристап е пациентот прво да се префрли на БНЗД со долго дејство (ДИАЗЕПАМ) и постепено неговата доза да се намалува. Максимално дозволено намалување е 5 мг неделно. Кога ќе се стигне до доза од 5 мг, намалувањето е по 2 мг неделно. </a:t>
            </a:r>
          </a:p>
          <a:p>
            <a:r>
              <a:rPr lang="mk-MK" sz="2800" b="1" dirty="0" smtClean="0"/>
              <a:t>Лечењето на апстиненцијалниот синдром </a:t>
            </a:r>
            <a:r>
              <a:rPr lang="mk-MK" sz="2800" b="1" dirty="0" smtClean="0">
                <a:solidFill>
                  <a:srgbClr val="00B050"/>
                </a:solidFill>
              </a:rPr>
              <a:t>е комплицирано бидејки не може да се користат други седативи, како барбитурати, кои делуваат на истиот рецептор. Токму затоа, единствено дозволени лекови се </a:t>
            </a:r>
            <a:r>
              <a:rPr lang="mk-MK" sz="2800" b="1" dirty="0" smtClean="0">
                <a:solidFill>
                  <a:srgbClr val="C00000"/>
                </a:solidFill>
              </a:rPr>
              <a:t>Пропранолол, Карбамазепин и инфузиони раствори со Магнезиум.</a:t>
            </a:r>
            <a:endParaRPr lang="vi-VN" sz="2800" b="1" dirty="0" smtClean="0">
              <a:solidFill>
                <a:srgbClr val="C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686800" cy="6477000"/>
          </a:xfrm>
        </p:spPr>
        <p:txBody>
          <a:bodyPr>
            <a:normAutofit fontScale="85000" lnSpcReduction="20000"/>
          </a:bodyPr>
          <a:lstStyle/>
          <a:p>
            <a:pPr>
              <a:buNone/>
            </a:pPr>
            <a:r>
              <a:rPr lang="mk-MK" b="1" dirty="0" smtClean="0"/>
              <a:t>СУБАКУТЕН ПРОЛОНГИРАН БНЗД АПСТИНЕНЦИЈАЛЕН СИНДРОМ</a:t>
            </a:r>
            <a:endParaRPr lang="vi-VN" dirty="0" smtClean="0"/>
          </a:p>
          <a:p>
            <a:r>
              <a:rPr lang="mk-MK" b="1" dirty="0" smtClean="0">
                <a:solidFill>
                  <a:srgbClr val="C00000"/>
                </a:solidFill>
              </a:rPr>
              <a:t>Во текот на првата година </a:t>
            </a:r>
            <a:r>
              <a:rPr lang="mk-MK" dirty="0" smtClean="0"/>
              <a:t>по прекин на внесот на БНЗД, можна е повремена  појава на благи апстиненцијални симптоми  како анксиозност, несоница, спазми и парестезии. Овие симптоми се поманифестни во првите неколку месеци.</a:t>
            </a:r>
            <a:endParaRPr lang="vi-VN" dirty="0" smtClean="0"/>
          </a:p>
          <a:p>
            <a:pPr>
              <a:buNone/>
            </a:pPr>
            <a:r>
              <a:rPr lang="mk-MK" b="1" dirty="0" smtClean="0"/>
              <a:t>ПСИХИЧКА ЗАВИСНОСТ ОД БНЗД</a:t>
            </a:r>
            <a:endParaRPr lang="vi-VN" dirty="0" smtClean="0"/>
          </a:p>
          <a:p>
            <a:r>
              <a:rPr lang="mk-MK" dirty="0" smtClean="0"/>
              <a:t>Психолошката зависност подразбира психолошко прилагодува-ње на нивното континуирано конзумирање. За личноста која редовно користи БНЗД тие постануваат потпора и главно средство за решавање на проблемите и непријатните емоции.</a:t>
            </a:r>
            <a:r>
              <a:rPr lang="vi-VN" dirty="0" smtClean="0"/>
              <a:t> </a:t>
            </a:r>
            <a:r>
              <a:rPr lang="mk-MK" dirty="0" smtClean="0"/>
              <a:t>Многу често нивната употреба преставува услов за нормално функционирање. </a:t>
            </a:r>
          </a:p>
          <a:p>
            <a:r>
              <a:rPr lang="mk-MK" dirty="0" smtClean="0"/>
              <a:t>Прекинот може да активира разни стравови, како што се: страв од ремисија на првобитните симптоми, страв од апстиненцијална криза, страв од одвојување, страв од губиток на контролата. </a:t>
            </a:r>
          </a:p>
          <a:p>
            <a:r>
              <a:rPr lang="mk-MK" dirty="0" smtClean="0"/>
              <a:t>Сите овие стравови може да доведат пациентите самоини-цијативно да го одложуваат прекинот на терапијта со БНЗД и продолжуваат компулзивно да ги користат и покрај штетните последици кои може да се манифестираат на сите полиња.</a:t>
            </a:r>
            <a:endParaRPr lang="vi-VN"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792162"/>
          </a:xfrm>
        </p:spPr>
        <p:txBody>
          <a:bodyPr/>
          <a:lstStyle/>
          <a:p>
            <a:r>
              <a:rPr lang="mk-MK" dirty="0" smtClean="0"/>
              <a:t>ЗАВИСНОСТ ОД АНАЛГЕТИЦИ</a:t>
            </a:r>
            <a:endParaRPr lang="en-US" dirty="0"/>
          </a:p>
        </p:txBody>
      </p:sp>
      <p:sp>
        <p:nvSpPr>
          <p:cNvPr id="3" name="Content Placeholder 2"/>
          <p:cNvSpPr>
            <a:spLocks noGrp="1"/>
          </p:cNvSpPr>
          <p:nvPr>
            <p:ph sz="quarter" idx="1"/>
          </p:nvPr>
        </p:nvSpPr>
        <p:spPr>
          <a:xfrm>
            <a:off x="152400" y="1371600"/>
            <a:ext cx="8458200" cy="5486400"/>
          </a:xfrm>
        </p:spPr>
        <p:txBody>
          <a:bodyPr>
            <a:normAutofit fontScale="85000" lnSpcReduction="10000"/>
          </a:bodyPr>
          <a:lstStyle/>
          <a:p>
            <a:r>
              <a:rPr lang="mk-MK" dirty="0" smtClean="0"/>
              <a:t>Дури и најобичните аналгетици како ПАРАЦЕТАМОЛ, АЦЕТИЛСАЛИЦИЛАТ и ИБУПРОФЕН, кои можат да се купат во секој маркет и безиска пумпа, можат да створат психолошка зависност. Оваа зависност доведува до нивно континуирано земање, без да се манифестираат никакви симптоми кои би биле причина за нивно конзумирање. Стравот за повторување на болката е водечка индикација за нивно неконтролирано внесување и пречекорување на максималните дози при што може да се манифестираат знаци за слаба физичка зависност.</a:t>
            </a:r>
          </a:p>
          <a:p>
            <a:r>
              <a:rPr lang="mk-MK" dirty="0" smtClean="0"/>
              <a:t>Опијатните аналгетици во последниве години се меѓу најчестите причини за појава на зависност од лекови. Тие во својот состав содржат морфиум, кодеин, фентанил или други хемиски аналози, кои се слични по својот состав на ХЕРОИН. Тие се врзуваат за опијатните рецептори и прекинувањето на нивниот внес, може да предизвика ФИЗИЧКА и ПСИХИЧКА ЗАВИСНОСТ слична на хероинската зависност. </a:t>
            </a:r>
          </a:p>
        </p:txBody>
      </p:sp>
      <p:pic>
        <p:nvPicPr>
          <p:cNvPr id="6146" name="Picture 2" descr="http://healthdoctrine.com/wp-content/uploads/2011/11/Pack-Paracetamol-Bayer1.jpg"/>
          <p:cNvPicPr>
            <a:picLocks noChangeAspect="1" noChangeArrowheads="1"/>
          </p:cNvPicPr>
          <p:nvPr/>
        </p:nvPicPr>
        <p:blipFill>
          <a:blip r:embed="rId2" cstate="print"/>
          <a:srcRect/>
          <a:stretch>
            <a:fillRect/>
          </a:stretch>
        </p:blipFill>
        <p:spPr bwMode="auto">
          <a:xfrm>
            <a:off x="7010400" y="0"/>
            <a:ext cx="2133600" cy="1325515"/>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1447800"/>
            <a:ext cx="7924800" cy="5029200"/>
          </a:xfrm>
        </p:spPr>
        <p:txBody>
          <a:bodyPr>
            <a:normAutofit/>
          </a:bodyPr>
          <a:lstStyle/>
          <a:p>
            <a:r>
              <a:rPr lang="mk-MK" dirty="0" smtClean="0"/>
              <a:t>Трамадолот, како наркоаналгетик  е НАЈЧЕСТ лек од оваа група на лекови кој предизвикува ЗАВИСНОСТ. Неочекуван и ненајавен епилпептичен напад често се случува да е прв манифестен симптом на овој вид на зависност</a:t>
            </a:r>
          </a:p>
          <a:p>
            <a:r>
              <a:rPr lang="mk-MK" dirty="0" smtClean="0"/>
              <a:t>Во оваа група на лекови, иако со минимално количество на наркотик е и КАФЕТИНОТ, но тој во терапевтски дози не може да створи физичка зависност.</a:t>
            </a:r>
          </a:p>
          <a:p>
            <a:r>
              <a:rPr lang="mk-MK" dirty="0" smtClean="0"/>
              <a:t>Антитусиците кои содржат Кодеин, исто  така можат при подолготрајна употреба од десетина дена да создадат психофизичка лесна зависност.</a:t>
            </a:r>
            <a:endParaRPr lang="en-US" dirty="0" smtClean="0"/>
          </a:p>
          <a:p>
            <a:endParaRPr lang="en-US" dirty="0"/>
          </a:p>
        </p:txBody>
      </p:sp>
      <p:sp>
        <p:nvSpPr>
          <p:cNvPr id="1026" name="AutoShape 2" descr="Image result for photo of tramado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https://encrypted-tbn1.gstatic.com/images?q=tbn:ANd9GcSQoko2IOA-il-ggd9VMeuggE0NVfYbUoyX7jNy_gEWgIs7E5V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29" name="Picture 5" descr="C:\Users\User\Desktop\images.jpg"/>
          <p:cNvPicPr>
            <a:picLocks noChangeAspect="1" noChangeArrowheads="1"/>
          </p:cNvPicPr>
          <p:nvPr/>
        </p:nvPicPr>
        <p:blipFill>
          <a:blip r:embed="rId2" cstate="print"/>
          <a:srcRect/>
          <a:stretch>
            <a:fillRect/>
          </a:stretch>
        </p:blipFill>
        <p:spPr bwMode="auto">
          <a:xfrm>
            <a:off x="0" y="0"/>
            <a:ext cx="2286000" cy="1515717"/>
          </a:xfrm>
          <a:prstGeom prst="rect">
            <a:avLst/>
          </a:prstGeom>
          <a:noFill/>
        </p:spPr>
      </p:pic>
      <p:pic>
        <p:nvPicPr>
          <p:cNvPr id="1031" name="Picture 7" descr="http://www.rowlandspharmacy.co.uk/res/shop/product/209/thumbnail/Pholcodine%20Linctus.jpg"/>
          <p:cNvPicPr>
            <a:picLocks noChangeAspect="1" noChangeArrowheads="1"/>
          </p:cNvPicPr>
          <p:nvPr/>
        </p:nvPicPr>
        <p:blipFill>
          <a:blip r:embed="rId3" cstate="print"/>
          <a:srcRect/>
          <a:stretch>
            <a:fillRect/>
          </a:stretch>
        </p:blipFill>
        <p:spPr bwMode="auto">
          <a:xfrm>
            <a:off x="8101445" y="0"/>
            <a:ext cx="1042555" cy="2667000"/>
          </a:xfrm>
          <a:prstGeom prst="rect">
            <a:avLst/>
          </a:prstGeom>
          <a:noFill/>
        </p:spPr>
      </p:pic>
      <p:pic>
        <p:nvPicPr>
          <p:cNvPr id="1033" name="Picture 9" descr="http://i225.photobucket.com/albums/dd14/dominomagazin/Untitled-8.jpg"/>
          <p:cNvPicPr>
            <a:picLocks noChangeAspect="1" noChangeArrowheads="1"/>
          </p:cNvPicPr>
          <p:nvPr/>
        </p:nvPicPr>
        <p:blipFill>
          <a:blip r:embed="rId4" cstate="print"/>
          <a:srcRect/>
          <a:stretch>
            <a:fillRect/>
          </a:stretch>
        </p:blipFill>
        <p:spPr bwMode="auto">
          <a:xfrm>
            <a:off x="3810000" y="152400"/>
            <a:ext cx="1447800" cy="14478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b="1" dirty="0" smtClean="0"/>
              <a:t>ВОВЕД</a:t>
            </a:r>
            <a:endParaRPr lang="en-US" b="1" dirty="0"/>
          </a:p>
        </p:txBody>
      </p:sp>
      <p:sp>
        <p:nvSpPr>
          <p:cNvPr id="3" name="Content Placeholder 2"/>
          <p:cNvSpPr>
            <a:spLocks noGrp="1"/>
          </p:cNvSpPr>
          <p:nvPr>
            <p:ph sz="quarter" idx="1"/>
          </p:nvPr>
        </p:nvSpPr>
        <p:spPr>
          <a:xfrm>
            <a:off x="304800" y="1447800"/>
            <a:ext cx="8686800" cy="5257800"/>
          </a:xfrm>
        </p:spPr>
        <p:txBody>
          <a:bodyPr/>
          <a:lstStyle/>
          <a:p>
            <a:r>
              <a:rPr lang="mk-MK" dirty="0" smtClean="0"/>
              <a:t>Современото темпо на живеење и развојот на фармацевтската индустрија придонесоа до енормна употреба на медикаменти. </a:t>
            </a:r>
          </a:p>
          <a:p>
            <a:r>
              <a:rPr lang="mk-MK" dirty="0" smtClean="0"/>
              <a:t>Во изминатите 60-тина години бројот на жители на Земјата се зголеми за </a:t>
            </a:r>
            <a:r>
              <a:rPr lang="mk-MK" b="1" dirty="0" smtClean="0">
                <a:solidFill>
                  <a:srgbClr val="C00000"/>
                </a:solidFill>
              </a:rPr>
              <a:t>300%</a:t>
            </a:r>
            <a:r>
              <a:rPr lang="mk-MK" dirty="0" smtClean="0"/>
              <a:t>, додека употребата на медикаменти</a:t>
            </a:r>
            <a:r>
              <a:rPr lang="en-US" dirty="0" smtClean="0"/>
              <a:t>, </a:t>
            </a:r>
            <a:r>
              <a:rPr lang="mk-MK" dirty="0" smtClean="0"/>
              <a:t>суплементи и хербални производи се зголеми за неверојатни </a:t>
            </a:r>
            <a:r>
              <a:rPr lang="mk-MK" b="1" dirty="0" smtClean="0">
                <a:solidFill>
                  <a:srgbClr val="C00000"/>
                </a:solidFill>
              </a:rPr>
              <a:t>12.000%.</a:t>
            </a:r>
            <a:endParaRPr lang="en-US" b="1" dirty="0" smtClean="0">
              <a:solidFill>
                <a:srgbClr val="C00000"/>
              </a:solidFill>
            </a:endParaRPr>
          </a:p>
          <a:p>
            <a:r>
              <a:rPr lang="mk-MK" b="1" dirty="0" smtClean="0"/>
              <a:t>Само во САД годишно се трошат околу 326 милијарди долари на лекови, или секој Американец годишно троши околу 1000 долари на разни лекови.</a:t>
            </a:r>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mk-MK" dirty="0" smtClean="0"/>
              <a:t>ЗАВИСНОСТ ОД ЛАКСАТИВИ</a:t>
            </a:r>
            <a:endParaRPr lang="en-US" dirty="0"/>
          </a:p>
        </p:txBody>
      </p:sp>
      <p:sp>
        <p:nvSpPr>
          <p:cNvPr id="3" name="Content Placeholder 2"/>
          <p:cNvSpPr>
            <a:spLocks noGrp="1"/>
          </p:cNvSpPr>
          <p:nvPr>
            <p:ph sz="quarter" idx="1"/>
          </p:nvPr>
        </p:nvSpPr>
        <p:spPr>
          <a:xfrm>
            <a:off x="304800" y="1219200"/>
            <a:ext cx="8686800" cy="5334000"/>
          </a:xfrm>
        </p:spPr>
        <p:txBody>
          <a:bodyPr/>
          <a:lstStyle/>
          <a:p>
            <a:r>
              <a:rPr lang="mk-MK" dirty="0" smtClean="0"/>
              <a:t>Зависноста од лаксативи се смета дека во наредните две децении може да постане најчест облик на зависност од лекови</a:t>
            </a:r>
          </a:p>
          <a:p>
            <a:r>
              <a:rPr lang="mk-MK" dirty="0" smtClean="0"/>
              <a:t>Карактеристична е кај пациенти над 65 години, кои се најчести конзументи на овие лекови.</a:t>
            </a:r>
          </a:p>
          <a:p>
            <a:r>
              <a:rPr lang="mk-MK" dirty="0" smtClean="0"/>
              <a:t>Се смета дека секој трет корисник на овие лекови постанува зависник од нив во период не подолг од еден месец.</a:t>
            </a:r>
          </a:p>
          <a:p>
            <a:r>
              <a:rPr lang="mk-MK" dirty="0" smtClean="0"/>
              <a:t>Психолошката зависност, манифестирана со паничен страв, дека без земање на лаксативот, не може да настане спонтана дефекација, постепено доведуваат и до физичка зависност.</a:t>
            </a:r>
            <a:endParaRPr lang="en-US" dirty="0"/>
          </a:p>
        </p:txBody>
      </p:sp>
      <p:sp>
        <p:nvSpPr>
          <p:cNvPr id="3074" name="AutoShape 2" descr="https://d2s7ckq4p8lpu.cloudfront.net/media/catalog/product/cache/1/image/9df78eab33525d08d6e5fb8d27136e95/6/8/681421020039.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mk-MK" b="1" dirty="0" smtClean="0">
                <a:solidFill>
                  <a:schemeClr val="accent2">
                    <a:lumMod val="75000"/>
                  </a:schemeClr>
                </a:solidFill>
              </a:rPr>
              <a:t>ЗАВИСНОСТ ОД ХЕРБАЛНИ ЛЕКОВИ</a:t>
            </a:r>
            <a:endParaRPr lang="en-US" b="1" dirty="0">
              <a:solidFill>
                <a:schemeClr val="accent2">
                  <a:lumMod val="75000"/>
                </a:schemeClr>
              </a:solidFill>
            </a:endParaRPr>
          </a:p>
        </p:txBody>
      </p:sp>
      <p:sp>
        <p:nvSpPr>
          <p:cNvPr id="3" name="Content Placeholder 2"/>
          <p:cNvSpPr>
            <a:spLocks noGrp="1"/>
          </p:cNvSpPr>
          <p:nvPr>
            <p:ph sz="quarter" idx="1"/>
          </p:nvPr>
        </p:nvSpPr>
        <p:spPr>
          <a:xfrm>
            <a:off x="304800" y="1447800"/>
            <a:ext cx="8382000" cy="5105400"/>
          </a:xfrm>
        </p:spPr>
        <p:txBody>
          <a:bodyPr>
            <a:normAutofit fontScale="92500"/>
          </a:bodyPr>
          <a:lstStyle/>
          <a:p>
            <a:r>
              <a:rPr lang="mk-MK" dirty="0" smtClean="0"/>
              <a:t>Иако ретко се мисли, зависноста од разни хербални лекови, суплементи и чаеви е многу честа. </a:t>
            </a:r>
          </a:p>
          <a:p>
            <a:r>
              <a:rPr lang="mk-MK" dirty="0" smtClean="0"/>
              <a:t>Сите хербални супстрати кои предизвикуваат седација   </a:t>
            </a:r>
            <a:r>
              <a:rPr lang="mk-MK" b="1" dirty="0" smtClean="0">
                <a:solidFill>
                  <a:srgbClr val="C00000"/>
                </a:solidFill>
              </a:rPr>
              <a:t>(Валеријана, Алое Вера, Гин Шенг итд) </a:t>
            </a:r>
            <a:r>
              <a:rPr lang="mk-MK" dirty="0" smtClean="0"/>
              <a:t>можат после неколку месечна континуирана употреба да предизвикаат психофизичка зависност, дури и при конзумирање на препишаните количини.</a:t>
            </a:r>
          </a:p>
          <a:p>
            <a:r>
              <a:rPr lang="mk-MK" b="1" dirty="0" smtClean="0"/>
              <a:t>27%</a:t>
            </a:r>
            <a:r>
              <a:rPr lang="mk-MK" dirty="0" smtClean="0"/>
              <a:t> од лековите од традиционалната кинеска медицина и </a:t>
            </a:r>
            <a:r>
              <a:rPr lang="mk-MK" b="1" dirty="0" smtClean="0"/>
              <a:t>33%</a:t>
            </a:r>
            <a:r>
              <a:rPr lang="mk-MK" dirty="0" smtClean="0"/>
              <a:t> од Ајурведа лековите за седација докажано е дека предизвикуваат психичка зависност</a:t>
            </a:r>
          </a:p>
          <a:p>
            <a:r>
              <a:rPr lang="mk-MK" dirty="0" smtClean="0"/>
              <a:t>Лаксативните чаеви (</a:t>
            </a:r>
            <a:r>
              <a:rPr lang="mk-MK" dirty="0" smtClean="0">
                <a:latin typeface="Arial" pitchFamily="34" charset="0"/>
                <a:cs typeface="Arial" pitchFamily="34" charset="0"/>
              </a:rPr>
              <a:t> </a:t>
            </a:r>
            <a:r>
              <a:rPr lang="en-US" dirty="0" err="1" smtClean="0">
                <a:latin typeface="Arial" pitchFamily="34" charset="0"/>
                <a:cs typeface="Arial" pitchFamily="34" charset="0"/>
              </a:rPr>
              <a:t>Senna</a:t>
            </a:r>
            <a:r>
              <a:rPr lang="mk-MK" dirty="0" smtClean="0"/>
              <a:t>) по само 21 ден предизвикуваат несоници, проширени зеници, губиток на апетит.</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113713" cy="2009775"/>
          </a:xfrm>
        </p:spPr>
        <p:txBody>
          <a:bodyPr>
            <a:normAutofit/>
          </a:bodyPr>
          <a:lstStyle/>
          <a:p>
            <a:r>
              <a:rPr lang="mk-MK" sz="4400" b="1" dirty="0" smtClean="0">
                <a:solidFill>
                  <a:schemeClr val="accent1">
                    <a:lumMod val="75000"/>
                  </a:schemeClr>
                </a:solidFill>
              </a:rPr>
              <a:t>Како се нарекува зависноста од лекови ????</a:t>
            </a:r>
            <a:endParaRPr lang="en-US" sz="4400" b="1" dirty="0">
              <a:solidFill>
                <a:schemeClr val="accent1">
                  <a:lumMod val="75000"/>
                </a:schemeClr>
              </a:solidFill>
            </a:endParaRPr>
          </a:p>
        </p:txBody>
      </p:sp>
      <p:sp>
        <p:nvSpPr>
          <p:cNvPr id="3" name="Text Placeholder 2"/>
          <p:cNvSpPr>
            <a:spLocks noGrp="1"/>
          </p:cNvSpPr>
          <p:nvPr>
            <p:ph type="body" idx="1"/>
          </p:nvPr>
        </p:nvSpPr>
        <p:spPr/>
        <p:txBody>
          <a:bodyPr>
            <a:normAutofit/>
          </a:bodyPr>
          <a:lstStyle/>
          <a:p>
            <a:r>
              <a:rPr lang="mk-MK" sz="4000" b="1" dirty="0" smtClean="0">
                <a:solidFill>
                  <a:schemeClr val="accent2">
                    <a:lumMod val="50000"/>
                  </a:schemeClr>
                </a:solidFill>
              </a:rPr>
              <a:t>ТИВКА ЗАВИСНОСТ</a:t>
            </a:r>
            <a:endParaRPr lang="en-US" sz="4000" b="1"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610600" cy="2009775"/>
          </a:xfrm>
        </p:spPr>
        <p:txBody>
          <a:bodyPr>
            <a:normAutofit/>
          </a:bodyPr>
          <a:lstStyle/>
          <a:p>
            <a:r>
              <a:rPr lang="mk-MK" b="1" dirty="0" smtClean="0">
                <a:solidFill>
                  <a:schemeClr val="accent1">
                    <a:lumMod val="75000"/>
                  </a:schemeClr>
                </a:solidFill>
              </a:rPr>
              <a:t>Кои се двете групи на лекови кои најчесто предизвикуваат зависност ????</a:t>
            </a:r>
            <a:endParaRPr lang="en-US" b="1" dirty="0">
              <a:solidFill>
                <a:schemeClr val="accent1">
                  <a:lumMod val="75000"/>
                </a:schemeClr>
              </a:solidFill>
            </a:endParaRPr>
          </a:p>
        </p:txBody>
      </p:sp>
      <p:sp>
        <p:nvSpPr>
          <p:cNvPr id="3" name="Text Placeholder 2"/>
          <p:cNvSpPr>
            <a:spLocks noGrp="1"/>
          </p:cNvSpPr>
          <p:nvPr>
            <p:ph type="body" idx="1"/>
          </p:nvPr>
        </p:nvSpPr>
        <p:spPr>
          <a:xfrm>
            <a:off x="304800" y="2547938"/>
            <a:ext cx="8610600" cy="3852862"/>
          </a:xfrm>
        </p:spPr>
        <p:txBody>
          <a:bodyPr>
            <a:normAutofit/>
          </a:bodyPr>
          <a:lstStyle/>
          <a:p>
            <a:pPr marL="457200" indent="-457200">
              <a:buFont typeface="+mj-lt"/>
              <a:buAutoNum type="arabicPeriod"/>
            </a:pPr>
            <a:r>
              <a:rPr lang="mk-MK" sz="4000" b="1" dirty="0" smtClean="0">
                <a:solidFill>
                  <a:schemeClr val="accent1">
                    <a:lumMod val="50000"/>
                  </a:schemeClr>
                </a:solidFill>
              </a:rPr>
              <a:t>Седативите, пред се БНЗД</a:t>
            </a:r>
          </a:p>
          <a:p>
            <a:pPr marL="457200" indent="-457200">
              <a:buFont typeface="+mj-lt"/>
              <a:buAutoNum type="arabicPeriod"/>
            </a:pPr>
            <a:r>
              <a:rPr lang="mk-MK" sz="4000" b="1" dirty="0" smtClean="0">
                <a:solidFill>
                  <a:schemeClr val="accent1">
                    <a:lumMod val="50000"/>
                  </a:schemeClr>
                </a:solidFill>
              </a:rPr>
              <a:t>Аналгетиците, пред се  наркоаналгетици</a:t>
            </a:r>
            <a:endParaRPr lang="en-US" sz="4000" b="1" dirty="0">
              <a:solidFill>
                <a:schemeClr val="accent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66113" cy="2085975"/>
          </a:xfrm>
        </p:spPr>
        <p:txBody>
          <a:bodyPr>
            <a:noAutofit/>
          </a:bodyPr>
          <a:lstStyle/>
          <a:p>
            <a:r>
              <a:rPr lang="mk-MK" sz="4400" b="1" dirty="0" smtClean="0">
                <a:solidFill>
                  <a:schemeClr val="accent2">
                    <a:lumMod val="50000"/>
                  </a:schemeClr>
                </a:solidFill>
              </a:rPr>
              <a:t>КОЈ ПОЛ </a:t>
            </a:r>
            <a:r>
              <a:rPr lang="mk-MK" sz="4400" b="1" smtClean="0">
                <a:solidFill>
                  <a:schemeClr val="accent2">
                    <a:lumMod val="50000"/>
                  </a:schemeClr>
                </a:solidFill>
              </a:rPr>
              <a:t>Е ПОЧЕСТО РАЗВИВА ЗАВИСНОСТ </a:t>
            </a:r>
            <a:r>
              <a:rPr lang="mk-MK" sz="4400" b="1" dirty="0" smtClean="0">
                <a:solidFill>
                  <a:schemeClr val="accent2">
                    <a:lumMod val="50000"/>
                  </a:schemeClr>
                </a:solidFill>
              </a:rPr>
              <a:t>ОД ЛЕКОВИ И КОЛКУ ПАТИ ?????</a:t>
            </a:r>
            <a:endParaRPr lang="en-US" sz="4400" b="1" dirty="0">
              <a:solidFill>
                <a:schemeClr val="accent2">
                  <a:lumMod val="50000"/>
                </a:schemeClr>
              </a:solidFill>
            </a:endParaRPr>
          </a:p>
        </p:txBody>
      </p:sp>
      <p:sp>
        <p:nvSpPr>
          <p:cNvPr id="3" name="Text Placeholder 2"/>
          <p:cNvSpPr>
            <a:spLocks noGrp="1"/>
          </p:cNvSpPr>
          <p:nvPr>
            <p:ph type="body" idx="1"/>
          </p:nvPr>
        </p:nvSpPr>
        <p:spPr>
          <a:xfrm>
            <a:off x="304800" y="2667000"/>
            <a:ext cx="8189913" cy="3319462"/>
          </a:xfrm>
        </p:spPr>
        <p:txBody>
          <a:bodyPr/>
          <a:lstStyle/>
          <a:p>
            <a:pPr>
              <a:buFont typeface="Wingdings" pitchFamily="2" charset="2"/>
              <a:buChar char="q"/>
            </a:pPr>
            <a:r>
              <a:rPr lang="mk-MK" sz="4400" b="1" dirty="0" smtClean="0">
                <a:solidFill>
                  <a:schemeClr val="accent1">
                    <a:lumMod val="50000"/>
                  </a:schemeClr>
                </a:solidFill>
              </a:rPr>
              <a:t> ЖЕНСКИОТ ПОЛ</a:t>
            </a:r>
          </a:p>
          <a:p>
            <a:pPr>
              <a:buFont typeface="Wingdings" pitchFamily="2" charset="2"/>
              <a:buChar char="q"/>
            </a:pPr>
            <a:r>
              <a:rPr lang="mk-MK" sz="4400" b="1" dirty="0" smtClean="0">
                <a:solidFill>
                  <a:schemeClr val="accent1">
                    <a:lumMod val="50000"/>
                  </a:schemeClr>
                </a:solidFill>
              </a:rPr>
              <a:t> 3-4 ПАТИ</a:t>
            </a:r>
            <a:endParaRPr lang="en-US" sz="4400" b="1" dirty="0">
              <a:solidFill>
                <a:schemeClr val="accent1">
                  <a:lumMod val="50000"/>
                </a:schemeClr>
              </a:solidFil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266113" cy="2162175"/>
          </a:xfrm>
        </p:spPr>
        <p:txBody>
          <a:bodyPr>
            <a:normAutofit/>
          </a:bodyPr>
          <a:lstStyle/>
          <a:p>
            <a:r>
              <a:rPr lang="mk-MK" sz="4400" b="1" dirty="0" smtClean="0"/>
              <a:t>КОИ БНЗД ПОЧЕСТО СОЗДАВААТ ЗАВИСНОСТ ????</a:t>
            </a:r>
            <a:endParaRPr lang="en-US" sz="4400" b="1" dirty="0"/>
          </a:p>
        </p:txBody>
      </p:sp>
      <p:sp>
        <p:nvSpPr>
          <p:cNvPr id="3" name="Text Placeholder 2"/>
          <p:cNvSpPr>
            <a:spLocks noGrp="1"/>
          </p:cNvSpPr>
          <p:nvPr>
            <p:ph type="body" idx="1"/>
          </p:nvPr>
        </p:nvSpPr>
        <p:spPr>
          <a:xfrm>
            <a:off x="304800" y="2547938"/>
            <a:ext cx="8189913" cy="3852862"/>
          </a:xfrm>
        </p:spPr>
        <p:txBody>
          <a:bodyPr/>
          <a:lstStyle/>
          <a:p>
            <a:r>
              <a:rPr lang="mk-MK" sz="4400" b="1" dirty="0" smtClean="0">
                <a:solidFill>
                  <a:schemeClr val="accent1">
                    <a:lumMod val="50000"/>
                  </a:schemeClr>
                </a:solidFill>
              </a:rPr>
              <a:t>БНЗД со кратко дејство</a:t>
            </a:r>
            <a:endParaRPr lang="en-US" sz="4400" b="1" dirty="0">
              <a:solidFill>
                <a:schemeClr val="accent1">
                  <a:lumMod val="50000"/>
                </a:schemeClr>
              </a:solidFil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189913" cy="2009775"/>
          </a:xfrm>
        </p:spPr>
        <p:txBody>
          <a:bodyPr>
            <a:noAutofit/>
          </a:bodyPr>
          <a:lstStyle/>
          <a:p>
            <a:r>
              <a:rPr lang="mk-MK" sz="4400" b="1" dirty="0" smtClean="0"/>
              <a:t>КОЈ АНАЛГЕТИК ИМА НАЈГОЛЕМ ПОТЕНЦИЈАЛ ЗА ЗАВИСНОСТ ????</a:t>
            </a:r>
            <a:endParaRPr lang="en-US" sz="4400" b="1" dirty="0"/>
          </a:p>
        </p:txBody>
      </p:sp>
      <p:sp>
        <p:nvSpPr>
          <p:cNvPr id="3" name="Text Placeholder 2"/>
          <p:cNvSpPr>
            <a:spLocks noGrp="1"/>
          </p:cNvSpPr>
          <p:nvPr>
            <p:ph type="body" idx="1"/>
          </p:nvPr>
        </p:nvSpPr>
        <p:spPr>
          <a:xfrm>
            <a:off x="304800" y="2547938"/>
            <a:ext cx="8189913" cy="3852862"/>
          </a:xfrm>
        </p:spPr>
        <p:txBody>
          <a:bodyPr/>
          <a:lstStyle/>
          <a:p>
            <a:r>
              <a:rPr lang="mk-MK" sz="4400" b="1" dirty="0" smtClean="0">
                <a:solidFill>
                  <a:schemeClr val="accent1">
                    <a:lumMod val="50000"/>
                  </a:schemeClr>
                </a:solidFill>
              </a:rPr>
              <a:t>ТРАМАДОЛОТ И ОСТАНАТИТЕ НАРКОАНАЛГЕТИЦИ</a:t>
            </a:r>
            <a:endParaRPr lang="en-US" sz="4400" b="1" dirty="0">
              <a:solidFill>
                <a:schemeClr val="accent1">
                  <a:lumMod val="50000"/>
                </a:schemeClr>
              </a:solidFil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762000"/>
            <a:ext cx="8534400" cy="5516563"/>
          </a:xfrm>
        </p:spPr>
        <p:txBody>
          <a:bodyPr>
            <a:normAutofit/>
          </a:bodyPr>
          <a:lstStyle/>
          <a:p>
            <a:r>
              <a:rPr lang="mk-MK" dirty="0" smtClean="0"/>
              <a:t>За оваа медикаментозна епидемија, големо значение играат бројните нови лекови, кои во изминатиов период беа синтетизирани и станаа достапни за третман на бројни здравствени состојби.</a:t>
            </a:r>
          </a:p>
          <a:p>
            <a:r>
              <a:rPr lang="mk-MK" dirty="0" smtClean="0"/>
              <a:t>На врвот на оваа пирамида се наоѓаат лековите од групата на </a:t>
            </a:r>
            <a:r>
              <a:rPr lang="mk-MK" b="1" dirty="0" smtClean="0">
                <a:solidFill>
                  <a:schemeClr val="accent2">
                    <a:lumMod val="50000"/>
                  </a:schemeClr>
                </a:solidFill>
              </a:rPr>
              <a:t>седативи</a:t>
            </a:r>
            <a:r>
              <a:rPr lang="mk-MK" dirty="0" smtClean="0"/>
              <a:t> и таканаречените </a:t>
            </a:r>
            <a:r>
              <a:rPr lang="en-US" b="1" dirty="0" smtClean="0">
                <a:solidFill>
                  <a:schemeClr val="accent2">
                    <a:lumMod val="50000"/>
                  </a:schemeClr>
                </a:solidFill>
              </a:rPr>
              <a:t>“pain killers”, </a:t>
            </a:r>
            <a:r>
              <a:rPr lang="mk-MK" dirty="0" smtClean="0"/>
              <a:t>односно аналгетици</a:t>
            </a:r>
          </a:p>
          <a:p>
            <a:r>
              <a:rPr lang="mk-MK" dirty="0" smtClean="0"/>
              <a:t>Денес се смета дека секој шести Британец заспива под дејство на некој седатив, најчесто од групата на бензодијазепини.</a:t>
            </a:r>
          </a:p>
          <a:p>
            <a:r>
              <a:rPr lang="mk-MK" dirty="0" smtClean="0">
                <a:solidFill>
                  <a:schemeClr val="tx1">
                    <a:lumMod val="95000"/>
                    <a:lumOff val="5000"/>
                  </a:schemeClr>
                </a:solidFill>
              </a:rPr>
              <a:t>Употребата на аналгетици секоја година се зголемува за 5-7%, а кај популацијата над 40 години за 17%</a:t>
            </a:r>
            <a:endParaRPr lang="en-US" dirty="0">
              <a:solidFill>
                <a:schemeClr val="tx1">
                  <a:lumMod val="95000"/>
                  <a:lumOff val="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mk-MK" dirty="0" smtClean="0"/>
              <a:t>ФРЕКВЕНТНОСТ</a:t>
            </a:r>
            <a:endParaRPr lang="en-US" dirty="0"/>
          </a:p>
        </p:txBody>
      </p:sp>
      <p:sp>
        <p:nvSpPr>
          <p:cNvPr id="3" name="Content Placeholder 2"/>
          <p:cNvSpPr>
            <a:spLocks noGrp="1"/>
          </p:cNvSpPr>
          <p:nvPr>
            <p:ph sz="quarter" idx="1"/>
          </p:nvPr>
        </p:nvSpPr>
        <p:spPr>
          <a:xfrm>
            <a:off x="228600" y="609600"/>
            <a:ext cx="8686800" cy="5486400"/>
          </a:xfrm>
        </p:spPr>
        <p:txBody>
          <a:bodyPr>
            <a:noAutofit/>
          </a:bodyPr>
          <a:lstStyle/>
          <a:p>
            <a:r>
              <a:rPr lang="mk-MK" sz="2400" dirty="0" smtClean="0"/>
              <a:t>Кој наутро ќе испие таблета за јакнење на имунитетот, после доручекот витамински комплекс, наместо овошје и зеленчук, предвечер таблета за главоболка по напорниот ден, а потоа таблета за спиење пред легнување, се наоѓа не еднонасочната патека кон таблетоманија.</a:t>
            </a:r>
          </a:p>
          <a:p>
            <a:r>
              <a:rPr lang="mk-MK" sz="2400" dirty="0" smtClean="0"/>
              <a:t>Зависноста од лекови често се нарекува </a:t>
            </a:r>
            <a:r>
              <a:rPr lang="vi-VN" sz="2400" b="1" dirty="0" smtClean="0">
                <a:solidFill>
                  <a:srgbClr val="002060"/>
                </a:solidFill>
              </a:rPr>
              <a:t>„</a:t>
            </a:r>
            <a:r>
              <a:rPr lang="mk-MK" sz="2400" b="1" dirty="0" smtClean="0">
                <a:solidFill>
                  <a:srgbClr val="002060"/>
                </a:solidFill>
              </a:rPr>
              <a:t>ТИВКА ЗАВИСНОСТ</a:t>
            </a:r>
            <a:r>
              <a:rPr lang="vi-VN" sz="2400" b="1" dirty="0" smtClean="0">
                <a:solidFill>
                  <a:srgbClr val="002060"/>
                </a:solidFill>
              </a:rPr>
              <a:t>“.</a:t>
            </a:r>
          </a:p>
          <a:p>
            <a:r>
              <a:rPr lang="mk-MK" sz="2400" dirty="0" smtClean="0"/>
              <a:t>Се смета дека на еден зависник од алкохол, </a:t>
            </a:r>
            <a:r>
              <a:rPr lang="mk-MK" sz="2400" b="1" dirty="0" smtClean="0"/>
              <a:t>доаѓа 1,3 </a:t>
            </a:r>
            <a:r>
              <a:rPr lang="mk-MK" sz="2400" dirty="0" smtClean="0"/>
              <a:t>зависници од лекови !!! </a:t>
            </a:r>
          </a:p>
          <a:p>
            <a:r>
              <a:rPr lang="mk-MK" sz="2400" dirty="0" smtClean="0"/>
              <a:t>Според истражувањето на Германскиот Центар за борба против зависности, околу 1.8 милиони жители на Германија се зависни од лекови, одоносно околу 2% од целокупното население. Колкав е точниот број на луѓе кои погрешно ги користи (злоупотребува) лековите , не може со сигурност да се потврди, но проценките се уште дополнителни 2-3%.</a:t>
            </a:r>
            <a:endParaRPr lang="en-US"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610600" cy="6248400"/>
          </a:xfrm>
        </p:spPr>
        <p:txBody>
          <a:bodyPr>
            <a:normAutofit lnSpcReduction="10000"/>
          </a:bodyPr>
          <a:lstStyle/>
          <a:p>
            <a:r>
              <a:rPr lang="mk-MK" b="1" dirty="0" smtClean="0"/>
              <a:t>40-тите години </a:t>
            </a:r>
            <a:r>
              <a:rPr lang="mk-MK" dirty="0" smtClean="0"/>
              <a:t>од животот се перидот кога драстично расте бројот на зависници од лекови.</a:t>
            </a:r>
            <a:r>
              <a:rPr lang="en-US" dirty="0" smtClean="0"/>
              <a:t> </a:t>
            </a:r>
            <a:endParaRPr lang="mk-MK" dirty="0" smtClean="0"/>
          </a:p>
          <a:p>
            <a:r>
              <a:rPr lang="mk-MK" dirty="0" smtClean="0"/>
              <a:t>Долгогодишните професионални напори, појавата на хронични состојби пропратени со болка, но и животните преломи и социјални промени, доведуваат до зголемен внес на медикаменти.</a:t>
            </a:r>
            <a:endParaRPr lang="en-US" dirty="0" smtClean="0"/>
          </a:p>
          <a:p>
            <a:r>
              <a:rPr lang="mk-MK" b="1" dirty="0" smtClean="0"/>
              <a:t>Женската популација</a:t>
            </a:r>
            <a:r>
              <a:rPr lang="mk-MK" dirty="0" smtClean="0"/>
              <a:t> се смета дека е </a:t>
            </a:r>
            <a:r>
              <a:rPr lang="mk-MK" b="1" dirty="0" smtClean="0">
                <a:solidFill>
                  <a:schemeClr val="accent1">
                    <a:lumMod val="50000"/>
                  </a:schemeClr>
                </a:solidFill>
              </a:rPr>
              <a:t>три до четири пати</a:t>
            </a:r>
            <a:r>
              <a:rPr lang="mk-MK" dirty="0" smtClean="0"/>
              <a:t> позагрозена, посебно кон склоноста а развивање зависност од седативи. Мажите често посегнуваат по алкохол и тоа е главната причина за помалиот број на зависници од лекови.</a:t>
            </a:r>
            <a:r>
              <a:rPr lang="en-US" dirty="0" smtClean="0"/>
              <a:t> </a:t>
            </a:r>
            <a:endParaRPr lang="mk-MK" dirty="0" smtClean="0"/>
          </a:p>
          <a:p>
            <a:r>
              <a:rPr lang="mk-MK" dirty="0" smtClean="0"/>
              <a:t>Слично како кај другите зависности, зависноста од лекови може да доведе до </a:t>
            </a:r>
            <a:r>
              <a:rPr lang="mk-MK" b="1" i="1" dirty="0" smtClean="0">
                <a:solidFill>
                  <a:schemeClr val="accent2">
                    <a:lumMod val="75000"/>
                  </a:schemeClr>
                </a:solidFill>
              </a:rPr>
              <a:t>психофизичка седација. </a:t>
            </a:r>
          </a:p>
          <a:p>
            <a:r>
              <a:rPr lang="mk-MK" dirty="0" smtClean="0"/>
              <a:t>Овој феномен се уште е запоставуван и често потценуван.</a:t>
            </a: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610600" cy="6248400"/>
          </a:xfrm>
        </p:spPr>
        <p:txBody>
          <a:bodyPr>
            <a:normAutofit fontScale="92500" lnSpcReduction="20000"/>
          </a:bodyPr>
          <a:lstStyle/>
          <a:p>
            <a:r>
              <a:rPr lang="mk-MK" dirty="0" smtClean="0"/>
              <a:t>Секој ден во САД </a:t>
            </a:r>
            <a:r>
              <a:rPr lang="mk-MK" b="1" dirty="0" smtClean="0">
                <a:solidFill>
                  <a:schemeClr val="accent1">
                    <a:lumMod val="50000"/>
                  </a:schemeClr>
                </a:solidFill>
              </a:rPr>
              <a:t>2.500</a:t>
            </a:r>
            <a:r>
              <a:rPr lang="mk-MK" dirty="0" smtClean="0"/>
              <a:t> нови тинејџери</a:t>
            </a:r>
            <a:r>
              <a:rPr lang="en-US" dirty="0" smtClean="0"/>
              <a:t> (12 </a:t>
            </a:r>
            <a:r>
              <a:rPr lang="mk-MK" dirty="0" smtClean="0"/>
              <a:t>до</a:t>
            </a:r>
            <a:r>
              <a:rPr lang="en-US" dirty="0" smtClean="0"/>
              <a:t> 17) </a:t>
            </a:r>
            <a:r>
              <a:rPr lang="mk-MK" dirty="0" smtClean="0"/>
              <a:t>злоупотребуваат аналгетици за прв пат во својот живот. </a:t>
            </a:r>
          </a:p>
          <a:p>
            <a:r>
              <a:rPr lang="mk-MK" dirty="0" smtClean="0"/>
              <a:t>Само во САД повеќе од </a:t>
            </a:r>
            <a:r>
              <a:rPr lang="mk-MK" b="1" dirty="0" smtClean="0">
                <a:solidFill>
                  <a:srgbClr val="002060"/>
                </a:solidFill>
              </a:rPr>
              <a:t>15 милиони </a:t>
            </a:r>
            <a:r>
              <a:rPr lang="mk-MK" dirty="0" smtClean="0"/>
              <a:t>луѓе злоупотребуваат регуларно препишани лекови, што е повеќе од вкупниот број на уживатели на кокаин, халуциногени дроги, инхаланти и хероин.</a:t>
            </a:r>
            <a:endParaRPr lang="en-US" dirty="0" smtClean="0"/>
          </a:p>
          <a:p>
            <a:r>
              <a:rPr lang="mk-MK" dirty="0" smtClean="0"/>
              <a:t>Во 2014 година, само во САД нови </a:t>
            </a:r>
            <a:r>
              <a:rPr lang="mk-MK" b="1" dirty="0" smtClean="0">
                <a:solidFill>
                  <a:srgbClr val="C00000"/>
                </a:solidFill>
              </a:rPr>
              <a:t>2.600.000</a:t>
            </a:r>
            <a:r>
              <a:rPr lang="mk-MK" dirty="0" smtClean="0"/>
              <a:t> луѓе за прв пат злоупотребиле некој лек</a:t>
            </a:r>
            <a:endParaRPr lang="en-US" dirty="0" smtClean="0"/>
          </a:p>
          <a:p>
            <a:r>
              <a:rPr lang="mk-MK" dirty="0" smtClean="0"/>
              <a:t>Регуларно препишаните лекови преставуваат најголем дел од леталните исходи предизвикани од труењата. Од 22.400 смртни исходи од труења во САД за 2005 година , наркоаналгетиците биле причинители кај фрапантни </a:t>
            </a:r>
            <a:r>
              <a:rPr lang="mk-MK" b="1" dirty="0" smtClean="0"/>
              <a:t>38.2%</a:t>
            </a:r>
            <a:r>
              <a:rPr lang="mk-MK" dirty="0" smtClean="0"/>
              <a:t> од сите смртни исходи.</a:t>
            </a:r>
            <a:endParaRPr lang="en-US" dirty="0" smtClean="0"/>
          </a:p>
          <a:p>
            <a:r>
              <a:rPr lang="mk-MK" b="1" dirty="0" smtClean="0">
                <a:solidFill>
                  <a:srgbClr val="00B050"/>
                </a:solidFill>
              </a:rPr>
              <a:t>4.400.000</a:t>
            </a:r>
            <a:r>
              <a:rPr lang="mk-MK" dirty="0" smtClean="0"/>
              <a:t> тинејџери во САД признале дека веќе пробале наркоаналгетици (ТРАМАДОЛ, ТРОДОН), а 2.200.000 милиони злоупотребиле сируп за кашлање (КОДЕИН, ФОЛКОДИН)</a:t>
            </a:r>
          </a:p>
          <a:p>
            <a:r>
              <a:rPr lang="mk-MK" b="1" dirty="0" smtClean="0">
                <a:solidFill>
                  <a:srgbClr val="7030A0"/>
                </a:solidFill>
              </a:rPr>
              <a:t>13,2 години </a:t>
            </a:r>
            <a:r>
              <a:rPr lang="mk-MK" dirty="0" smtClean="0"/>
              <a:t>била просечната возраст на првата злоупотреба на лекови</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792162"/>
          </a:xfrm>
        </p:spPr>
        <p:txBody>
          <a:bodyPr>
            <a:normAutofit fontScale="90000"/>
          </a:bodyPr>
          <a:lstStyle/>
          <a:p>
            <a:r>
              <a:rPr lang="mk-MK" dirty="0" smtClean="0"/>
              <a:t>ЛЕКОВИ КОИ ПРЕДИЗВИКУВААТ ЗАВИСНОСТ</a:t>
            </a:r>
            <a:endParaRPr lang="en-US" dirty="0"/>
          </a:p>
        </p:txBody>
      </p:sp>
      <p:sp>
        <p:nvSpPr>
          <p:cNvPr id="3" name="Content Placeholder 2"/>
          <p:cNvSpPr>
            <a:spLocks noGrp="1"/>
          </p:cNvSpPr>
          <p:nvPr>
            <p:ph sz="quarter" idx="1"/>
          </p:nvPr>
        </p:nvSpPr>
        <p:spPr>
          <a:xfrm>
            <a:off x="228600" y="1066800"/>
            <a:ext cx="8915400" cy="5791200"/>
          </a:xfrm>
        </p:spPr>
        <p:txBody>
          <a:bodyPr>
            <a:normAutofit fontScale="85000" lnSpcReduction="20000"/>
          </a:bodyPr>
          <a:lstStyle/>
          <a:p>
            <a:r>
              <a:rPr lang="mk-MK" dirty="0" smtClean="0"/>
              <a:t>Немаат сите лекови потенцијал да создаваат зависност.</a:t>
            </a:r>
          </a:p>
          <a:p>
            <a:r>
              <a:rPr lang="mk-MK" dirty="0" smtClean="0"/>
              <a:t>Најчести причинители се </a:t>
            </a:r>
            <a:r>
              <a:rPr lang="mk-MK" b="1" dirty="0" smtClean="0"/>
              <a:t>СЕДАТИВИТЕ И АНАЛГЕТИЦИТЕ</a:t>
            </a:r>
            <a:r>
              <a:rPr lang="mk-MK" dirty="0" smtClean="0"/>
              <a:t>. </a:t>
            </a:r>
          </a:p>
          <a:p>
            <a:r>
              <a:rPr lang="mk-MK" dirty="0" smtClean="0"/>
              <a:t>Заедничко за сите овие лекови е дека делуваат на психата, односно доведуваат до опуштеност или ја намалуваат болката.</a:t>
            </a:r>
            <a:r>
              <a:rPr lang="en-US" dirty="0" smtClean="0"/>
              <a:t> </a:t>
            </a:r>
            <a:endParaRPr lang="mk-MK" dirty="0" smtClean="0"/>
          </a:p>
          <a:p>
            <a:r>
              <a:rPr lang="mk-MK" dirty="0" smtClean="0"/>
              <a:t>Поради ова дејство на овие лекови, пациентите кои земаат таков лек, после неколку неделна консумација на истиот и позитивните ефекти од лекот </a:t>
            </a:r>
            <a:r>
              <a:rPr lang="mk-MK" b="1" dirty="0" smtClean="0">
                <a:solidFill>
                  <a:srgbClr val="FF0000"/>
                </a:solidFill>
              </a:rPr>
              <a:t>НЕ САКААТ </a:t>
            </a:r>
            <a:r>
              <a:rPr lang="mk-MK" dirty="0" smtClean="0"/>
              <a:t>да прекинат со неговото конзумирање и покрај тоа што причината за негово понатамошно конзумирање е разрешена. </a:t>
            </a:r>
          </a:p>
          <a:p>
            <a:r>
              <a:rPr lang="mk-MK" dirty="0" smtClean="0"/>
              <a:t>Кога ќе се развие зависноста, може да се појават голем број на типични и нетипични симптоми</a:t>
            </a:r>
          </a:p>
          <a:p>
            <a:pPr lvl="1">
              <a:buFont typeface="Wingdings" pitchFamily="2" charset="2"/>
              <a:buChar char="q"/>
            </a:pPr>
            <a:r>
              <a:rPr lang="mk-MK" b="1" dirty="0" smtClean="0">
                <a:solidFill>
                  <a:schemeClr val="accent2">
                    <a:lumMod val="75000"/>
                  </a:schemeClr>
                </a:solidFill>
              </a:rPr>
              <a:t>Континуирано конзумирање и покрај појава на штетни последици</a:t>
            </a:r>
          </a:p>
          <a:p>
            <a:pPr lvl="1">
              <a:buFont typeface="Wingdings" pitchFamily="2" charset="2"/>
              <a:buChar char="q"/>
            </a:pPr>
            <a:r>
              <a:rPr lang="mk-MK" b="1" dirty="0" smtClean="0">
                <a:solidFill>
                  <a:schemeClr val="accent2">
                    <a:lumMod val="75000"/>
                  </a:schemeClr>
                </a:solidFill>
              </a:rPr>
              <a:t>Неодолива потреба и напнатост пред земање на лекот</a:t>
            </a:r>
          </a:p>
          <a:p>
            <a:pPr lvl="1">
              <a:buFont typeface="Wingdings" pitchFamily="2" charset="2"/>
              <a:buChar char="q"/>
            </a:pPr>
            <a:r>
              <a:rPr lang="mk-MK" b="1" dirty="0" smtClean="0">
                <a:solidFill>
                  <a:schemeClr val="accent2">
                    <a:lumMod val="75000"/>
                  </a:schemeClr>
                </a:solidFill>
              </a:rPr>
              <a:t>Зголемување на дозата за постигнување на истиот ефект</a:t>
            </a:r>
          </a:p>
          <a:p>
            <a:pPr lvl="1">
              <a:buFont typeface="Wingdings" pitchFamily="2" charset="2"/>
              <a:buChar char="q"/>
            </a:pPr>
            <a:r>
              <a:rPr lang="mk-MK" b="1" dirty="0" smtClean="0">
                <a:solidFill>
                  <a:schemeClr val="accent2">
                    <a:lumMod val="75000"/>
                  </a:schemeClr>
                </a:solidFill>
              </a:rPr>
              <a:t>Апстиненцијален синдром при прекин на внесување на лекот</a:t>
            </a:r>
          </a:p>
          <a:p>
            <a:pPr lvl="1">
              <a:buFont typeface="Wingdings" pitchFamily="2" charset="2"/>
              <a:buChar char="q"/>
            </a:pPr>
            <a:r>
              <a:rPr lang="mk-MK" b="1" dirty="0" smtClean="0">
                <a:solidFill>
                  <a:schemeClr val="accent2">
                    <a:lumMod val="75000"/>
                  </a:schemeClr>
                </a:solidFill>
              </a:rPr>
              <a:t>Губиток во контролата на внесување на лекот</a:t>
            </a:r>
          </a:p>
          <a:p>
            <a:pPr lvl="1">
              <a:buFont typeface="Wingdings" pitchFamily="2" charset="2"/>
              <a:buChar char="q"/>
            </a:pPr>
            <a:r>
              <a:rPr lang="mk-MK" b="1" dirty="0" smtClean="0">
                <a:solidFill>
                  <a:schemeClr val="accent2">
                    <a:lumMod val="75000"/>
                  </a:schemeClr>
                </a:solidFill>
              </a:rPr>
              <a:t>Губиток на претходно воспоставените социјални врски</a:t>
            </a:r>
          </a:p>
          <a:p>
            <a:pPr lvl="1">
              <a:buFont typeface="Wingdings" pitchFamily="2" charset="2"/>
              <a:buChar char="q"/>
            </a:pPr>
            <a:r>
              <a:rPr lang="mk-MK" b="1" dirty="0" smtClean="0">
                <a:solidFill>
                  <a:schemeClr val="accent2">
                    <a:lumMod val="75000"/>
                  </a:schemeClr>
                </a:solidFill>
              </a:rPr>
              <a:t>Промена на навиките и хобијата во животот</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8546" name="Picture 2" descr="bs01890_"/>
          <p:cNvPicPr>
            <a:picLocks noChangeAspect="1" noChangeArrowheads="1"/>
          </p:cNvPicPr>
          <p:nvPr/>
        </p:nvPicPr>
        <p:blipFill>
          <a:blip r:embed="rId3" cstate="print"/>
          <a:srcRect/>
          <a:stretch>
            <a:fillRect/>
          </a:stretch>
        </p:blipFill>
        <p:spPr bwMode="auto">
          <a:xfrm>
            <a:off x="2266950" y="1123950"/>
            <a:ext cx="3927475" cy="5562600"/>
          </a:xfrm>
          <a:prstGeom prst="rect">
            <a:avLst/>
          </a:prstGeom>
          <a:noFill/>
          <a:ln w="9525">
            <a:noFill/>
            <a:miter lim="800000"/>
            <a:headEnd/>
            <a:tailEnd/>
          </a:ln>
        </p:spPr>
      </p:pic>
      <p:sp>
        <p:nvSpPr>
          <p:cNvPr id="108547" name="Text Box 3"/>
          <p:cNvSpPr txBox="1">
            <a:spLocks noChangeArrowheads="1"/>
          </p:cNvSpPr>
          <p:nvPr/>
        </p:nvSpPr>
        <p:spPr bwMode="auto">
          <a:xfrm>
            <a:off x="935038" y="2076450"/>
            <a:ext cx="7178675" cy="3046988"/>
          </a:xfrm>
          <a:prstGeom prst="rect">
            <a:avLst/>
          </a:prstGeom>
          <a:noFill/>
          <a:ln w="9525">
            <a:noFill/>
            <a:miter lim="800000"/>
            <a:headEnd/>
            <a:tailEnd/>
          </a:ln>
        </p:spPr>
        <p:txBody>
          <a:bodyPr>
            <a:spAutoFit/>
          </a:bodyPr>
          <a:lstStyle/>
          <a:p>
            <a:pPr algn="ctr">
              <a:spcBef>
                <a:spcPct val="50000"/>
              </a:spcBef>
            </a:pPr>
            <a:r>
              <a:rPr lang="mk-MK" sz="4800" b="1" i="1" dirty="0" smtClean="0">
                <a:latin typeface="Times New Roman" pitchFamily="18" charset="0"/>
              </a:rPr>
              <a:t>ЗОШТО НЕКОИ ЛУЃЕ СТАНУВААТ ЗАВИСНИ НА ЛЕКОВИ, А НЕКОИ НЕ</a:t>
            </a:r>
            <a:endParaRPr lang="en-US" sz="4800" b="1" i="1" dirty="0">
              <a:latin typeface="Times New Roman" pitchFamily="18" charset="0"/>
            </a:endParaRPr>
          </a:p>
        </p:txBody>
      </p:sp>
      <p:sp>
        <p:nvSpPr>
          <p:cNvPr id="602116" name="Text Box 4"/>
          <p:cNvSpPr txBox="1">
            <a:spLocks noChangeArrowheads="1"/>
          </p:cNvSpPr>
          <p:nvPr/>
        </p:nvSpPr>
        <p:spPr bwMode="auto">
          <a:xfrm>
            <a:off x="457200" y="228600"/>
            <a:ext cx="8196262" cy="1006475"/>
          </a:xfrm>
          <a:prstGeom prst="rect">
            <a:avLst/>
          </a:prstGeom>
          <a:noFill/>
          <a:ln w="9525">
            <a:noFill/>
            <a:miter lim="800000"/>
            <a:headEnd/>
            <a:tailEnd/>
          </a:ln>
          <a:effectLst/>
        </p:spPr>
        <p:txBody>
          <a:bodyPr>
            <a:spAutoFit/>
          </a:bodyPr>
          <a:lstStyle/>
          <a:p>
            <a:pPr algn="ctr">
              <a:spcBef>
                <a:spcPct val="50000"/>
              </a:spcBef>
              <a:defRPr/>
            </a:pPr>
            <a:r>
              <a:rPr lang="mk-MK" sz="6000" b="1" i="1" dirty="0" smtClean="0">
                <a:solidFill>
                  <a:schemeClr val="tx2"/>
                </a:solidFill>
                <a:effectLst>
                  <a:outerShdw blurRad="38100" dist="38100" dir="2700000" algn="tl">
                    <a:srgbClr val="000000"/>
                  </a:outerShdw>
                </a:effectLst>
                <a:latin typeface="Times New Roman" pitchFamily="18" charset="0"/>
              </a:rPr>
              <a:t>ВУЛНЕРАБИЛНОСТ</a:t>
            </a:r>
            <a:endParaRPr lang="en-US" sz="6000" b="1" i="1" dirty="0">
              <a:solidFill>
                <a:schemeClr val="tx2"/>
              </a:solidFill>
              <a:effectLst>
                <a:outerShdw blurRad="38100" dist="38100" dir="2700000" algn="tl">
                  <a:srgbClr val="000000"/>
                </a:outerShdw>
              </a:effectLst>
              <a:latin typeface="Times New Roman" pitchFamily="18" charset="0"/>
            </a:endParaRPr>
          </a:p>
        </p:txBody>
      </p:sp>
      <p:pic>
        <p:nvPicPr>
          <p:cNvPr id="108549" name="Picture 4" descr="white nida"/>
          <p:cNvPicPr>
            <a:picLocks noChangeAspect="1" noChangeArrowheads="1"/>
          </p:cNvPicPr>
          <p:nvPr/>
        </p:nvPicPr>
        <p:blipFill>
          <a:blip r:embed="rId4" cstate="print"/>
          <a:srcRect/>
          <a:stretch>
            <a:fillRect/>
          </a:stretch>
        </p:blipFill>
        <p:spPr bwMode="auto">
          <a:xfrm>
            <a:off x="8280400" y="6437313"/>
            <a:ext cx="642938" cy="2174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lstStyle/>
          <a:p>
            <a:r>
              <a:rPr lang="mk-MK" dirty="0" smtClean="0"/>
              <a:t>ПСИХОСОЦИЈАЛНИ ФАКТОРИ</a:t>
            </a:r>
            <a:endParaRPr lang="en-US" dirty="0"/>
          </a:p>
        </p:txBody>
      </p:sp>
      <p:sp>
        <p:nvSpPr>
          <p:cNvPr id="3" name="Content Placeholder 2"/>
          <p:cNvSpPr>
            <a:spLocks noGrp="1"/>
          </p:cNvSpPr>
          <p:nvPr>
            <p:ph sz="quarter" idx="1"/>
          </p:nvPr>
        </p:nvSpPr>
        <p:spPr>
          <a:xfrm>
            <a:off x="152400" y="1066800"/>
            <a:ext cx="8839200" cy="5638800"/>
          </a:xfrm>
        </p:spPr>
        <p:txBody>
          <a:bodyPr>
            <a:normAutofit fontScale="85000" lnSpcReduction="20000"/>
          </a:bodyPr>
          <a:lstStyle/>
          <a:p>
            <a:r>
              <a:rPr lang="mk-MK" dirty="0" smtClean="0"/>
              <a:t>Сите луѓе немаат подеднаков капацитет за развој на зависност од лекови. </a:t>
            </a:r>
            <a:r>
              <a:rPr lang="mk-MK" b="1" dirty="0" smtClean="0"/>
              <a:t>Психолошката структура </a:t>
            </a:r>
            <a:r>
              <a:rPr lang="mk-MK" dirty="0" smtClean="0"/>
              <a:t>на личноста ја детерминира појавата на зависност,</a:t>
            </a:r>
            <a:endParaRPr lang="vi-VN" dirty="0" smtClean="0"/>
          </a:p>
          <a:p>
            <a:r>
              <a:rPr lang="mk-MK" dirty="0" smtClean="0"/>
              <a:t>Личностите кои не развиле висок степен на зрелост и самосталност, кои немаат доволно изграден интегритет, се поподложни на зависност од лекови.</a:t>
            </a:r>
          </a:p>
          <a:p>
            <a:r>
              <a:rPr lang="mk-MK" dirty="0" smtClean="0"/>
              <a:t>Пациентите кои имаат проблем, </a:t>
            </a:r>
            <a:r>
              <a:rPr lang="mk-MK" dirty="0" smtClean="0">
                <a:solidFill>
                  <a:srgbClr val="002060"/>
                </a:solidFill>
              </a:rPr>
              <a:t>осеќаат </a:t>
            </a:r>
            <a:r>
              <a:rPr lang="mk-MK" b="1" i="1" dirty="0" smtClean="0">
                <a:solidFill>
                  <a:srgbClr val="002060"/>
                </a:solidFill>
              </a:rPr>
              <a:t>анскиозност или</a:t>
            </a:r>
            <a:r>
              <a:rPr lang="vi-VN" b="1" i="1" dirty="0" smtClean="0">
                <a:solidFill>
                  <a:srgbClr val="002060"/>
                </a:solidFill>
              </a:rPr>
              <a:t> </a:t>
            </a:r>
            <a:r>
              <a:rPr lang="mk-MK" b="1" i="1" dirty="0" smtClean="0">
                <a:solidFill>
                  <a:srgbClr val="002060"/>
                </a:solidFill>
              </a:rPr>
              <a:t>депресивност, пациентите со лош квалитет на живот и пациентите кои почнуваат самите да се лечат, се многу посклони кон развивање на зависност од лекови</a:t>
            </a:r>
            <a:r>
              <a:rPr lang="mk-MK" b="1" i="1" dirty="0" smtClean="0"/>
              <a:t>.</a:t>
            </a:r>
            <a:r>
              <a:rPr lang="mk-MK" dirty="0" smtClean="0"/>
              <a:t> Оваа група многу побрзо развива зависност и апстинецијалниот синдром е многу поизразен.</a:t>
            </a:r>
            <a:endParaRPr lang="vi-VN" dirty="0" smtClean="0"/>
          </a:p>
          <a:p>
            <a:r>
              <a:rPr lang="mk-MK" dirty="0" smtClean="0"/>
              <a:t>Младите, се другата категорија на пациенти, кои влегуваат во овој затворен круг. Желбата за еуфорија, комфорност, расположение и честото комбинирање на лековите со алкохол, во почеток доведуваат до посакуваните ефекти, но по појавата на физичка зависност лековите се земаат за да се спречи апстиненцијалната криза.</a:t>
            </a:r>
            <a:endParaRPr lang="vi-VN"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1007</TotalTime>
  <Words>2157</Words>
  <Application>Microsoft Office PowerPoint</Application>
  <PresentationFormat>On-screen Show (4:3)</PresentationFormat>
  <Paragraphs>121</Paragraphs>
  <Slides>26</Slides>
  <Notes>3</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Equity</vt:lpstr>
      <vt:lpstr>ЗАВИСНОСТ ОД ЛЕКОВИ</vt:lpstr>
      <vt:lpstr>ВОВЕД</vt:lpstr>
      <vt:lpstr>Slide 3</vt:lpstr>
      <vt:lpstr>ФРЕКВЕНТНОСТ</vt:lpstr>
      <vt:lpstr>Slide 5</vt:lpstr>
      <vt:lpstr>Slide 6</vt:lpstr>
      <vt:lpstr>ЛЕКОВИ КОИ ПРЕДИЗВИКУВААТ ЗАВИСНОСТ</vt:lpstr>
      <vt:lpstr>Slide 8</vt:lpstr>
      <vt:lpstr>ПСИХОСОЦИЈАЛНИ ФАКТОРИ</vt:lpstr>
      <vt:lpstr>Slide 10</vt:lpstr>
      <vt:lpstr>Slide 11</vt:lpstr>
      <vt:lpstr>ЗАВИСНОСТ ОД БНЗД </vt:lpstr>
      <vt:lpstr>ТОЛЕРАНЦИЈА</vt:lpstr>
      <vt:lpstr>БНЗД апстиненцијален синдром</vt:lpstr>
      <vt:lpstr>Slide 15</vt:lpstr>
      <vt:lpstr>Slide 16</vt:lpstr>
      <vt:lpstr>Slide 17</vt:lpstr>
      <vt:lpstr>ЗАВИСНОСТ ОД АНАЛГЕТИЦИ</vt:lpstr>
      <vt:lpstr>Slide 19</vt:lpstr>
      <vt:lpstr>ЗАВИСНОСТ ОД ЛАКСАТИВИ</vt:lpstr>
      <vt:lpstr>ЗАВИСНОСТ ОД ХЕРБАЛНИ ЛЕКОВИ</vt:lpstr>
      <vt:lpstr>Како се нарекува зависноста од лекови ????</vt:lpstr>
      <vt:lpstr>Кои се двете групи на лекови кои најчесто предизвикуваат зависност ????</vt:lpstr>
      <vt:lpstr>КОЈ ПОЛ Е ПОЧЕСТО РАЗВИВА ЗАВИСНОСТ ОД ЛЕКОВИ И КОЛКУ ПАТИ ?????</vt:lpstr>
      <vt:lpstr>КОИ БНЗД ПОЧЕСТО СОЗДАВААТ ЗАВИСНОСТ ????</vt:lpstr>
      <vt:lpstr>КОЈ АНАЛГЕТИК ИМА НАЈГОЛЕМ ПОТЕНЦИЈАЛ ЗА ЗАВИСНОСТ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ЗАВИСНОСТ ОД ЛЕКОВИ</dc:title>
  <dc:creator>User</dc:creator>
  <cp:lastModifiedBy>User</cp:lastModifiedBy>
  <cp:revision>119</cp:revision>
  <dcterms:created xsi:type="dcterms:W3CDTF">2015-12-21T13:08:43Z</dcterms:created>
  <dcterms:modified xsi:type="dcterms:W3CDTF">2015-12-24T17:36:15Z</dcterms:modified>
</cp:coreProperties>
</file>