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sldIdLst>
    <p:sldId id="256" r:id="rId2"/>
    <p:sldId id="341" r:id="rId3"/>
    <p:sldId id="289" r:id="rId4"/>
    <p:sldId id="348" r:id="rId5"/>
    <p:sldId id="290" r:id="rId6"/>
    <p:sldId id="291" r:id="rId7"/>
    <p:sldId id="308" r:id="rId8"/>
    <p:sldId id="292" r:id="rId9"/>
    <p:sldId id="293" r:id="rId10"/>
    <p:sldId id="354" r:id="rId11"/>
    <p:sldId id="294" r:id="rId12"/>
    <p:sldId id="295" r:id="rId13"/>
    <p:sldId id="304" r:id="rId14"/>
    <p:sldId id="305" r:id="rId15"/>
    <p:sldId id="296" r:id="rId16"/>
    <p:sldId id="297" r:id="rId17"/>
    <p:sldId id="366" r:id="rId18"/>
    <p:sldId id="342" r:id="rId19"/>
    <p:sldId id="352" r:id="rId20"/>
    <p:sldId id="299" r:id="rId21"/>
    <p:sldId id="343" r:id="rId22"/>
    <p:sldId id="344" r:id="rId23"/>
    <p:sldId id="350" r:id="rId24"/>
    <p:sldId id="351" r:id="rId25"/>
    <p:sldId id="345" r:id="rId26"/>
    <p:sldId id="346" r:id="rId27"/>
    <p:sldId id="355" r:id="rId28"/>
    <p:sldId id="300" r:id="rId29"/>
    <p:sldId id="310" r:id="rId30"/>
    <p:sldId id="312" r:id="rId31"/>
    <p:sldId id="313" r:id="rId32"/>
    <p:sldId id="309" r:id="rId33"/>
    <p:sldId id="311" r:id="rId34"/>
    <p:sldId id="347" r:id="rId35"/>
    <p:sldId id="349" r:id="rId36"/>
    <p:sldId id="303" r:id="rId37"/>
    <p:sldId id="356" r:id="rId38"/>
    <p:sldId id="363" r:id="rId39"/>
    <p:sldId id="358" r:id="rId40"/>
    <p:sldId id="364" r:id="rId41"/>
    <p:sldId id="359" r:id="rId42"/>
    <p:sldId id="365" r:id="rId43"/>
    <p:sldId id="360" r:id="rId44"/>
    <p:sldId id="367" r:id="rId45"/>
    <p:sldId id="361" r:id="rId46"/>
    <p:sldId id="368" r:id="rId47"/>
    <p:sldId id="362" r:id="rId48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59" autoAdjust="0"/>
  </p:normalViewPr>
  <p:slideViewPr>
    <p:cSldViewPr>
      <p:cViewPr>
        <p:scale>
          <a:sx n="70" d="100"/>
          <a:sy n="70" d="100"/>
        </p:scale>
        <p:origin x="-1290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F8611-E86E-42F6-9A74-4A8D49054D71}" type="datetimeFigureOut">
              <a:rPr lang="mk-MK" smtClean="0"/>
              <a:pPr/>
              <a:t>06.12.2015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A893-1D97-4230-AF76-90837B591E13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0341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BE6844C-D35D-4433-A3D4-D21095B60C0E}" type="datetimeFigureOut">
              <a:rPr lang="mk-MK" smtClean="0"/>
              <a:pPr/>
              <a:t>06.12.2015</a:t>
            </a:fld>
            <a:endParaRPr lang="mk-M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mk-MK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B5FA597-E629-4FAE-BF79-2CA4F98C7A3D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44C-D35D-4433-A3D4-D21095B60C0E}" type="datetimeFigureOut">
              <a:rPr lang="mk-MK" smtClean="0"/>
              <a:pPr/>
              <a:t>06.12.2015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A597-E629-4FAE-BF79-2CA4F98C7A3D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44C-D35D-4433-A3D4-D21095B60C0E}" type="datetimeFigureOut">
              <a:rPr lang="mk-MK" smtClean="0"/>
              <a:pPr/>
              <a:t>06.12.2015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A597-E629-4FAE-BF79-2CA4F98C7A3D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44C-D35D-4433-A3D4-D21095B60C0E}" type="datetimeFigureOut">
              <a:rPr lang="mk-MK" smtClean="0"/>
              <a:pPr/>
              <a:t>06.12.2015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A597-E629-4FAE-BF79-2CA4F98C7A3D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BE6844C-D35D-4433-A3D4-D21095B60C0E}" type="datetimeFigureOut">
              <a:rPr lang="mk-MK" smtClean="0"/>
              <a:pPr/>
              <a:t>06.12.2015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B5FA597-E629-4FAE-BF79-2CA4F98C7A3D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44C-D35D-4433-A3D4-D21095B60C0E}" type="datetimeFigureOut">
              <a:rPr lang="mk-MK" smtClean="0"/>
              <a:pPr/>
              <a:t>06.12.2015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A597-E629-4FAE-BF79-2CA4F98C7A3D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44C-D35D-4433-A3D4-D21095B60C0E}" type="datetimeFigureOut">
              <a:rPr lang="mk-MK" smtClean="0"/>
              <a:pPr/>
              <a:t>06.12.2015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A597-E629-4FAE-BF79-2CA4F98C7A3D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44C-D35D-4433-A3D4-D21095B60C0E}" type="datetimeFigureOut">
              <a:rPr lang="mk-MK" smtClean="0"/>
              <a:pPr/>
              <a:t>06.12.2015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A597-E629-4FAE-BF79-2CA4F98C7A3D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44C-D35D-4433-A3D4-D21095B60C0E}" type="datetimeFigureOut">
              <a:rPr lang="mk-MK" smtClean="0"/>
              <a:pPr/>
              <a:t>06.12.2015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A597-E629-4FAE-BF79-2CA4F98C7A3D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44C-D35D-4433-A3D4-D21095B60C0E}" type="datetimeFigureOut">
              <a:rPr lang="mk-MK" smtClean="0"/>
              <a:pPr/>
              <a:t>06.12.2015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A597-E629-4FAE-BF79-2CA4F98C7A3D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44C-D35D-4433-A3D4-D21095B60C0E}" type="datetimeFigureOut">
              <a:rPr lang="mk-MK" smtClean="0"/>
              <a:pPr/>
              <a:t>06.12.2015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A597-E629-4FAE-BF79-2CA4F98C7A3D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E6844C-D35D-4433-A3D4-D21095B60C0E}" type="datetimeFigureOut">
              <a:rPr lang="mk-MK" smtClean="0"/>
              <a:pPr/>
              <a:t>06.12.2015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mk-MK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5FA597-E629-4FAE-BF79-2CA4F98C7A3D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mk-MK" b="1" smtClean="0">
                <a:latin typeface="MAC C Swiss" pitchFamily="34" charset="0"/>
              </a:rPr>
              <a:t>КАРЦИНОМ</a:t>
            </a:r>
            <a:r>
              <a:rPr lang="en-US" b="1" smtClean="0">
                <a:latin typeface="MAC C Swiss" pitchFamily="34" charset="0"/>
              </a:rPr>
              <a:t> </a:t>
            </a:r>
            <a:r>
              <a:rPr lang="en-US" b="1" dirty="0" smtClean="0">
                <a:latin typeface="MAC C Swiss" pitchFamily="34" charset="0"/>
              </a:rPr>
              <a:t>NA DEBELOTO CREVO</a:t>
            </a:r>
            <a:endParaRPr lang="mk-MK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>
                <a:latin typeface="MAC C Swiss" pitchFamily="34" charset="0"/>
              </a:rPr>
              <a:t>Doc. d-r Kalina Griv~eva Stardelova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000" dirty="0" smtClean="0"/>
              <a:t>   </a:t>
            </a:r>
          </a:p>
          <a:p>
            <a:pPr>
              <a:buNone/>
            </a:pPr>
            <a:r>
              <a:rPr lang="en-US" b="1" dirty="0" smtClean="0">
                <a:latin typeface="MAC C Swiss" pitchFamily="34" charset="0"/>
              </a:rPr>
              <a:t>ETIOLOGIJA I RIZIK FAKTORI</a:t>
            </a:r>
          </a:p>
          <a:p>
            <a:pPr>
              <a:buNone/>
            </a:pPr>
            <a:endParaRPr lang="en-US" sz="2000" b="1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b="1" smtClean="0">
                <a:latin typeface="MAC C Swiss" pitchFamily="34" charset="0"/>
              </a:rPr>
              <a:t>DIETA</a:t>
            </a:r>
            <a:endParaRPr lang="en-US" b="1" dirty="0" smtClean="0">
              <a:latin typeface="MAC C Swiss" pitchFamily="34" charset="0"/>
            </a:endParaRPr>
          </a:p>
          <a:p>
            <a:pPr>
              <a:buNone/>
            </a:pPr>
            <a:endParaRPr lang="en-US" sz="2000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MAC C Swiss" pitchFamily="34" charset="0"/>
              </a:rPr>
              <a:t>epidemiolo</a:t>
            </a:r>
            <a:r>
              <a:rPr lang="en-US" dirty="0" smtClean="0">
                <a:latin typeface="MAC C Swiss" pitchFamily="34" charset="0"/>
              </a:rPr>
              <a:t>{</a:t>
            </a:r>
            <a:r>
              <a:rPr lang="en-US" dirty="0" err="1" smtClean="0">
                <a:latin typeface="MAC C Swiss" pitchFamily="34" charset="0"/>
              </a:rPr>
              <a:t>ki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studii</a:t>
            </a:r>
            <a:r>
              <a:rPr lang="en-US" dirty="0" smtClean="0">
                <a:latin typeface="MAC C Swiss" pitchFamily="34" charset="0"/>
              </a:rPr>
              <a:t> -  </a:t>
            </a:r>
            <a:r>
              <a:rPr lang="en-US" dirty="0" err="1" smtClean="0">
                <a:latin typeface="MAC C Swiss" pitchFamily="34" charset="0"/>
              </a:rPr>
              <a:t>direktna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povrzanostme|u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mortalitetot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od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smtClean="0">
                <a:latin typeface="MAC C Swiss" pitchFamily="34" charset="0"/>
              </a:rPr>
              <a:t>KRK </a:t>
            </a:r>
            <a:r>
              <a:rPr lang="en-US" smtClean="0">
                <a:latin typeface="MAC C Swiss" pitchFamily="34" charset="0"/>
              </a:rPr>
              <a:t>i </a:t>
            </a:r>
            <a:r>
              <a:rPr lang="en-US" dirty="0" err="1" smtClean="0">
                <a:latin typeface="MAC C Swiss" pitchFamily="34" charset="0"/>
              </a:rPr>
              <a:t>vnesenite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kalorii</a:t>
            </a:r>
            <a:r>
              <a:rPr lang="en-US" dirty="0" smtClean="0">
                <a:latin typeface="MAC C Swiss" pitchFamily="34" charset="0"/>
              </a:rPr>
              <a:t>, </a:t>
            </a:r>
            <a:r>
              <a:rPr lang="en-US" dirty="0" err="1" smtClean="0">
                <a:latin typeface="MAC C Swiss" pitchFamily="34" charset="0"/>
              </a:rPr>
              <a:t>proteini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od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meso</a:t>
            </a:r>
            <a:r>
              <a:rPr lang="en-US" dirty="0" smtClean="0">
                <a:latin typeface="MAC C Swiss" pitchFamily="34" charset="0"/>
              </a:rPr>
              <a:t>, </a:t>
            </a:r>
            <a:r>
              <a:rPr lang="en-US" dirty="0" err="1" smtClean="0">
                <a:latin typeface="MAC C Swiss" pitchFamily="34" charset="0"/>
              </a:rPr>
              <a:t>dietalni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masti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i</a:t>
            </a:r>
            <a:r>
              <a:rPr lang="en-US" dirty="0" smtClean="0">
                <a:latin typeface="MAC C Swiss" pitchFamily="34" charset="0"/>
              </a:rPr>
              <a:t>  </a:t>
            </a:r>
            <a:r>
              <a:rPr lang="en-US" dirty="0" err="1" smtClean="0">
                <a:latin typeface="MAC C Swiss" pitchFamily="34" charset="0"/>
              </a:rPr>
              <a:t>maslo</a:t>
            </a:r>
            <a:r>
              <a:rPr lang="en-US" dirty="0" smtClean="0">
                <a:latin typeface="MAC C Swiss" pitchFamily="34" charset="0"/>
              </a:rPr>
              <a:t>, </a:t>
            </a:r>
            <a:r>
              <a:rPr lang="en-US" dirty="0" err="1" smtClean="0">
                <a:latin typeface="MAC C Swiss" pitchFamily="34" charset="0"/>
              </a:rPr>
              <a:t>po~eno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nivo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holesterol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vo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serumot</a:t>
            </a:r>
            <a:r>
              <a:rPr lang="en-US" dirty="0" smtClean="0">
                <a:latin typeface="MAC C Swiss" pitchFamily="34" charset="0"/>
              </a:rPr>
              <a:t>  </a:t>
            </a:r>
            <a:r>
              <a:rPr lang="en-US" dirty="0" err="1" smtClean="0">
                <a:latin typeface="MAC C Swiss" pitchFamily="34" charset="0"/>
              </a:rPr>
              <a:t>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mortalitetot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od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koronarna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err="1" smtClean="0">
                <a:latin typeface="MAC C Swiss" pitchFamily="34" charset="0"/>
              </a:rPr>
              <a:t>arteriska</a:t>
            </a:r>
            <a:r>
              <a:rPr lang="en-US" smtClean="0">
                <a:latin typeface="MAC C Swiss" pitchFamily="34" charset="0"/>
              </a:rPr>
              <a:t> bolest</a:t>
            </a:r>
            <a:endParaRPr lang="en-US" dirty="0" smtClean="0">
              <a:latin typeface="MAC C Swis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>
                <a:latin typeface="MAC C Swiss" pitchFamily="34" charset="0"/>
              </a:rPr>
              <a:t>@IVOTINSKI MASTI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MAC C Swiss" pitchFamily="34" charset="0"/>
              </a:rPr>
              <a:t>vnesot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na</a:t>
            </a:r>
            <a:r>
              <a:rPr lang="en-US" dirty="0" smtClean="0">
                <a:latin typeface="MAC C Swiss" pitchFamily="34" charset="0"/>
              </a:rPr>
              <a:t> `</a:t>
            </a:r>
            <a:r>
              <a:rPr lang="en-US" dirty="0" err="1" smtClean="0">
                <a:latin typeface="MAC C Swiss" pitchFamily="34" charset="0"/>
              </a:rPr>
              <a:t>ivotinski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masti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vodi</a:t>
            </a:r>
            <a:r>
              <a:rPr lang="en-US" dirty="0" smtClean="0">
                <a:latin typeface="MAC C Swiss" pitchFamily="34" charset="0"/>
              </a:rPr>
              <a:t> do </a:t>
            </a:r>
            <a:r>
              <a:rPr lang="en-US" dirty="0" err="1" smtClean="0">
                <a:latin typeface="MAC C Swiss" pitchFamily="34" charset="0"/>
              </a:rPr>
              <a:t>produkcija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anaerobna</a:t>
            </a:r>
            <a:r>
              <a:rPr lang="en-US" dirty="0" smtClean="0">
                <a:latin typeface="MAC C Swiss" pitchFamily="34" charset="0"/>
              </a:rPr>
              <a:t>  </a:t>
            </a:r>
            <a:r>
              <a:rPr lang="en-US" dirty="0" err="1" smtClean="0">
                <a:latin typeface="MAC C Swiss" pitchFamily="34" charset="0"/>
              </a:rPr>
              <a:t>bakteriska</a:t>
            </a:r>
            <a:r>
              <a:rPr lang="en-US" dirty="0" smtClean="0">
                <a:latin typeface="MAC C Swiss" pitchFamily="34" charset="0"/>
              </a:rPr>
              <a:t> flora </a:t>
            </a:r>
            <a:r>
              <a:rPr lang="en-US" dirty="0" err="1" smtClean="0">
                <a:latin typeface="MAC C Swiss" pitchFamily="34" charset="0"/>
              </a:rPr>
              <a:t>vo</a:t>
            </a:r>
            <a:r>
              <a:rPr lang="en-US" dirty="0" smtClean="0">
                <a:latin typeface="MAC C Swiss" pitchFamily="34" charset="0"/>
              </a:rPr>
              <a:t> GIT, {to </a:t>
            </a:r>
            <a:r>
              <a:rPr lang="en-US" dirty="0" err="1" smtClean="0">
                <a:latin typeface="MAC C Swiss" pitchFamily="34" charset="0"/>
              </a:rPr>
              <a:t>rezultira</a:t>
            </a:r>
            <a:r>
              <a:rPr lang="en-US" dirty="0" smtClean="0">
                <a:latin typeface="MAC C Swiss" pitchFamily="34" charset="0"/>
              </a:rPr>
              <a:t> so </a:t>
            </a:r>
            <a:r>
              <a:rPr lang="en-US" dirty="0" err="1" smtClean="0">
                <a:latin typeface="MAC C Swiss" pitchFamily="34" charset="0"/>
              </a:rPr>
              <a:t>konverzija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normalnite</a:t>
            </a:r>
            <a:r>
              <a:rPr lang="en-US" dirty="0" smtClean="0">
                <a:latin typeface="MAC C Swiss" pitchFamily="34" charset="0"/>
              </a:rPr>
              <a:t> `</a:t>
            </a:r>
            <a:r>
              <a:rPr lang="en-US" dirty="0" err="1" smtClean="0">
                <a:latin typeface="MAC C Swiss" pitchFamily="34" charset="0"/>
              </a:rPr>
              <a:t>ol~ni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kiselini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vo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karcinogeni</a:t>
            </a:r>
            <a:endParaRPr lang="en-US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000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     </a:t>
            </a:r>
            <a:r>
              <a:rPr lang="en-US" b="1" dirty="0" smtClean="0">
                <a:latin typeface="MAC C Swiss" pitchFamily="34" charset="0"/>
              </a:rPr>
              <a:t>FIBRI</a:t>
            </a:r>
          </a:p>
          <a:p>
            <a:pPr>
              <a:buNone/>
            </a:pPr>
            <a:endParaRPr lang="en-US" sz="1000" b="1" dirty="0" smtClean="0">
              <a:latin typeface="MAC C Swiss" pitchFamily="34" charset="0"/>
            </a:endParaRPr>
          </a:p>
          <a:p>
            <a:pPr marL="10800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err="1" smtClean="0">
                <a:latin typeface="MAC C Swiss" pitchFamily="34" charset="0"/>
              </a:rPr>
              <a:t>dieta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bogata</a:t>
            </a:r>
            <a:r>
              <a:rPr lang="en-US" dirty="0" smtClean="0">
                <a:latin typeface="MAC C Swiss" pitchFamily="34" charset="0"/>
              </a:rPr>
              <a:t> so </a:t>
            </a:r>
            <a:r>
              <a:rPr lang="en-US" dirty="0" err="1" smtClean="0">
                <a:latin typeface="MAC C Swiss" pitchFamily="34" charset="0"/>
              </a:rPr>
              <a:t>fibri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pravi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povoluminozen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ispraznok</a:t>
            </a:r>
            <a:r>
              <a:rPr lang="en-US" dirty="0" smtClean="0">
                <a:latin typeface="MAC C Swiss" pitchFamily="34" charset="0"/>
              </a:rPr>
              <a:t>  {to go </a:t>
            </a:r>
            <a:r>
              <a:rPr lang="en-US" dirty="0" err="1" smtClean="0">
                <a:latin typeface="MAC C Swiss" pitchFamily="34" charset="0"/>
              </a:rPr>
              <a:t>zabrzuva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tranzitot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niz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kolonot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toj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na~in</a:t>
            </a:r>
            <a:r>
              <a:rPr lang="en-US" dirty="0" smtClean="0">
                <a:latin typeface="MAC C Swiss" pitchFamily="34" charset="0"/>
              </a:rPr>
              <a:t> se </a:t>
            </a:r>
            <a:r>
              <a:rPr lang="en-US" dirty="0" err="1" smtClean="0">
                <a:latin typeface="MAC C Swiss" pitchFamily="34" charset="0"/>
              </a:rPr>
              <a:t>namaluva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vremetona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kontakt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me|u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potencijalnite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karcinogeni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err="1" smtClean="0">
                <a:latin typeface="MAC C Swiss" pitchFamily="34" charset="0"/>
              </a:rPr>
              <a:t>crevnata</a:t>
            </a:r>
            <a:r>
              <a:rPr lang="en-US" smtClean="0">
                <a:latin typeface="MAC C Swiss" pitchFamily="34" charset="0"/>
              </a:rPr>
              <a:t> sluznica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>
                <a:latin typeface="MAC C Swiss" pitchFamily="34" charset="0"/>
              </a:rPr>
              <a:t>NASLEDNI FAKTORI I SINDROMI</a:t>
            </a:r>
          </a:p>
          <a:p>
            <a:pPr>
              <a:buNone/>
            </a:pPr>
            <a:endParaRPr lang="en-US" sz="2000" b="1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MAC C Swiss" pitchFamily="34" charset="0"/>
              </a:rPr>
              <a:t>25% </a:t>
            </a:r>
            <a:r>
              <a:rPr lang="en-US" dirty="0" err="1" smtClean="0">
                <a:latin typeface="MAC C Swiss" pitchFamily="34" charset="0"/>
              </a:rPr>
              <a:t>od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pacientite</a:t>
            </a:r>
            <a:r>
              <a:rPr lang="en-US" dirty="0" smtClean="0">
                <a:latin typeface="MAC C Swiss" pitchFamily="34" charset="0"/>
              </a:rPr>
              <a:t> so KRK </a:t>
            </a:r>
            <a:r>
              <a:rPr lang="en-US" dirty="0" err="1" smtClean="0">
                <a:latin typeface="MAC C Swiss" pitchFamily="34" charset="0"/>
              </a:rPr>
              <a:t>imaat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pozitivna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familijarna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anamneza</a:t>
            </a:r>
            <a:r>
              <a:rPr lang="en-US" dirty="0" smtClean="0">
                <a:latin typeface="MAC C Swiss" pitchFamily="34" charset="0"/>
              </a:rPr>
              <a:t>, {to </a:t>
            </a:r>
            <a:r>
              <a:rPr lang="en-US" dirty="0" err="1" smtClean="0">
                <a:latin typeface="MAC C Swiss" pitchFamily="34" charset="0"/>
              </a:rPr>
              <a:t>upatuva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b="1" i="1" dirty="0" err="1" smtClean="0">
                <a:latin typeface="MAC C Swiss" pitchFamily="34" charset="0"/>
              </a:rPr>
              <a:t>nasledna</a:t>
            </a:r>
            <a:r>
              <a:rPr lang="en-US" b="1" i="1" dirty="0" smtClean="0">
                <a:latin typeface="MAC C Swiss" pitchFamily="34" charset="0"/>
              </a:rPr>
              <a:t> </a:t>
            </a:r>
            <a:r>
              <a:rPr lang="en-US" b="1" i="1" dirty="0" err="1" smtClean="0">
                <a:latin typeface="MAC C Swiss" pitchFamily="34" charset="0"/>
              </a:rPr>
              <a:t>predizspozicija</a:t>
            </a:r>
            <a:r>
              <a:rPr lang="en-US" sz="2400" b="1" i="1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						</a:t>
            </a:r>
            <a:r>
              <a:rPr lang="en-US" dirty="0" err="1" smtClean="0">
                <a:latin typeface="MAC C Swiss" pitchFamily="34" charset="0"/>
              </a:rPr>
              <a:t>polipozen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sindrom</a:t>
            </a:r>
            <a:endParaRPr lang="en-US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err="1" smtClean="0">
                <a:latin typeface="MAC C Swiss" pitchFamily="34" charset="0"/>
              </a:rPr>
              <a:t>nasleden</a:t>
            </a:r>
            <a:r>
              <a:rPr lang="en-US" b="1" dirty="0" smtClean="0">
                <a:latin typeface="MAC C Swiss" pitchFamily="34" charset="0"/>
              </a:rPr>
              <a:t> KRK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						</a:t>
            </a:r>
            <a:r>
              <a:rPr lang="en-US" dirty="0" err="1" smtClean="0">
                <a:latin typeface="MAC C Swiss" pitchFamily="34" charset="0"/>
              </a:rPr>
              <a:t>nepolipozen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sindrom</a:t>
            </a:r>
            <a:r>
              <a:rPr lang="en-US" dirty="0" smtClean="0">
                <a:latin typeface="MAC C Swiss" pitchFamily="34" charset="0"/>
              </a:rPr>
              <a:t> </a:t>
            </a:r>
          </a:p>
        </p:txBody>
      </p:sp>
      <p:sp>
        <p:nvSpPr>
          <p:cNvPr id="4" name="Right Arrow 3"/>
          <p:cNvSpPr/>
          <p:nvPr/>
        </p:nvSpPr>
        <p:spPr>
          <a:xfrm rot="20482465" flipV="1">
            <a:off x="3834940" y="4271095"/>
            <a:ext cx="714380" cy="259167"/>
          </a:xfrm>
          <a:prstGeom prst="rightArrow">
            <a:avLst>
              <a:gd name="adj1" fmla="val 50000"/>
              <a:gd name="adj2" fmla="val 37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Right Arrow 4"/>
          <p:cNvSpPr/>
          <p:nvPr/>
        </p:nvSpPr>
        <p:spPr>
          <a:xfrm rot="1361018" flipV="1">
            <a:off x="3830395" y="4935313"/>
            <a:ext cx="714380" cy="237326"/>
          </a:xfrm>
          <a:prstGeom prst="rightArrow">
            <a:avLst>
              <a:gd name="adj1" fmla="val 50000"/>
              <a:gd name="adj2" fmla="val 37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   </a:t>
            </a:r>
          </a:p>
        </p:txBody>
      </p:sp>
      <p:pic>
        <p:nvPicPr>
          <p:cNvPr id="4" name="Picture 5" descr="CO_BT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2643206" cy="2184400"/>
          </a:xfrm>
          <a:prstGeom prst="rect">
            <a:avLst/>
          </a:prstGeom>
          <a:noFill/>
        </p:spPr>
      </p:pic>
      <p:pic>
        <p:nvPicPr>
          <p:cNvPr id="5" name="Picture 6" descr="CO_BT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143248"/>
            <a:ext cx="2571768" cy="2184400"/>
          </a:xfrm>
          <a:prstGeom prst="rect">
            <a:avLst/>
          </a:prstGeom>
          <a:noFill/>
        </p:spPr>
      </p:pic>
      <p:pic>
        <p:nvPicPr>
          <p:cNvPr id="7" name="Picture 4" descr="CO_BT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86256"/>
            <a:ext cx="2428892" cy="218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   </a:t>
            </a:r>
          </a:p>
        </p:txBody>
      </p:sp>
      <p:pic>
        <p:nvPicPr>
          <p:cNvPr id="4" name="Picture 4" descr="CO_BT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71744"/>
            <a:ext cx="2714644" cy="2687639"/>
          </a:xfrm>
          <a:prstGeom prst="rect">
            <a:avLst/>
          </a:prstGeom>
          <a:noFill/>
        </p:spPr>
      </p:pic>
      <p:pic>
        <p:nvPicPr>
          <p:cNvPr id="5" name="Picture 5" descr="CO_BT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571744"/>
            <a:ext cx="2687639" cy="2687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</a:t>
            </a:r>
            <a:r>
              <a:rPr lang="en-US" b="1" dirty="0" smtClean="0">
                <a:latin typeface="MAC C Swiss" pitchFamily="34" charset="0"/>
              </a:rPr>
              <a:t>VOSPALITELNI CREVNI ZABOLUVAWA (IBD)</a:t>
            </a:r>
            <a:r>
              <a:rPr lang="en-US" b="1" dirty="0" smtClean="0"/>
              <a:t> 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MAC C Swiss" pitchFamily="34" charset="0"/>
              </a:rPr>
              <a:t>KRK </a:t>
            </a:r>
            <a:r>
              <a:rPr lang="en-US" dirty="0" err="1" smtClean="0">
                <a:latin typeface="MAC C Swiss" pitchFamily="34" charset="0"/>
              </a:rPr>
              <a:t>po~est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kaj</a:t>
            </a:r>
            <a:r>
              <a:rPr lang="en-US" dirty="0" smtClean="0">
                <a:latin typeface="MAC C Swiss" pitchFamily="34" charset="0"/>
              </a:rPr>
              <a:t> UK </a:t>
            </a:r>
            <a:r>
              <a:rPr lang="en-US" dirty="0" err="1" smtClean="0">
                <a:latin typeface="MAC C Swiss" pitchFamily="34" charset="0"/>
              </a:rPr>
              <a:t>otkolku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kaj</a:t>
            </a:r>
            <a:r>
              <a:rPr lang="en-US" dirty="0" smtClean="0">
                <a:latin typeface="MAC C Swiss" pitchFamily="34" charset="0"/>
              </a:rPr>
              <a:t> KB - </a:t>
            </a:r>
            <a:r>
              <a:rPr lang="en-US" dirty="0" err="1" smtClean="0">
                <a:latin typeface="MAC C Swiss" pitchFamily="34" charset="0"/>
              </a:rPr>
              <a:t>rizikot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vo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direktna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korelacija</a:t>
            </a:r>
            <a:r>
              <a:rPr lang="en-US" dirty="0" smtClean="0">
                <a:latin typeface="MAC C Swiss" pitchFamily="34" charset="0"/>
              </a:rPr>
              <a:t> so </a:t>
            </a:r>
            <a:r>
              <a:rPr lang="en-US" dirty="0" err="1" smtClean="0">
                <a:latin typeface="MAC C Swiss" pitchFamily="34" charset="0"/>
              </a:rPr>
              <a:t>vremetraeweto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bolesta</a:t>
            </a:r>
            <a:endParaRPr lang="en-US" dirty="0" smtClean="0">
              <a:latin typeface="MAC C Swiss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   </a:t>
            </a:r>
            <a:r>
              <a:rPr lang="en-US" b="1" dirty="0" smtClean="0">
                <a:latin typeface="MAC C Swiss" pitchFamily="34" charset="0"/>
              </a:rPr>
              <a:t>DRUGI VISOKORIZI^NI  USLOVI VA@NI ZARAZVOJ NA KRK</a:t>
            </a:r>
          </a:p>
          <a:p>
            <a:r>
              <a:rPr lang="en-US" dirty="0" err="1" smtClean="0">
                <a:latin typeface="MAC C Swiss" pitchFamily="34" charset="0"/>
              </a:rPr>
              <a:t>bakteriemija</a:t>
            </a:r>
            <a:endParaRPr lang="en-US" dirty="0" smtClean="0">
              <a:latin typeface="MAC C Swiss" pitchFamily="34" charset="0"/>
            </a:endParaRPr>
          </a:p>
          <a:p>
            <a:r>
              <a:rPr lang="en-US" dirty="0" err="1" smtClean="0">
                <a:latin typeface="MAC C Swiss" pitchFamily="34" charset="0"/>
              </a:rPr>
              <a:t>ureteosigmoidostoma</a:t>
            </a:r>
            <a:endParaRPr lang="en-US" dirty="0" smtClean="0">
              <a:latin typeface="MAC C Swiss" pitchFamily="34" charset="0"/>
            </a:endParaRPr>
          </a:p>
          <a:p>
            <a:r>
              <a:rPr lang="en-US" smtClean="0">
                <a:latin typeface="MAC C Swiss" pitchFamily="34" charset="0"/>
              </a:rPr>
              <a:t>pu{ewe</a:t>
            </a:r>
            <a:endParaRPr lang="en-US" dirty="0" smtClean="0">
              <a:latin typeface="MAC C Swis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mtClean="0"/>
              <a:t> </a:t>
            </a:r>
            <a:endParaRPr lang="en-US" dirty="0" smtClean="0">
              <a:latin typeface="MAC C Swiss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69" y="1772816"/>
            <a:ext cx="5450619" cy="33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715436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mtClean="0"/>
              <a:t>   </a:t>
            </a:r>
            <a:r>
              <a:rPr lang="en-US" b="1" smtClean="0">
                <a:latin typeface="MAC C Swiss" pitchFamily="34" charset="0"/>
              </a:rPr>
              <a:t>S</a:t>
            </a:r>
            <a:r>
              <a:rPr lang="mk-MK" b="1" smtClean="0">
                <a:latin typeface="MAC C Swiss" pitchFamily="34" charset="0"/>
              </a:rPr>
              <a:t>ЕКУНДАРНА ПРЕВЕНЦИЈА - С</a:t>
            </a:r>
            <a:r>
              <a:rPr lang="en-US" b="1" smtClean="0">
                <a:latin typeface="MAC C Swiss" pitchFamily="34" charset="0"/>
              </a:rPr>
              <a:t>KRINING</a:t>
            </a:r>
            <a:endParaRPr lang="en-US" b="1" dirty="0" smtClean="0">
              <a:latin typeface="MAC C Swiss" pitchFamily="34" charset="0"/>
            </a:endParaRPr>
          </a:p>
          <a:p>
            <a:pPr>
              <a:buNone/>
            </a:pPr>
            <a:endParaRPr lang="en-US" sz="2400" b="1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smtClean="0">
                <a:latin typeface="MAC C Swiss" pitchFamily="34" charset="0"/>
              </a:rPr>
              <a:t>   RACIONALNOSTA </a:t>
            </a:r>
            <a:r>
              <a:rPr lang="en-US" dirty="0" smtClean="0">
                <a:latin typeface="MAC C Swiss" pitchFamily="34" charset="0"/>
              </a:rPr>
              <a:t>NA SKRININGOT SE SOSTOI VO OTKRIVAWE NA  RANI-NENAPREDNATI FORMI NA KRK KAJ ASIMTOMATSKI PACIENTI, SO [TO SE ZGOLEMUVA USPEHOT NA HIRUR[KATA TERAPIJA</a:t>
            </a:r>
          </a:p>
          <a:p>
            <a:pPr>
              <a:buNone/>
            </a:pPr>
            <a:endParaRPr lang="en-US" sz="2000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	SKRININGOT E POGODEN ZA PACIENTI SO FAMILIJARNA OPTOVARENOST I RODNINI OD </a:t>
            </a:r>
            <a:r>
              <a:rPr lang="en-US" smtClean="0">
                <a:latin typeface="MAC C Swiss" pitchFamily="34" charset="0"/>
              </a:rPr>
              <a:t>PRVO KOLENO</a:t>
            </a:r>
            <a:endParaRPr lang="en-US" dirty="0" smtClean="0">
              <a:latin typeface="MAC C Swis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>
                <a:latin typeface="MAC C Swiss" pitchFamily="34" charset="0"/>
              </a:rPr>
              <a:t>PRIMARNA PREVENCIJA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   </a:t>
            </a:r>
          </a:p>
        </p:txBody>
      </p:sp>
      <p:pic>
        <p:nvPicPr>
          <p:cNvPr id="4" name="Picture 5" descr="061024_0830_s212_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35004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61024_0830_s212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857364"/>
            <a:ext cx="37624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061024_0830_s212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72008"/>
            <a:ext cx="350043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61024_0830_s212_1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357694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mtClean="0"/>
              <a:t>   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t="16791" r="41155" b="9888"/>
          <a:stretch/>
        </p:blipFill>
        <p:spPr bwMode="auto">
          <a:xfrm>
            <a:off x="2555776" y="1228299"/>
            <a:ext cx="4244454" cy="536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1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064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STRATEGIITE NA </a:t>
            </a:r>
            <a:r>
              <a:rPr lang="en-US" smtClean="0">
                <a:latin typeface="MAC C Swiss" pitchFamily="34" charset="0"/>
              </a:rPr>
              <a:t>SKRINING </a:t>
            </a:r>
            <a:r>
              <a:rPr lang="en-US" smtClean="0">
                <a:latin typeface="MAC C Swiss" pitchFamily="34" charset="0"/>
              </a:rPr>
              <a:t>SE BAZIRAAT NA:</a:t>
            </a:r>
            <a:endParaRPr lang="en-US" dirty="0" smtClean="0">
              <a:latin typeface="MAC C Swiss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MAC C Swiss" pitchFamily="34" charset="0"/>
              </a:rPr>
              <a:t>REKTALNO  TU[E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MAC C Swiss" pitchFamily="34" charset="0"/>
              </a:rPr>
              <a:t>HEMOKULT TEST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MAC C Swiss" pitchFamily="34" charset="0"/>
              </a:rPr>
              <a:t>RIGIDNA SIGMOIDOSKOPIJA/FLEKSIBILNA SIGMOIDOSKOPIJA</a:t>
            </a:r>
          </a:p>
          <a:p>
            <a:pPr>
              <a:buFont typeface="Wingdings" pitchFamily="2" charset="2"/>
              <a:buChar char="ü"/>
            </a:pPr>
            <a:r>
              <a:rPr lang="en-US" b="1" smtClean="0">
                <a:latin typeface="MAC C Swiss" pitchFamily="34" charset="0"/>
              </a:rPr>
              <a:t>SKRINING KOLONOSKOPIJA</a:t>
            </a:r>
            <a:endParaRPr lang="en-US" b="1" dirty="0" smtClean="0">
              <a:latin typeface="MAC C Swis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STRATEGIITE NA </a:t>
            </a:r>
            <a:r>
              <a:rPr lang="en-US" smtClean="0">
                <a:latin typeface="MAC C Swiss" pitchFamily="34" charset="0"/>
              </a:rPr>
              <a:t>SKRINING </a:t>
            </a:r>
            <a:r>
              <a:rPr lang="en-US" smtClean="0">
                <a:latin typeface="MAC C Swiss" pitchFamily="34" charset="0"/>
              </a:rPr>
              <a:t>SE BAZIRAAT NA:</a:t>
            </a:r>
            <a:endParaRPr lang="en-US" dirty="0" smtClean="0">
              <a:latin typeface="MAC C Swiss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MAC C Swiss" pitchFamily="34" charset="0"/>
              </a:rPr>
              <a:t>REKTALNO  TU[E</a:t>
            </a:r>
          </a:p>
          <a:p>
            <a:pPr marL="0" indent="0">
              <a:buNone/>
            </a:pPr>
            <a:endParaRPr lang="en-US" b="1" dirty="0" smtClean="0">
              <a:latin typeface="MAC C Swiss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612"/>
            <a:ext cx="44021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6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STRATEGIITE NA </a:t>
            </a:r>
            <a:r>
              <a:rPr lang="en-US" smtClean="0">
                <a:latin typeface="MAC C Swiss" pitchFamily="34" charset="0"/>
              </a:rPr>
              <a:t>SKRINING </a:t>
            </a:r>
            <a:r>
              <a:rPr lang="en-US" smtClean="0">
                <a:latin typeface="MAC C Swiss" pitchFamily="34" charset="0"/>
              </a:rPr>
              <a:t>SE BAZIRAAT NA:</a:t>
            </a:r>
            <a:endParaRPr lang="en-US" dirty="0" smtClean="0">
              <a:latin typeface="MAC C Swiss" pitchFamily="34" charset="0"/>
            </a:endParaRP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MAC C Swiss" pitchFamily="34" charset="0"/>
              </a:rPr>
              <a:t>HEMOKULT TEST</a:t>
            </a:r>
          </a:p>
          <a:p>
            <a:pPr marL="0" indent="0">
              <a:buNone/>
            </a:pPr>
            <a:endParaRPr lang="en-US" b="1" dirty="0" smtClean="0">
              <a:latin typeface="MAC C Swis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50" y="2492896"/>
            <a:ext cx="4565882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STRATEGIITE NA </a:t>
            </a:r>
            <a:r>
              <a:rPr lang="en-US" smtClean="0">
                <a:latin typeface="MAC C Swiss" pitchFamily="34" charset="0"/>
              </a:rPr>
              <a:t>SKRINING </a:t>
            </a:r>
            <a:r>
              <a:rPr lang="en-US" smtClean="0">
                <a:latin typeface="MAC C Swiss" pitchFamily="34" charset="0"/>
              </a:rPr>
              <a:t>SE BAZIRAAT NA:</a:t>
            </a:r>
            <a:endParaRPr lang="en-US" dirty="0" smtClean="0">
              <a:latin typeface="MAC C Swiss" pitchFamily="34" charset="0"/>
            </a:endParaRP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MAC C Swiss" pitchFamily="34" charset="0"/>
              </a:rPr>
              <a:t>HEMOKULT TEST</a:t>
            </a:r>
          </a:p>
          <a:p>
            <a:pPr marL="0" indent="0">
              <a:buNone/>
            </a:pPr>
            <a:endParaRPr lang="en-US" b="1" dirty="0" smtClean="0">
              <a:latin typeface="MAC C Swis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6464" y="2339002"/>
            <a:ext cx="4572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/>
          </a:p>
          <a:p>
            <a:r>
              <a:rPr lang="en-US" sz="2000"/>
              <a:t> </a:t>
            </a:r>
            <a:r>
              <a:rPr lang="en-US" sz="2000" smtClean="0"/>
              <a:t> </a:t>
            </a:r>
            <a:r>
              <a:rPr lang="en-US" sz="2000" b="1" smtClean="0">
                <a:latin typeface="MAC C Swiss" panose="020B7200000000000000" pitchFamily="34" charset="0"/>
              </a:rPr>
              <a:t>VOZRAST OD 50 DO 74 GODINI </a:t>
            </a:r>
            <a:endParaRPr lang="en-US" sz="2000"/>
          </a:p>
          <a:p>
            <a:r>
              <a:rPr lang="en-US" sz="2000" smtClean="0">
                <a:latin typeface="MAC C Swiss" panose="020B7200000000000000" pitchFamily="34" charset="0"/>
              </a:rPr>
              <a:t>- prepora~an skrining so FOB</a:t>
            </a:r>
          </a:p>
          <a:p>
            <a:r>
              <a:rPr lang="en-US" sz="2000" smtClean="0">
                <a:latin typeface="MAC C Swiss" panose="020B7200000000000000" pitchFamily="34" charset="0"/>
              </a:rPr>
              <a:t>- Skrining so FOB sekoj 2 godini</a:t>
            </a:r>
          </a:p>
          <a:p>
            <a:r>
              <a:rPr lang="en-US" sz="2000" smtClean="0">
                <a:latin typeface="MAC C Swiss" panose="020B7200000000000000" pitchFamily="34" charset="0"/>
              </a:rPr>
              <a:t>- Ako e FOB pozitiven, spored</a:t>
            </a:r>
          </a:p>
          <a:p>
            <a:r>
              <a:rPr lang="en-US" sz="2000" smtClean="0">
                <a:latin typeface="MAC C Swiss" panose="020B7200000000000000" pitchFamily="34" charset="0"/>
              </a:rPr>
              <a:t>lokalniot program za KRK-kolonoskopija</a:t>
            </a:r>
          </a:p>
          <a:p>
            <a:r>
              <a:rPr lang="en-US" sz="2000" smtClean="0">
                <a:latin typeface="MAC C Swiss" panose="020B7200000000000000" pitchFamily="34" charset="0"/>
              </a:rPr>
              <a:t>- Da se po~eka 10 godini po uredna kolonoskopija za reskrining, ako kvalitetot na kolonoskopijata ne e siguren, da se po~ne so reskrining po pet godini od kolonoskopijata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02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STRATEGIITE NA </a:t>
            </a:r>
            <a:r>
              <a:rPr lang="en-US" smtClean="0">
                <a:latin typeface="MAC C Swiss" pitchFamily="34" charset="0"/>
              </a:rPr>
              <a:t>SKRINING </a:t>
            </a:r>
            <a:r>
              <a:rPr lang="en-US" smtClean="0">
                <a:latin typeface="MAC C Swiss" pitchFamily="34" charset="0"/>
              </a:rPr>
              <a:t>SE BAZIRAAT NA:</a:t>
            </a:r>
            <a:endParaRPr lang="en-US" dirty="0" smtClean="0">
              <a:latin typeface="MAC C Swiss" pitchFamily="34" charset="0"/>
            </a:endParaRP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MAC C Swiss" pitchFamily="34" charset="0"/>
              </a:rPr>
              <a:t>HEMOKULT TEST</a:t>
            </a:r>
          </a:p>
          <a:p>
            <a:pPr marL="0" indent="0">
              <a:buNone/>
            </a:pPr>
            <a:endParaRPr lang="en-US" b="1" dirty="0" smtClean="0">
              <a:latin typeface="MAC C Swis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6464" y="2339002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/>
          </a:p>
          <a:p>
            <a:r>
              <a:rPr lang="en-US" sz="2000" b="1" smtClean="0">
                <a:latin typeface="MAC C Swiss" panose="020B7200000000000000" pitchFamily="34" charset="0"/>
              </a:rPr>
              <a:t>NE SE KORISTI FOB TEST</a:t>
            </a:r>
            <a:endParaRPr lang="en-US" sz="2000" smtClean="0">
              <a:latin typeface="MAC C Swiss" panose="020B7200000000000000" pitchFamily="34" charset="0"/>
            </a:endParaRPr>
          </a:p>
          <a:p>
            <a:r>
              <a:rPr lang="en-US" sz="2000" smtClean="0">
                <a:latin typeface="MAC C Swiss" panose="020B7200000000000000" pitchFamily="34" charset="0"/>
              </a:rPr>
              <a:t>- Kaj simptomatski pacienti, so anamneza za krvavi stolici ili promena vo navikite na crevoto </a:t>
            </a:r>
          </a:p>
          <a:p>
            <a:r>
              <a:rPr lang="en-US" sz="2000" smtClean="0">
                <a:latin typeface="MAC C Swiss" panose="020B7200000000000000" pitchFamily="34" charset="0"/>
              </a:rPr>
              <a:t>- Kako kriterium za isklu~uvawe na pri~inite za anemija</a:t>
            </a:r>
          </a:p>
          <a:p>
            <a:r>
              <a:rPr lang="en-US" sz="2000" smtClean="0">
                <a:latin typeface="MAC C Swiss" panose="020B7200000000000000" pitchFamily="34" charset="0"/>
              </a:rPr>
              <a:t>- Koga pacientot ima uredna, so visok kvalitet kolonoskopija vo period od 10 godini kaj pacienti so akutni GIT krvavewa (Vospalitelni crevni zaboluvawa, hemoroidalna bolest, fisuri,  akuten gastroentrokolitis)</a:t>
            </a:r>
            <a:r>
              <a:rPr lang="en-US" sz="2000" smtClean="0"/>
              <a:t> </a:t>
            </a:r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STRATEGIITE NA </a:t>
            </a:r>
            <a:r>
              <a:rPr lang="en-US" smtClean="0">
                <a:latin typeface="MAC C Swiss" pitchFamily="34" charset="0"/>
              </a:rPr>
              <a:t>SKRINING </a:t>
            </a:r>
            <a:r>
              <a:rPr lang="en-US" smtClean="0">
                <a:latin typeface="MAC C Swiss" pitchFamily="34" charset="0"/>
              </a:rPr>
              <a:t>SE BAZIRAAT NA:</a:t>
            </a:r>
            <a:endParaRPr lang="mk-MK" smtClean="0">
              <a:latin typeface="MAC C Swiss" pitchFamily="34" charset="0"/>
            </a:endParaRPr>
          </a:p>
          <a:p>
            <a:pPr>
              <a:buNone/>
            </a:pPr>
            <a:endParaRPr lang="en-US" b="1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MAC C Swiss" pitchFamily="34" charset="0"/>
              </a:rPr>
              <a:t>RIGIDNA SIGMOIDOSKOPIJA/FLEKSIBILNA SIGMOIDOSKOPIJA</a:t>
            </a:r>
          </a:p>
          <a:p>
            <a:pPr marL="0" indent="0">
              <a:buNone/>
            </a:pPr>
            <a:endParaRPr lang="en-US" b="1" dirty="0" smtClean="0">
              <a:latin typeface="MAC C Swis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18" y="3356992"/>
            <a:ext cx="3236772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STRATEGIITE NA </a:t>
            </a:r>
            <a:r>
              <a:rPr lang="en-US" smtClean="0">
                <a:latin typeface="MAC C Swiss" pitchFamily="34" charset="0"/>
              </a:rPr>
              <a:t>SKRINING </a:t>
            </a:r>
            <a:r>
              <a:rPr lang="en-US" smtClean="0">
                <a:latin typeface="MAC C Swiss" pitchFamily="34" charset="0"/>
              </a:rPr>
              <a:t>SE BAZIRAAT NA:</a:t>
            </a:r>
            <a:endParaRPr lang="en-US" dirty="0" smtClean="0">
              <a:latin typeface="MAC C Swiss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smtClean="0">
                <a:latin typeface="MAC C Swiss" pitchFamily="34" charset="0"/>
              </a:rPr>
              <a:t>SKRINING KOLONOSKOPIJA</a:t>
            </a:r>
            <a:endParaRPr lang="en-US" b="1" dirty="0" smtClean="0">
              <a:latin typeface="MAC C Swis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97" y="3356992"/>
            <a:ext cx="3776525" cy="259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048" y="322516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latin typeface="MAC C Swiss" panose="020B7200000000000000" pitchFamily="34" charset="0"/>
              </a:rPr>
              <a:t>- Pacienti so rodnini od prva linija ili dva ili pove}e zasegnati rodnini so KRK ili adenomatozni polipi se zagri`uva~ki znaci za visok rizik</a:t>
            </a:r>
            <a:r>
              <a:rPr lang="en-US" smtClean="0"/>
              <a:t>.</a:t>
            </a:r>
          </a:p>
          <a:p>
            <a:r>
              <a:rPr lang="en-US" smtClean="0">
                <a:latin typeface="MAC C Swiss" panose="020B7200000000000000" pitchFamily="34" charset="0"/>
              </a:rPr>
              <a:t>- Studii poka`uvaat deka rodnini od prva linija na pacienti so KRK imaat rizik od KRK na vozrast od 40 identi~en na onoj na populacija so vozrast od 50 godini </a:t>
            </a:r>
            <a:r>
              <a:rPr lang="en-US" smtClean="0"/>
              <a:t>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STRATEGIITE NA </a:t>
            </a:r>
            <a:r>
              <a:rPr lang="en-US" smtClean="0">
                <a:latin typeface="MAC C Swiss" pitchFamily="34" charset="0"/>
              </a:rPr>
              <a:t>SKRINING </a:t>
            </a:r>
            <a:r>
              <a:rPr lang="en-US" smtClean="0">
                <a:latin typeface="MAC C Swiss" pitchFamily="34" charset="0"/>
              </a:rPr>
              <a:t>SE BAZIRAAT NA:</a:t>
            </a:r>
            <a:endParaRPr lang="en-US" dirty="0" smtClean="0">
              <a:latin typeface="MAC C Swiss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smtClean="0">
                <a:latin typeface="MAC C Swiss" pitchFamily="34" charset="0"/>
              </a:rPr>
              <a:t>SKRINING KOLONOSKOPIJA</a:t>
            </a:r>
            <a:endParaRPr lang="en-US" b="1" dirty="0" smtClean="0">
              <a:latin typeface="MAC C Swis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97" y="3356992"/>
            <a:ext cx="3776525" cy="259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048" y="322516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latin typeface="MAC C Swiss" panose="020B7200000000000000" pitchFamily="34" charset="0"/>
              </a:rPr>
              <a:t>Individui so prva linija na rodnini so dijagnoza na KRK na vozrast pomlada od 60 godiniili dva ili pove}e zaboleni rodnini treba da im bide prepora~ana kolonoskopija na vozrast od 40 godini ili 10 godini porano pred voobi~aenata preporaka</a:t>
            </a:r>
            <a:r>
              <a:rPr lang="en-US" smtClean="0"/>
              <a:t> </a:t>
            </a:r>
            <a:r>
              <a:rPr lang="en-US" smtClean="0">
                <a:latin typeface="MAC C Swiss" panose="020B7200000000000000" pitchFamily="34" charset="0"/>
              </a:rPr>
              <a:t>Kolonoskopijata e prepora~an skrining koj ovozmo`uva </a:t>
            </a:r>
          </a:p>
          <a:p>
            <a:r>
              <a:rPr lang="en-US" smtClean="0">
                <a:latin typeface="MAC C Swiss" panose="020B7200000000000000" pitchFamily="34" charset="0"/>
              </a:rPr>
              <a:t>terapevstka intervencija i biopsija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 </a:t>
            </a:r>
            <a:r>
              <a:rPr lang="en-US" b="1" dirty="0" smtClean="0">
                <a:latin typeface="MAC C Swiss" pitchFamily="34" charset="0"/>
              </a:rPr>
              <a:t>KLINI^KA SLIKA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i="1" dirty="0" smtClean="0">
                <a:latin typeface="MAC C Swiss" pitchFamily="34" charset="0"/>
              </a:rPr>
              <a:t>   </a:t>
            </a:r>
            <a:r>
              <a:rPr lang="en-US" b="1" i="1" dirty="0" smtClean="0">
                <a:solidFill>
                  <a:srgbClr val="FF0000"/>
                </a:solidFill>
                <a:latin typeface="MAC C Swiss" pitchFamily="34" charset="0"/>
              </a:rPr>
              <a:t>!</a:t>
            </a:r>
            <a:r>
              <a:rPr lang="en-US" b="1" i="1" dirty="0" err="1" smtClean="0">
                <a:latin typeface="MAC C Swiss" pitchFamily="34" charset="0"/>
              </a:rPr>
              <a:t>simptomite</a:t>
            </a:r>
            <a:r>
              <a:rPr lang="en-US" b="1" i="1" dirty="0" smtClean="0">
                <a:latin typeface="MAC C Swiss" pitchFamily="34" charset="0"/>
              </a:rPr>
              <a:t> </a:t>
            </a:r>
            <a:r>
              <a:rPr lang="en-US" b="1" i="1" dirty="0" err="1" smtClean="0">
                <a:latin typeface="MAC C Swiss" pitchFamily="34" charset="0"/>
              </a:rPr>
              <a:t>zavisat</a:t>
            </a:r>
            <a:r>
              <a:rPr lang="en-US" b="1" i="1" dirty="0" smtClean="0">
                <a:latin typeface="MAC C Swiss" pitchFamily="34" charset="0"/>
              </a:rPr>
              <a:t> </a:t>
            </a:r>
            <a:r>
              <a:rPr lang="en-US" b="1" i="1" dirty="0" err="1" smtClean="0">
                <a:latin typeface="MAC C Swiss" pitchFamily="34" charset="0"/>
              </a:rPr>
              <a:t>od</a:t>
            </a:r>
            <a:r>
              <a:rPr lang="en-US" b="1" i="1" dirty="0" smtClean="0">
                <a:latin typeface="MAC C Swiss" pitchFamily="34" charset="0"/>
              </a:rPr>
              <a:t> </a:t>
            </a:r>
            <a:r>
              <a:rPr lang="en-US" b="1" i="1" dirty="0" err="1" smtClean="0">
                <a:latin typeface="MAC C Swiss" pitchFamily="34" charset="0"/>
              </a:rPr>
              <a:t>lokalizacijata</a:t>
            </a:r>
            <a:r>
              <a:rPr lang="en-US" b="1" i="1" dirty="0" smtClean="0">
                <a:latin typeface="MAC C Swiss" pitchFamily="34" charset="0"/>
              </a:rPr>
              <a:t> </a:t>
            </a:r>
            <a:r>
              <a:rPr lang="en-US" b="1" i="1" dirty="0" err="1" smtClean="0">
                <a:latin typeface="MAC C Swiss" pitchFamily="34" charset="0"/>
              </a:rPr>
              <a:t>na</a:t>
            </a:r>
            <a:r>
              <a:rPr lang="en-US" b="1" i="1" dirty="0" smtClean="0">
                <a:latin typeface="MAC C Swiss" pitchFamily="34" charset="0"/>
              </a:rPr>
              <a:t> </a:t>
            </a:r>
            <a:r>
              <a:rPr lang="en-US" b="1" i="1" dirty="0" err="1" smtClean="0">
                <a:latin typeface="MAC C Swiss" pitchFamily="34" charset="0"/>
              </a:rPr>
              <a:t>tumorot</a:t>
            </a:r>
            <a:endParaRPr lang="en-US" b="1" i="1" dirty="0" smtClean="0">
              <a:latin typeface="MAC C Swiss" pitchFamily="34" charset="0"/>
            </a:endParaRPr>
          </a:p>
          <a:p>
            <a:pPr>
              <a:buNone/>
            </a:pPr>
            <a:endParaRPr lang="en-US" b="1" i="1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b="1" i="1" dirty="0" smtClean="0">
                <a:latin typeface="MAC C Swiss" pitchFamily="34" charset="0"/>
              </a:rPr>
              <a:t>	</a:t>
            </a:r>
            <a:r>
              <a:rPr lang="en-US" b="1" i="1" dirty="0" err="1" smtClean="0">
                <a:latin typeface="MAC C Swiss" pitchFamily="34" charset="0"/>
              </a:rPr>
              <a:t>anemija</a:t>
            </a:r>
            <a:endParaRPr lang="en-US" b="1" i="1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b="1" i="1" dirty="0" smtClean="0">
                <a:latin typeface="MAC C Swiss" pitchFamily="34" charset="0"/>
              </a:rPr>
              <a:t>	</a:t>
            </a:r>
            <a:r>
              <a:rPr lang="en-US" b="1" i="1" dirty="0" err="1" smtClean="0">
                <a:latin typeface="MAC C Swiss" pitchFamily="34" charset="0"/>
              </a:rPr>
              <a:t>opstruktivni</a:t>
            </a:r>
            <a:r>
              <a:rPr lang="en-US" b="1" i="1" dirty="0" smtClean="0">
                <a:latin typeface="MAC C Swiss" pitchFamily="34" charset="0"/>
              </a:rPr>
              <a:t> </a:t>
            </a:r>
            <a:r>
              <a:rPr lang="en-US" b="1" i="1" dirty="0" err="1" smtClean="0">
                <a:latin typeface="MAC C Swiss" pitchFamily="34" charset="0"/>
              </a:rPr>
              <a:t>pote</a:t>
            </a:r>
            <a:r>
              <a:rPr lang="en-US" b="1" i="1" dirty="0" smtClean="0">
                <a:latin typeface="MAC C Swiss" pitchFamily="34" charset="0"/>
              </a:rPr>
              <a:t>{</a:t>
            </a:r>
            <a:r>
              <a:rPr lang="en-US" b="1" i="1" dirty="0" err="1" smtClean="0">
                <a:latin typeface="MAC C Swiss" pitchFamily="34" charset="0"/>
              </a:rPr>
              <a:t>kotii</a:t>
            </a:r>
            <a:r>
              <a:rPr lang="en-US" b="1" i="1" dirty="0" smtClean="0">
                <a:latin typeface="MAC C Swiss" pitchFamily="34" charset="0"/>
              </a:rPr>
              <a:t> - </a:t>
            </a:r>
            <a:r>
              <a:rPr lang="en-US" b="1" i="1" dirty="0" err="1" smtClean="0">
                <a:latin typeface="MAC C Swiss" pitchFamily="34" charset="0"/>
              </a:rPr>
              <a:t>gr~evi</a:t>
            </a:r>
            <a:endParaRPr lang="en-US" b="1" i="1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b="1" i="1" dirty="0" smtClean="0">
                <a:latin typeface="MAC C Swiss" pitchFamily="34" charset="0"/>
              </a:rPr>
              <a:t>	</a:t>
            </a:r>
            <a:r>
              <a:rPr lang="en-US" b="1" i="1" dirty="0" err="1" smtClean="0">
                <a:latin typeface="MAC C Swiss" pitchFamily="34" charset="0"/>
              </a:rPr>
              <a:t>rektoragija</a:t>
            </a:r>
            <a:endParaRPr lang="en-US" b="1" i="1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b="1" i="1" dirty="0" smtClean="0">
                <a:latin typeface="MAC C Swiss" pitchFamily="34" charset="0"/>
              </a:rPr>
              <a:t>	</a:t>
            </a:r>
            <a:r>
              <a:rPr lang="en-US" b="1" i="1" dirty="0" err="1" smtClean="0">
                <a:latin typeface="MAC C Swiss" pitchFamily="34" charset="0"/>
              </a:rPr>
              <a:t>tenezmi</a:t>
            </a:r>
            <a:endParaRPr lang="en-US" b="1" i="1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b="1" i="1" dirty="0" smtClean="0">
                <a:latin typeface="MAC C Swiss" pitchFamily="34" charset="0"/>
              </a:rPr>
              <a:t>	</a:t>
            </a:r>
            <a:r>
              <a:rPr lang="en-US" b="1" i="1" dirty="0" err="1" smtClean="0">
                <a:latin typeface="MAC C Swiss" pitchFamily="34" charset="0"/>
              </a:rPr>
              <a:t>promeni</a:t>
            </a:r>
            <a:r>
              <a:rPr lang="en-US" b="1" i="1" dirty="0" smtClean="0">
                <a:latin typeface="MAC C Swiss" pitchFamily="34" charset="0"/>
              </a:rPr>
              <a:t> </a:t>
            </a:r>
            <a:r>
              <a:rPr lang="en-US" b="1" i="1" dirty="0" err="1" smtClean="0">
                <a:latin typeface="MAC C Swiss" pitchFamily="34" charset="0"/>
              </a:rPr>
              <a:t>vo</a:t>
            </a:r>
            <a:r>
              <a:rPr lang="en-US" b="1" i="1" dirty="0" smtClean="0">
                <a:latin typeface="MAC C Swiss" pitchFamily="34" charset="0"/>
              </a:rPr>
              <a:t> </a:t>
            </a:r>
            <a:r>
              <a:rPr lang="en-US" b="1" i="1" err="1" smtClean="0">
                <a:latin typeface="MAC C Swiss" pitchFamily="34" charset="0"/>
              </a:rPr>
              <a:t>crevnoto</a:t>
            </a:r>
            <a:r>
              <a:rPr lang="en-US" b="1" i="1" smtClean="0">
                <a:latin typeface="MAC C Swiss" pitchFamily="34" charset="0"/>
              </a:rPr>
              <a:t> praznewe</a:t>
            </a:r>
            <a:endParaRPr lang="en-US" dirty="0" smtClean="0">
              <a:latin typeface="MAC C Swis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57298"/>
            <a:ext cx="8676456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MAC C Swiss" pitchFamily="34" charset="0"/>
              </a:rPr>
              <a:t>DIJAGNOZA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MAC C Swiss" pitchFamily="34" charset="0"/>
              </a:rPr>
              <a:t>KLINIKA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MAC C Swiss" pitchFamily="34" charset="0"/>
              </a:rPr>
              <a:t>LABORATORISKI ANALIZI (</a:t>
            </a:r>
            <a:r>
              <a:rPr lang="en-US" b="1" dirty="0" err="1" smtClean="0">
                <a:latin typeface="MAC C Swiss" pitchFamily="34" charset="0"/>
              </a:rPr>
              <a:t>anemija</a:t>
            </a:r>
            <a:r>
              <a:rPr lang="en-US" b="1" dirty="0" smtClean="0">
                <a:latin typeface="MAC C Swiss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MAC C Swiss" pitchFamily="34" charset="0"/>
              </a:rPr>
              <a:t>KOLONOSKOPIJA SO </a:t>
            </a:r>
            <a:r>
              <a:rPr lang="en-US" b="1" smtClean="0">
                <a:latin typeface="MAC C Swiss" pitchFamily="34" charset="0"/>
              </a:rPr>
              <a:t>BIOPSIJA </a:t>
            </a:r>
            <a:endParaRPr lang="en-US" b="1" dirty="0" smtClean="0">
              <a:latin typeface="MAC C Swis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7150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Font typeface="Wingdings" pitchFamily="2" charset="2"/>
              <a:buChar char="§"/>
            </a:pPr>
            <a:r>
              <a:rPr lang="en-US" sz="4200" b="1" dirty="0" err="1" smtClean="0">
                <a:latin typeface="MAC C Swiss" pitchFamily="34" charset="0"/>
              </a:rPr>
              <a:t>mortalitetot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od</a:t>
            </a:r>
            <a:r>
              <a:rPr lang="en-US" sz="4200" dirty="0" smtClean="0">
                <a:latin typeface="MAC C Swiss" pitchFamily="34" charset="0"/>
              </a:rPr>
              <a:t> KRK e </a:t>
            </a:r>
            <a:r>
              <a:rPr lang="en-US" sz="4200" dirty="0" err="1" smtClean="0">
                <a:latin typeface="MAC C Swiss" pitchFamily="34" charset="0"/>
              </a:rPr>
              <a:t>na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b="1" dirty="0" err="1" smtClean="0">
                <a:latin typeface="MAC C Swiss" pitchFamily="34" charset="0"/>
              </a:rPr>
              <a:t>treto</a:t>
            </a:r>
            <a:r>
              <a:rPr lang="en-US" sz="4200" b="1" dirty="0" smtClean="0">
                <a:latin typeface="MAC C Swiss" pitchFamily="34" charset="0"/>
              </a:rPr>
              <a:t> </a:t>
            </a:r>
            <a:r>
              <a:rPr lang="en-US" sz="4200" b="1" dirty="0" err="1" smtClean="0">
                <a:latin typeface="MAC C Swiss" pitchFamily="34" charset="0"/>
              </a:rPr>
              <a:t>mesto</a:t>
            </a:r>
            <a:r>
              <a:rPr lang="en-US" sz="4200" b="1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po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belodrobniot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karcinom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err="1" smtClean="0">
                <a:latin typeface="MAC C Swiss" pitchFamily="34" charset="0"/>
              </a:rPr>
              <a:t>kaj</a:t>
            </a:r>
            <a:r>
              <a:rPr lang="en-US" sz="4200" smtClean="0">
                <a:latin typeface="MAC C Swiss" pitchFamily="34" charset="0"/>
              </a:rPr>
              <a:t> ma`ite </a:t>
            </a:r>
            <a:r>
              <a:rPr lang="en-US" sz="4200" dirty="0" err="1" smtClean="0">
                <a:latin typeface="MAC C Swiss" pitchFamily="34" charset="0"/>
              </a:rPr>
              <a:t>i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karcinomot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na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dojka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kaj</a:t>
            </a:r>
            <a:r>
              <a:rPr lang="en-US" sz="4200" dirty="0" smtClean="0">
                <a:latin typeface="MAC C Swiss" pitchFamily="34" charset="0"/>
              </a:rPr>
              <a:t> `</a:t>
            </a:r>
            <a:r>
              <a:rPr lang="en-US" sz="4200" dirty="0" err="1" smtClean="0">
                <a:latin typeface="MAC C Swiss" pitchFamily="34" charset="0"/>
              </a:rPr>
              <a:t>enite</a:t>
            </a:r>
            <a:endParaRPr lang="en-US" sz="4200" dirty="0" smtClean="0">
              <a:latin typeface="MAC C Swiss" pitchFamily="34" charset="0"/>
            </a:endParaRPr>
          </a:p>
          <a:p>
            <a:pPr>
              <a:buNone/>
            </a:pPr>
            <a:endParaRPr lang="en-US" sz="4200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200" dirty="0" err="1" smtClean="0">
                <a:latin typeface="MAC C Swiss" pitchFamily="34" charset="0"/>
              </a:rPr>
              <a:t>polot</a:t>
            </a:r>
            <a:r>
              <a:rPr lang="en-US" sz="4200" dirty="0" smtClean="0">
                <a:latin typeface="MAC C Swiss" pitchFamily="34" charset="0"/>
              </a:rPr>
              <a:t> ne </a:t>
            </a:r>
            <a:r>
              <a:rPr lang="en-US" sz="4200" dirty="0" err="1" smtClean="0">
                <a:latin typeface="MAC C Swiss" pitchFamily="34" charset="0"/>
              </a:rPr>
              <a:t>vlijae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err="1" smtClean="0">
                <a:latin typeface="MAC C Swiss" pitchFamily="34" charset="0"/>
              </a:rPr>
              <a:t>vrz</a:t>
            </a:r>
            <a:r>
              <a:rPr lang="en-US" sz="4200" smtClean="0">
                <a:latin typeface="MAC C Swiss" pitchFamily="34" charset="0"/>
              </a:rPr>
              <a:t> </a:t>
            </a:r>
            <a:r>
              <a:rPr lang="en-US" sz="4200" smtClean="0">
                <a:latin typeface="MAC C Swiss" pitchFamily="34" charset="0"/>
              </a:rPr>
              <a:t>incidencijata, no 1/36 ma`i nasproti 1/32 `eni umiraat od KRK</a:t>
            </a:r>
            <a:endParaRPr lang="en-US" sz="4200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4200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200" dirty="0" err="1" smtClean="0">
                <a:latin typeface="MAC C Swiss" pitchFamily="34" charset="0"/>
              </a:rPr>
              <a:t>po~esto</a:t>
            </a:r>
            <a:r>
              <a:rPr lang="en-US" sz="4200" dirty="0" smtClean="0">
                <a:latin typeface="MAC C Swiss" pitchFamily="34" charset="0"/>
              </a:rPr>
              <a:t> se </a:t>
            </a:r>
            <a:r>
              <a:rPr lang="en-US" sz="4200" dirty="0" err="1" smtClean="0">
                <a:latin typeface="MAC C Swiss" pitchFamily="34" charset="0"/>
              </a:rPr>
              <a:t>javuva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nad</a:t>
            </a:r>
            <a:r>
              <a:rPr lang="en-US" sz="4200" dirty="0" smtClean="0">
                <a:latin typeface="MAC C Swiss" pitchFamily="34" charset="0"/>
              </a:rPr>
              <a:t> 45-godi{</a:t>
            </a:r>
            <a:r>
              <a:rPr lang="en-US" sz="4200" dirty="0" err="1" smtClean="0">
                <a:latin typeface="MAC C Swiss" pitchFamily="34" charset="0"/>
              </a:rPr>
              <a:t>na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vozrast</a:t>
            </a:r>
            <a:endParaRPr lang="en-US" sz="4200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4200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200" dirty="0" err="1" smtClean="0">
                <a:latin typeface="MAC C Swiss" pitchFamily="34" charset="0"/>
              </a:rPr>
              <a:t>voveduvaweto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na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novi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hirur</a:t>
            </a:r>
            <a:r>
              <a:rPr lang="en-US" sz="4200" dirty="0" smtClean="0">
                <a:latin typeface="MAC C Swiss" pitchFamily="34" charset="0"/>
              </a:rPr>
              <a:t>{</a:t>
            </a:r>
            <a:r>
              <a:rPr lang="en-US" sz="4200" dirty="0" err="1" smtClean="0">
                <a:latin typeface="MAC C Swiss" pitchFamily="34" charset="0"/>
              </a:rPr>
              <a:t>ki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tehniki</a:t>
            </a:r>
            <a:r>
              <a:rPr lang="en-US" sz="4200" dirty="0" smtClean="0">
                <a:latin typeface="MAC C Swiss" pitchFamily="34" charset="0"/>
              </a:rPr>
              <a:t> ne </a:t>
            </a:r>
            <a:r>
              <a:rPr lang="en-US" sz="4200" dirty="0" err="1" smtClean="0">
                <a:latin typeface="MAC C Swiss" pitchFamily="34" charset="0"/>
              </a:rPr>
              <a:t>vlijae</a:t>
            </a:r>
            <a:r>
              <a:rPr lang="en-US" sz="4200" dirty="0" smtClean="0">
                <a:latin typeface="MAC C Swiss" pitchFamily="34" charset="0"/>
              </a:rPr>
              <a:t>{e </a:t>
            </a:r>
            <a:r>
              <a:rPr lang="en-US" sz="4200" dirty="0" err="1" smtClean="0">
                <a:latin typeface="MAC C Swiss" pitchFamily="34" charset="0"/>
              </a:rPr>
              <a:t>na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namaluvaweto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na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smrtnosta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od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ovaa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maligna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bolest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vo</a:t>
            </a:r>
            <a:r>
              <a:rPr lang="en-US" sz="4200" dirty="0" smtClean="0">
                <a:latin typeface="MAC C Swiss" pitchFamily="34" charset="0"/>
              </a:rPr>
              <a:t> </a:t>
            </a:r>
            <a:r>
              <a:rPr lang="en-US" sz="4200" dirty="0" err="1" smtClean="0">
                <a:latin typeface="MAC C Swiss" pitchFamily="34" charset="0"/>
              </a:rPr>
              <a:t>poslednite</a:t>
            </a:r>
            <a:r>
              <a:rPr lang="en-US" sz="4200" dirty="0" smtClean="0">
                <a:latin typeface="MAC C Swiss" pitchFamily="34" charset="0"/>
              </a:rPr>
              <a:t> 40 </a:t>
            </a:r>
            <a:r>
              <a:rPr lang="en-US" sz="4200" dirty="0" err="1" smtClean="0">
                <a:latin typeface="MAC C Swiss" pitchFamily="34" charset="0"/>
              </a:rPr>
              <a:t>godini</a:t>
            </a:r>
            <a:endParaRPr lang="en-US" sz="4200" dirty="0" smtClean="0">
              <a:latin typeface="MAC C Swiss" pitchFamily="34" charset="0"/>
            </a:endParaRPr>
          </a:p>
          <a:p>
            <a:pPr>
              <a:buNone/>
            </a:pPr>
            <a:endParaRPr lang="en-US" sz="4200" dirty="0" smtClean="0"/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r>
              <a:rPr lang="en-US" sz="3100" dirty="0" smtClean="0">
                <a:latin typeface="MAC C Swiss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63"/>
            <a:ext cx="656036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04924"/>
            <a:ext cx="6000792" cy="469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643050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</a:rPr>
              <a:t>Vizuelizacija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</a:rPr>
              <a:t>na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</a:rPr>
              <a:t>kolonot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</a:rPr>
              <a:t> so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</a:rPr>
              <a:t>endoskopski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</a:rPr>
              <a:t>ili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</a:rPr>
              <a:t>radiolo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{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ki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tehniki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, so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histolo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{ka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potvrda</a:t>
            </a:r>
            <a:endParaRPr lang="en-US" sz="2600" b="1" dirty="0" smtClean="0">
              <a:solidFill>
                <a:srgbClr val="000000"/>
              </a:solidFill>
              <a:latin typeface="MAC C Swiss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rgbClr val="000000"/>
              </a:solidFill>
              <a:latin typeface="MAC C Swiss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Tehniki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za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procenka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na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invazija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na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procesot</a:t>
            </a:r>
            <a:r>
              <a:rPr lang="en-US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US, EUS, CT, PET scan</a:t>
            </a: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CEA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i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 19-9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: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nemaat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dijagnosti~ko</a:t>
            </a:r>
            <a:r>
              <a:rPr lang="en-US" sz="2600" b="1" dirty="0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MAC C Swiss" pitchFamily="34" charset="0"/>
                <a:cs typeface="Arial" charset="0"/>
              </a:rPr>
              <a:t>zna~ewe</a:t>
            </a:r>
            <a:endParaRPr lang="en-US" sz="2600" b="1" dirty="0">
              <a:solidFill>
                <a:srgbClr val="000000"/>
              </a:solidFill>
              <a:latin typeface="MAC C Swis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smtClean="0"/>
              <a:t>   </a:t>
            </a:r>
            <a:r>
              <a:rPr lang="en-US" sz="2800" b="1" dirty="0" smtClean="0">
                <a:solidFill>
                  <a:srgbClr val="C00000"/>
                </a:solidFill>
                <a:latin typeface="MAC C Swiss" pitchFamily="34" charset="0"/>
              </a:rPr>
              <a:t>STADIUM, PROGNOSTI^KI FAKTORI</a:t>
            </a:r>
          </a:p>
          <a:p>
            <a:pPr>
              <a:buNone/>
            </a:pPr>
            <a:r>
              <a:rPr lang="en-US" sz="2800" dirty="0" err="1" smtClean="0">
                <a:latin typeface="MAC C Swiss" pitchFamily="34" charset="0"/>
              </a:rPr>
              <a:t>Prognozata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na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bolesta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kaj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pacientite</a:t>
            </a:r>
            <a:r>
              <a:rPr lang="en-US" sz="2800" dirty="0" smtClean="0">
                <a:latin typeface="MAC C Swiss" pitchFamily="34" charset="0"/>
              </a:rPr>
              <a:t> so KRK e </a:t>
            </a:r>
            <a:r>
              <a:rPr lang="en-US" sz="2800" dirty="0" err="1" smtClean="0">
                <a:latin typeface="MAC C Swiss" pitchFamily="34" charset="0"/>
              </a:rPr>
              <a:t>diktirana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od</a:t>
            </a:r>
            <a:r>
              <a:rPr lang="en-US" sz="2800" dirty="0" smtClean="0">
                <a:latin typeface="MAC C Swiss" pitchFamily="34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MAC C Swiss" pitchFamily="34" charset="0"/>
              </a:rPr>
              <a:t>	- </a:t>
            </a:r>
            <a:r>
              <a:rPr lang="en-US" sz="2800" dirty="0" err="1" smtClean="0">
                <a:latin typeface="MAC C Swiss" pitchFamily="34" charset="0"/>
              </a:rPr>
              <a:t>dlabo~inata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na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invazijata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na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yidot</a:t>
            </a:r>
            <a:endParaRPr lang="en-US" sz="2800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sz="2800" smtClean="0">
                <a:latin typeface="MAC C Swiss" pitchFamily="34" charset="0"/>
              </a:rPr>
              <a:t>	- zafatenosta </a:t>
            </a:r>
            <a:r>
              <a:rPr lang="en-US" sz="2800" dirty="0" err="1" smtClean="0">
                <a:latin typeface="MAC C Swiss" pitchFamily="34" charset="0"/>
              </a:rPr>
              <a:t>na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regionalnite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limfni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jazli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od</a:t>
            </a:r>
            <a:r>
              <a:rPr lang="en-US" sz="2800" dirty="0" smtClean="0">
                <a:latin typeface="MAC C Swiss" pitchFamily="34" charset="0"/>
              </a:rPr>
              <a:t>        </a:t>
            </a:r>
            <a:r>
              <a:rPr lang="en-US" sz="2800" dirty="0" err="1" smtClean="0">
                <a:latin typeface="MAC C Swiss" pitchFamily="34" charset="0"/>
              </a:rPr>
              <a:t>tumorskiot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proces</a:t>
            </a:r>
            <a:endParaRPr lang="en-US" sz="2800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MAC C Swiss" pitchFamily="34" charset="0"/>
              </a:rPr>
              <a:t>	- </a:t>
            </a:r>
            <a:r>
              <a:rPr lang="en-US" sz="2800" dirty="0" err="1" smtClean="0">
                <a:latin typeface="MAC C Swiss" pitchFamily="34" charset="0"/>
              </a:rPr>
              <a:t>prisustvoto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na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oddale~eni</a:t>
            </a:r>
            <a:r>
              <a:rPr lang="en-US" sz="2800" dirty="0" smtClean="0">
                <a:latin typeface="MAC C Swiss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</a:rPr>
              <a:t>metastazi</a:t>
            </a:r>
            <a:endParaRPr lang="en-US" sz="2800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MAC C Swiss" pitchFamily="34" charset="0"/>
              </a:rPr>
              <a:t>	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DUKES  </a:t>
            </a:r>
            <a:r>
              <a:rPr lang="en-US" sz="2800" b="1" dirty="0" err="1" smtClean="0">
                <a:latin typeface="MAC C Swiss" pitchFamily="34" charset="0"/>
                <a:cs typeface="Arial" pitchFamily="34" charset="0"/>
              </a:rPr>
              <a:t>klasifikacija</a:t>
            </a:r>
            <a:r>
              <a:rPr lang="en-US" sz="2800" b="1" dirty="0" smtClean="0">
                <a:latin typeface="MAC C Swiss" pitchFamily="34" charset="0"/>
                <a:cs typeface="Arial" pitchFamily="34" charset="0"/>
              </a:rPr>
              <a:t>)</a:t>
            </a:r>
            <a:endParaRPr lang="en-US" sz="2800" dirty="0" smtClean="0">
              <a:latin typeface="MAC C Swiss" pitchFamily="34" charset="0"/>
            </a:endParaRP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TNM </a:t>
            </a:r>
            <a:r>
              <a:rPr lang="en-US" sz="2800" b="1" dirty="0" err="1" smtClean="0">
                <a:latin typeface="MAC C Swiss" pitchFamily="34" charset="0"/>
                <a:cs typeface="Arial" pitchFamily="34" charset="0"/>
              </a:rPr>
              <a:t>klasifikacija</a:t>
            </a:r>
            <a:r>
              <a:rPr lang="en-US" sz="2800" b="1" dirty="0" smtClean="0">
                <a:latin typeface="MAC C Swiss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MAC C Swiss" pitchFamily="34" charset="0"/>
                <a:cs typeface="Arial" pitchFamily="34" charset="0"/>
              </a:rPr>
              <a:t>(T- </a:t>
            </a:r>
            <a:r>
              <a:rPr lang="en-US" sz="2800" dirty="0" err="1" smtClean="0">
                <a:latin typeface="MAC C Swiss" pitchFamily="34" charset="0"/>
                <a:cs typeface="Arial" pitchFamily="34" charset="0"/>
              </a:rPr>
              <a:t>dlabo~ina</a:t>
            </a:r>
            <a:r>
              <a:rPr lang="en-US" sz="2800" dirty="0" smtClean="0">
                <a:latin typeface="MAC C Swiss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  <a:cs typeface="Arial" pitchFamily="34" charset="0"/>
              </a:rPr>
              <a:t>na</a:t>
            </a:r>
            <a:r>
              <a:rPr lang="en-US" sz="2800" dirty="0" smtClean="0">
                <a:latin typeface="MAC C Swiss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  <a:cs typeface="Arial" pitchFamily="34" charset="0"/>
              </a:rPr>
              <a:t>penetracija</a:t>
            </a:r>
            <a:r>
              <a:rPr lang="en-US" sz="2800" dirty="0" smtClean="0">
                <a:latin typeface="MAC C Swiss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  <a:cs typeface="Arial" pitchFamily="34" charset="0"/>
              </a:rPr>
              <a:t>na</a:t>
            </a:r>
            <a:r>
              <a:rPr lang="en-US" sz="2800" dirty="0" smtClean="0">
                <a:latin typeface="MAC C Swiss" pitchFamily="34" charset="0"/>
                <a:cs typeface="Arial" pitchFamily="34" charset="0"/>
              </a:rPr>
              <a:t> </a:t>
            </a:r>
            <a:r>
              <a:rPr lang="en-US" sz="2800" err="1" smtClean="0">
                <a:latin typeface="MAC C Swiss" pitchFamily="34" charset="0"/>
                <a:cs typeface="Arial" pitchFamily="34" charset="0"/>
              </a:rPr>
              <a:t>tumorot</a:t>
            </a:r>
            <a:r>
              <a:rPr lang="en-US" sz="2800" smtClean="0">
                <a:latin typeface="MAC C Swiss" pitchFamily="34" charset="0"/>
                <a:cs typeface="Arial" pitchFamily="34" charset="0"/>
              </a:rPr>
              <a:t>,</a:t>
            </a:r>
            <a:endParaRPr lang="en-US" sz="2800" dirty="0" smtClean="0">
              <a:latin typeface="MAC C Swiss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smtClean="0">
                <a:latin typeface="MAC C Swiss" pitchFamily="34" charset="0"/>
                <a:cs typeface="Arial" pitchFamily="34" charset="0"/>
              </a:rPr>
              <a:t>    N-zafatenost </a:t>
            </a:r>
            <a:r>
              <a:rPr lang="en-US" sz="2800" dirty="0" err="1" smtClean="0">
                <a:latin typeface="MAC C Swiss" pitchFamily="34" charset="0"/>
                <a:cs typeface="Arial" pitchFamily="34" charset="0"/>
              </a:rPr>
              <a:t>na</a:t>
            </a:r>
            <a:r>
              <a:rPr lang="en-US" sz="2800" dirty="0" smtClean="0">
                <a:latin typeface="MAC C Swiss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  <a:cs typeface="Arial" pitchFamily="34" charset="0"/>
              </a:rPr>
              <a:t>limfni</a:t>
            </a:r>
            <a:r>
              <a:rPr lang="en-US" sz="2800" dirty="0" smtClean="0">
                <a:latin typeface="MAC C Swiss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  <a:cs typeface="Arial" pitchFamily="34" charset="0"/>
              </a:rPr>
              <a:t>jazli</a:t>
            </a:r>
            <a:r>
              <a:rPr lang="en-US" sz="2800" dirty="0" smtClean="0">
                <a:latin typeface="MAC C Swiss" pitchFamily="34" charset="0"/>
                <a:cs typeface="Arial" pitchFamily="34" charset="0"/>
              </a:rPr>
              <a:t>, M- </a:t>
            </a:r>
            <a:r>
              <a:rPr lang="en-US" sz="2800" dirty="0" err="1" smtClean="0">
                <a:latin typeface="MAC C Swiss" pitchFamily="34" charset="0"/>
                <a:cs typeface="Arial" pitchFamily="34" charset="0"/>
              </a:rPr>
              <a:t>prisustvo</a:t>
            </a:r>
            <a:r>
              <a:rPr lang="en-US" sz="2800" dirty="0" smtClean="0">
                <a:latin typeface="MAC C Swiss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  <a:cs typeface="Arial" pitchFamily="34" charset="0"/>
              </a:rPr>
              <a:t>na</a:t>
            </a:r>
            <a:r>
              <a:rPr lang="en-US" sz="2800" dirty="0" smtClean="0">
                <a:latin typeface="MAC C Swiss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 C Swiss" pitchFamily="34" charset="0"/>
                <a:cs typeface="Arial" pitchFamily="34" charset="0"/>
              </a:rPr>
              <a:t>oddale~eni</a:t>
            </a:r>
            <a:r>
              <a:rPr lang="en-US" sz="2800" dirty="0" smtClean="0">
                <a:latin typeface="MAC C Swiss" pitchFamily="34" charset="0"/>
                <a:cs typeface="Arial" pitchFamily="34" charset="0"/>
              </a:rPr>
              <a:t> </a:t>
            </a:r>
            <a:r>
              <a:rPr lang="en-US" sz="2800" err="1" smtClean="0">
                <a:latin typeface="MAC C Swiss" pitchFamily="34" charset="0"/>
                <a:cs typeface="Arial" pitchFamily="34" charset="0"/>
              </a:rPr>
              <a:t>metastazi</a:t>
            </a:r>
            <a:r>
              <a:rPr lang="en-US" sz="2800" smtClean="0">
                <a:latin typeface="MAC C Swiss" pitchFamily="34" charset="0"/>
                <a:cs typeface="Arial" pitchFamily="34" charset="0"/>
              </a:rPr>
              <a:t>)</a:t>
            </a:r>
            <a:endParaRPr lang="en-US" sz="2800" dirty="0" smtClean="0">
              <a:latin typeface="MAC C Swis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smtClean="0"/>
              <a:t>   </a:t>
            </a:r>
            <a:r>
              <a:rPr lang="en-US" sz="2800" b="1" dirty="0" smtClean="0">
                <a:solidFill>
                  <a:srgbClr val="C00000"/>
                </a:solidFill>
                <a:latin typeface="MAC C Swiss" pitchFamily="34" charset="0"/>
              </a:rPr>
              <a:t>STADIUM, PROGNOSTI^KI FAKTORI</a:t>
            </a:r>
          </a:p>
          <a:p>
            <a:pPr>
              <a:buNone/>
            </a:pPr>
            <a:endParaRPr lang="en-US" sz="2800" dirty="0" smtClean="0">
              <a:latin typeface="MAC C Swis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1" y="2204864"/>
            <a:ext cx="572821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smtClean="0"/>
              <a:t>   </a:t>
            </a:r>
            <a:r>
              <a:rPr lang="en-US" sz="2800" b="1" dirty="0" smtClean="0">
                <a:solidFill>
                  <a:srgbClr val="C00000"/>
                </a:solidFill>
                <a:latin typeface="MAC C Swiss" pitchFamily="34" charset="0"/>
              </a:rPr>
              <a:t>STADIUM, PROGNOSTI^KI FAKTORI</a:t>
            </a:r>
          </a:p>
          <a:p>
            <a:pPr>
              <a:buNone/>
            </a:pPr>
            <a:endParaRPr lang="en-US" sz="2800" dirty="0" smtClean="0">
              <a:latin typeface="MAC C Swis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617812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C00000"/>
                </a:solidFill>
                <a:latin typeface="MAC C Swiss" pitchFamily="34" charset="0"/>
              </a:rPr>
              <a:t>TERAPIJA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MAC C Swiss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MAC C Swiss" pitchFamily="34" charset="0"/>
              </a:rPr>
              <a:t>	</a:t>
            </a:r>
            <a:r>
              <a:rPr lang="en-US" b="1" dirty="0" smtClean="0">
                <a:latin typeface="MAC C Swiss" pitchFamily="34" charset="0"/>
              </a:rPr>
              <a:t>HIRUR[KI TRETMAN</a:t>
            </a:r>
          </a:p>
          <a:p>
            <a:pPr>
              <a:buNone/>
            </a:pPr>
            <a:endParaRPr lang="en-US" b="1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b="1" dirty="0" smtClean="0">
                <a:latin typeface="MAC C Swiss" pitchFamily="34" charset="0"/>
              </a:rPr>
              <a:t>	IRADIACIONA TERAPIJA</a:t>
            </a:r>
          </a:p>
          <a:p>
            <a:pPr>
              <a:buNone/>
            </a:pPr>
            <a:endParaRPr lang="en-US" b="1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b="1" smtClean="0">
                <a:latin typeface="MAC C Swiss" pitchFamily="34" charset="0"/>
              </a:rPr>
              <a:t>	HEMOTERAPIJA</a:t>
            </a:r>
            <a:r>
              <a:rPr lang="en-US" smtClean="0">
                <a:latin typeface="MAC C Swiss" pitchFamily="34" charset="0"/>
              </a:rPr>
              <a:t>   </a:t>
            </a:r>
            <a:endParaRPr lang="en-US" dirty="0" smtClean="0">
              <a:latin typeface="MAC C Swis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mtClean="0"/>
              <a:t>	</a:t>
            </a:r>
            <a:r>
              <a:rPr lang="en-US" smtClean="0"/>
              <a:t>                                 </a:t>
            </a:r>
            <a:r>
              <a:rPr lang="en-US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MAC C Swiss" pitchFamily="34" charset="0"/>
            </a:endParaRPr>
          </a:p>
          <a:p>
            <a:pPr>
              <a:buNone/>
            </a:pPr>
            <a:r>
              <a:rPr lang="en-US" b="1" smtClean="0">
                <a:solidFill>
                  <a:srgbClr val="C00000"/>
                </a:solidFill>
                <a:latin typeface="MAC C Swiss" pitchFamily="34" charset="0"/>
              </a:rPr>
              <a:t>	</a:t>
            </a:r>
            <a:r>
              <a:rPr lang="en-US" b="1" smtClean="0">
                <a:latin typeface="MAC C Swiss" pitchFamily="34" charset="0"/>
              </a:rPr>
              <a:t>1. Mortalitetot na KRK e na treto pesto po: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- belodrobniot karcinom kaj ma`ite i karcinomot na dojka kaj `enite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- karcinomot na prostata kaj ma`ite i ovarialniot karcinom kaj `enite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- belodrobniot karcinom kaj ma`ite i ovarijalniot karcinom kaj `enite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</a:t>
            </a:r>
            <a:endParaRPr lang="en-US" b="1" dirty="0" smtClean="0">
              <a:latin typeface="MAC C Swis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mtClean="0"/>
              <a:t>	</a:t>
            </a:r>
            <a:r>
              <a:rPr lang="en-US" smtClean="0"/>
              <a:t>                                 </a:t>
            </a:r>
            <a:r>
              <a:rPr lang="en-US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MAC C Swiss" pitchFamily="34" charset="0"/>
            </a:endParaRPr>
          </a:p>
          <a:p>
            <a:pPr>
              <a:buNone/>
            </a:pPr>
            <a:r>
              <a:rPr lang="en-US" b="1" smtClean="0">
                <a:solidFill>
                  <a:srgbClr val="C00000"/>
                </a:solidFill>
                <a:latin typeface="MAC C Swiss" pitchFamily="34" charset="0"/>
              </a:rPr>
              <a:t>	</a:t>
            </a:r>
            <a:r>
              <a:rPr lang="en-US" b="1" smtClean="0">
                <a:latin typeface="MAC C Swiss" pitchFamily="34" charset="0"/>
              </a:rPr>
              <a:t>1. Mortalitetot na KRK e na treto pesto po: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</a:t>
            </a:r>
            <a:r>
              <a:rPr lang="en-US" b="1" smtClean="0">
                <a:solidFill>
                  <a:srgbClr val="FF0000"/>
                </a:solidFill>
                <a:latin typeface="MAC C Swiss" pitchFamily="34" charset="0"/>
              </a:rPr>
              <a:t> - belodrobniot karcinom kaj ma`ite i karcinomot na dojka kaj `enite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- karcinomot na prostata kaj ma`ite i ovarialniot karcinom kaj `enite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- belodrobniot karcinom kaj ma`ite i ovarijalniot karcinom kaj `enite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</a:t>
            </a:r>
            <a:endParaRPr lang="en-US" b="1" dirty="0" smtClean="0">
              <a:latin typeface="MAC C Swis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mtClean="0"/>
              <a:t>	</a:t>
            </a:r>
            <a:r>
              <a:rPr lang="en-US" smtClean="0"/>
              <a:t>                                 </a:t>
            </a:r>
            <a:r>
              <a:rPr lang="en-US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MAC C Swiss" pitchFamily="34" charset="0"/>
            </a:endParaRPr>
          </a:p>
          <a:p>
            <a:pPr>
              <a:buNone/>
            </a:pPr>
            <a:r>
              <a:rPr lang="en-US" b="1" smtClean="0">
                <a:solidFill>
                  <a:srgbClr val="C00000"/>
                </a:solidFill>
                <a:latin typeface="MAC C Swiss" pitchFamily="34" charset="0"/>
              </a:rPr>
              <a:t>	</a:t>
            </a:r>
            <a:r>
              <a:rPr lang="en-US" b="1" smtClean="0">
                <a:latin typeface="MAC C Swiss" pitchFamily="34" charset="0"/>
              </a:rPr>
              <a:t>2. Procentualno naj~esto se javuva vo: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- ceko - ascendentiot del 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- desna fleksura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- rektum - sigma</a:t>
            </a:r>
            <a:r>
              <a:rPr lang="en-US" smtClean="0">
                <a:latin typeface="MAC C Swiss" pitchFamily="34" charset="0"/>
              </a:rPr>
              <a:t>   </a:t>
            </a:r>
            <a:endParaRPr lang="en-US" dirty="0" smtClean="0">
              <a:latin typeface="MAC C Swis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sz="4200" dirty="0" smtClean="0">
              <a:latin typeface="MAC C Swiss" pitchFamily="34" charset="0"/>
            </a:endParaRPr>
          </a:p>
          <a:p>
            <a:pPr>
              <a:buNone/>
            </a:pPr>
            <a:endParaRPr lang="en-US" sz="4200" dirty="0" smtClean="0"/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r>
              <a:rPr lang="en-US" sz="3100" dirty="0" smtClean="0">
                <a:latin typeface="MAC C Swiss" pitchFamily="34" charset="0"/>
              </a:rPr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5376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mtClean="0"/>
              <a:t>	</a:t>
            </a:r>
            <a:r>
              <a:rPr lang="en-US" smtClean="0"/>
              <a:t>                                 </a:t>
            </a:r>
            <a:r>
              <a:rPr lang="en-US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MAC C Swiss" pitchFamily="34" charset="0"/>
            </a:endParaRPr>
          </a:p>
          <a:p>
            <a:pPr>
              <a:buNone/>
            </a:pPr>
            <a:r>
              <a:rPr lang="en-US" b="1" smtClean="0">
                <a:solidFill>
                  <a:srgbClr val="C00000"/>
                </a:solidFill>
                <a:latin typeface="MAC C Swiss" pitchFamily="34" charset="0"/>
              </a:rPr>
              <a:t>	</a:t>
            </a:r>
            <a:r>
              <a:rPr lang="en-US" b="1" smtClean="0">
                <a:latin typeface="MAC C Swiss" pitchFamily="34" charset="0"/>
              </a:rPr>
              <a:t>2. Procentualno naj~esto se javuva vo: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- ceko - ascendentiot del 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- desna fleksura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</a:t>
            </a:r>
            <a:r>
              <a:rPr lang="en-US" b="1" smtClean="0">
                <a:solidFill>
                  <a:srgbClr val="FF0000"/>
                </a:solidFill>
                <a:latin typeface="MAC C Swiss" pitchFamily="34" charset="0"/>
              </a:rPr>
              <a:t>- rektum - sigma</a:t>
            </a:r>
            <a:r>
              <a:rPr lang="en-US" smtClean="0">
                <a:latin typeface="MAC C Swiss" pitchFamily="34" charset="0"/>
              </a:rPr>
              <a:t>   </a:t>
            </a:r>
            <a:endParaRPr lang="en-US" dirty="0" smtClean="0">
              <a:latin typeface="MAC C Swis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mtClean="0"/>
              <a:t>	</a:t>
            </a:r>
            <a:r>
              <a:rPr lang="en-US" smtClean="0"/>
              <a:t>                                 </a:t>
            </a:r>
            <a:r>
              <a:rPr lang="en-US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MAC C Swiss" pitchFamily="34" charset="0"/>
            </a:endParaRPr>
          </a:p>
          <a:p>
            <a:pPr>
              <a:buNone/>
            </a:pPr>
            <a:r>
              <a:rPr lang="en-US" b="1" smtClean="0">
                <a:solidFill>
                  <a:srgbClr val="C00000"/>
                </a:solidFill>
                <a:latin typeface="MAC C Swiss" pitchFamily="34" charset="0"/>
              </a:rPr>
              <a:t>	</a:t>
            </a:r>
            <a:r>
              <a:rPr lang="en-US" b="1" smtClean="0">
                <a:latin typeface="MAC C Swiss" pitchFamily="34" charset="0"/>
              </a:rPr>
              <a:t>3. Verojatnosta  </a:t>
            </a:r>
            <a:r>
              <a:rPr lang="en-US" b="1">
                <a:latin typeface="MAC C Swiss" pitchFamily="34" charset="0"/>
              </a:rPr>
              <a:t>eden polip da premine vo karcinom zavisi od</a:t>
            </a:r>
            <a:r>
              <a:rPr lang="en-US" b="1">
                <a:latin typeface="MAC C Swiss" pitchFamily="34" charset="0"/>
              </a:rPr>
              <a:t>:</a:t>
            </a:r>
            <a:r>
              <a:rPr lang="en-US">
                <a:latin typeface="MAC C Swiss" pitchFamily="34" charset="0"/>
              </a:rPr>
              <a:t> </a:t>
            </a:r>
            <a:endParaRPr lang="en-US" smtClean="0">
              <a:latin typeface="MAC C Swiss" pitchFamily="34" charset="0"/>
            </a:endParaRPr>
          </a:p>
          <a:p>
            <a:pPr>
              <a:buNone/>
            </a:pPr>
            <a:r>
              <a:rPr lang="en-US" smtClean="0">
                <a:latin typeface="MAC C Swiss" pitchFamily="34" charset="0"/>
              </a:rPr>
              <a:t>     -</a:t>
            </a: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vozrasta na pacientot </a:t>
            </a:r>
          </a:p>
          <a:p>
            <a:pPr>
              <a:buNone/>
            </a:pPr>
            <a:r>
              <a:rPr lang="en-US" b="1" smtClean="0">
                <a:latin typeface="MAC C Swiss" pitchFamily="34" charset="0"/>
              </a:rPr>
              <a:t>     - polot 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-goleminata</a:t>
            </a:r>
            <a:r>
              <a:rPr lang="en-US" b="1">
                <a:latin typeface="MAC C Swiss" pitchFamily="34" charset="0"/>
              </a:rPr>
              <a:t>, histolo{kata struktura i izgledot</a:t>
            </a:r>
          </a:p>
          <a:p>
            <a:pPr>
              <a:buNone/>
            </a:pPr>
            <a:endParaRPr lang="en-US" b="1" dirty="0" smtClean="0">
              <a:latin typeface="MAC C Swis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mtClean="0"/>
              <a:t>	</a:t>
            </a:r>
            <a:r>
              <a:rPr lang="en-US" smtClean="0"/>
              <a:t>                                 </a:t>
            </a:r>
            <a:r>
              <a:rPr lang="en-US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MAC C Swiss" pitchFamily="34" charset="0"/>
            </a:endParaRPr>
          </a:p>
          <a:p>
            <a:pPr>
              <a:buNone/>
            </a:pPr>
            <a:r>
              <a:rPr lang="en-US" b="1" smtClean="0">
                <a:solidFill>
                  <a:srgbClr val="C00000"/>
                </a:solidFill>
                <a:latin typeface="MAC C Swiss" pitchFamily="34" charset="0"/>
              </a:rPr>
              <a:t>	</a:t>
            </a:r>
            <a:r>
              <a:rPr lang="en-US" b="1" smtClean="0">
                <a:latin typeface="MAC C Swiss" pitchFamily="34" charset="0"/>
              </a:rPr>
              <a:t>3. Verojatnosta  </a:t>
            </a:r>
            <a:r>
              <a:rPr lang="en-US" b="1">
                <a:latin typeface="MAC C Swiss" pitchFamily="34" charset="0"/>
              </a:rPr>
              <a:t>eden polip da premine vo karcinom zavisi od</a:t>
            </a:r>
            <a:r>
              <a:rPr lang="en-US" b="1">
                <a:latin typeface="MAC C Swiss" pitchFamily="34" charset="0"/>
              </a:rPr>
              <a:t>:</a:t>
            </a:r>
            <a:r>
              <a:rPr lang="en-US">
                <a:latin typeface="MAC C Swiss" pitchFamily="34" charset="0"/>
              </a:rPr>
              <a:t> </a:t>
            </a:r>
            <a:endParaRPr lang="en-US" smtClean="0">
              <a:latin typeface="MAC C Swiss" pitchFamily="34" charset="0"/>
            </a:endParaRPr>
          </a:p>
          <a:p>
            <a:pPr>
              <a:buNone/>
            </a:pPr>
            <a:r>
              <a:rPr lang="en-US" smtClean="0">
                <a:latin typeface="MAC C Swiss" pitchFamily="34" charset="0"/>
              </a:rPr>
              <a:t>     -</a:t>
            </a: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vozrasta na pacientot </a:t>
            </a:r>
          </a:p>
          <a:p>
            <a:pPr>
              <a:buNone/>
            </a:pPr>
            <a:r>
              <a:rPr lang="en-US" b="1" smtClean="0">
                <a:latin typeface="MAC C Swiss" pitchFamily="34" charset="0"/>
              </a:rPr>
              <a:t>     - polot 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</a:t>
            </a:r>
            <a:r>
              <a:rPr lang="en-US" b="1" smtClean="0">
                <a:solidFill>
                  <a:srgbClr val="FF0000"/>
                </a:solidFill>
                <a:latin typeface="MAC C Swiss" pitchFamily="34" charset="0"/>
              </a:rPr>
              <a:t>-goleminata</a:t>
            </a:r>
            <a:r>
              <a:rPr lang="en-US" b="1">
                <a:solidFill>
                  <a:srgbClr val="FF0000"/>
                </a:solidFill>
                <a:latin typeface="MAC C Swiss" pitchFamily="34" charset="0"/>
              </a:rPr>
              <a:t>, histolo{kata struktura i izgledot</a:t>
            </a:r>
          </a:p>
          <a:p>
            <a:pPr>
              <a:buNone/>
            </a:pPr>
            <a:endParaRPr lang="en-US" b="1" dirty="0" smtClean="0">
              <a:latin typeface="MAC C Swis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mtClean="0"/>
              <a:t>	</a:t>
            </a:r>
            <a:r>
              <a:rPr lang="en-US" smtClean="0"/>
              <a:t>                                 </a:t>
            </a:r>
            <a:r>
              <a:rPr lang="en-US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MAC C Swiss" pitchFamily="34" charset="0"/>
            </a:endParaRPr>
          </a:p>
          <a:p>
            <a:pPr>
              <a:buNone/>
            </a:pPr>
            <a:r>
              <a:rPr lang="en-US" b="1" smtClean="0">
                <a:solidFill>
                  <a:srgbClr val="C00000"/>
                </a:solidFill>
                <a:latin typeface="MAC C Swiss" pitchFamily="34" charset="0"/>
              </a:rPr>
              <a:t>	</a:t>
            </a:r>
            <a:r>
              <a:rPr lang="en-US" b="1" smtClean="0">
                <a:latin typeface="MAC C Swiss" pitchFamily="34" charset="0"/>
              </a:rPr>
              <a:t>4. Racionalnosta na skriningot se sostoi vo:</a:t>
            </a:r>
          </a:p>
          <a:p>
            <a:pPr>
              <a:buNone/>
            </a:pPr>
            <a:r>
              <a:rPr lang="en-US">
                <a:latin typeface="MAC C Swiss" pitchFamily="34" charset="0"/>
              </a:rPr>
              <a:t> </a:t>
            </a:r>
            <a:r>
              <a:rPr lang="en-US" smtClean="0">
                <a:latin typeface="MAC C Swiss" pitchFamily="34" charset="0"/>
              </a:rPr>
              <a:t>      </a:t>
            </a:r>
            <a:r>
              <a:rPr lang="en-US" b="1" smtClean="0">
                <a:latin typeface="MAC C Swiss" pitchFamily="34" charset="0"/>
              </a:rPr>
              <a:t>- otkrivawe na naprednati formi kaj simptomatski pacienti so {to se zgolemuva uspehot na hirur{kata terapija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- otkrivawe na rani - nenaprednati formi na KRK kaj asimptomatski pacienti so {to se zgolemuva uspehot na hirur{kata terapija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- kontrola na rizi~nite grupi</a:t>
            </a:r>
            <a:endParaRPr lang="en-US" dirty="0" smtClean="0">
              <a:latin typeface="MAC C Swis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mtClean="0"/>
              <a:t>	</a:t>
            </a:r>
            <a:r>
              <a:rPr lang="en-US" smtClean="0"/>
              <a:t>                                 </a:t>
            </a:r>
            <a:r>
              <a:rPr lang="en-US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MAC C Swiss" pitchFamily="34" charset="0"/>
            </a:endParaRPr>
          </a:p>
          <a:p>
            <a:pPr>
              <a:buNone/>
            </a:pPr>
            <a:r>
              <a:rPr lang="en-US" b="1" smtClean="0">
                <a:solidFill>
                  <a:srgbClr val="C00000"/>
                </a:solidFill>
                <a:latin typeface="MAC C Swiss" pitchFamily="34" charset="0"/>
              </a:rPr>
              <a:t>	</a:t>
            </a:r>
            <a:r>
              <a:rPr lang="en-US" b="1" smtClean="0">
                <a:latin typeface="MAC C Swiss" pitchFamily="34" charset="0"/>
              </a:rPr>
              <a:t>4. Racionalnosta na skriningot se sostoi vo:</a:t>
            </a:r>
          </a:p>
          <a:p>
            <a:pPr>
              <a:buNone/>
            </a:pPr>
            <a:r>
              <a:rPr lang="en-US">
                <a:latin typeface="MAC C Swiss" pitchFamily="34" charset="0"/>
              </a:rPr>
              <a:t> </a:t>
            </a:r>
            <a:r>
              <a:rPr lang="en-US" smtClean="0">
                <a:latin typeface="MAC C Swiss" pitchFamily="34" charset="0"/>
              </a:rPr>
              <a:t>      </a:t>
            </a:r>
            <a:r>
              <a:rPr lang="en-US" b="1" smtClean="0">
                <a:latin typeface="MAC C Swiss" pitchFamily="34" charset="0"/>
              </a:rPr>
              <a:t>- otkrivawe na naprednati formi kaj simptomatski pacienti so {to se zgolemuva uspehot na hirur{kata terapija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</a:t>
            </a:r>
            <a:r>
              <a:rPr lang="en-US" b="1" smtClean="0">
                <a:solidFill>
                  <a:srgbClr val="FF0000"/>
                </a:solidFill>
                <a:latin typeface="MAC C Swiss" pitchFamily="34" charset="0"/>
              </a:rPr>
              <a:t> - otkrivawe na rani - nenaprednati formi na KRK kaj asimptomatski pacienti so {to se zgolemuva uspehot na hirur{kata terapija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</a:t>
            </a:r>
            <a:r>
              <a:rPr lang="en-US" b="1" smtClean="0">
                <a:solidFill>
                  <a:srgbClr val="00B050"/>
                </a:solidFill>
                <a:latin typeface="MAC C Swiss" pitchFamily="34" charset="0"/>
              </a:rPr>
              <a:t>- kontrola na rizi~nite grupi</a:t>
            </a:r>
            <a:endParaRPr lang="en-US" dirty="0" smtClean="0">
              <a:solidFill>
                <a:srgbClr val="00B050"/>
              </a:solidFill>
              <a:latin typeface="MAC C Swis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mtClean="0"/>
              <a:t>	</a:t>
            </a:r>
            <a:r>
              <a:rPr lang="en-US" smtClean="0"/>
              <a:t>                                 </a:t>
            </a:r>
            <a:r>
              <a:rPr lang="en-US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MAC C Swiss" pitchFamily="34" charset="0"/>
            </a:endParaRPr>
          </a:p>
          <a:p>
            <a:pPr>
              <a:buNone/>
            </a:pPr>
            <a:r>
              <a:rPr lang="en-US" b="1" smtClean="0">
                <a:solidFill>
                  <a:srgbClr val="C00000"/>
                </a:solidFill>
                <a:latin typeface="MAC C Swiss" pitchFamily="34" charset="0"/>
              </a:rPr>
              <a:t>	</a:t>
            </a:r>
            <a:r>
              <a:rPr lang="en-US" b="1" smtClean="0">
                <a:latin typeface="MAC C Swiss" pitchFamily="34" charset="0"/>
              </a:rPr>
              <a:t>5. Hemokult test se prepora~uva: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- kaj pacienti so vozrast od 50 - 74 godini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- kaj pacienti so ulcerozen kolitis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- kaj pacienti so hemoroidalna bolest</a:t>
            </a:r>
            <a:r>
              <a:rPr lang="en-US" smtClean="0">
                <a:latin typeface="MAC C Swiss" pitchFamily="34" charset="0"/>
              </a:rPr>
              <a:t>   </a:t>
            </a:r>
            <a:endParaRPr lang="en-US" dirty="0" smtClean="0">
              <a:latin typeface="MAC C Swis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mtClean="0"/>
              <a:t>	</a:t>
            </a:r>
            <a:r>
              <a:rPr lang="en-US" smtClean="0"/>
              <a:t>                                 </a:t>
            </a:r>
            <a:r>
              <a:rPr lang="en-US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MAC C Swiss" pitchFamily="34" charset="0"/>
            </a:endParaRPr>
          </a:p>
          <a:p>
            <a:pPr>
              <a:buNone/>
            </a:pPr>
            <a:r>
              <a:rPr lang="en-US" b="1" smtClean="0">
                <a:solidFill>
                  <a:srgbClr val="C00000"/>
                </a:solidFill>
                <a:latin typeface="MAC C Swiss" pitchFamily="34" charset="0"/>
              </a:rPr>
              <a:t>	</a:t>
            </a:r>
            <a:r>
              <a:rPr lang="en-US" b="1" smtClean="0">
                <a:latin typeface="MAC C Swiss" pitchFamily="34" charset="0"/>
              </a:rPr>
              <a:t>5. Hemokult test se prepora~uva: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</a:t>
            </a:r>
            <a:r>
              <a:rPr lang="en-US" b="1" smtClean="0">
                <a:solidFill>
                  <a:srgbClr val="FF0000"/>
                </a:solidFill>
                <a:latin typeface="MAC C Swiss" pitchFamily="34" charset="0"/>
              </a:rPr>
              <a:t>- kaj pacienti so vozrast od 50 - 74 godini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- kaj pacienti so ulcerozen kolitis</a:t>
            </a:r>
          </a:p>
          <a:p>
            <a:pPr>
              <a:buNone/>
            </a:pPr>
            <a:r>
              <a:rPr lang="en-US" b="1">
                <a:latin typeface="MAC C Swiss" pitchFamily="34" charset="0"/>
              </a:rPr>
              <a:t> </a:t>
            </a:r>
            <a:r>
              <a:rPr lang="en-US" b="1" smtClean="0">
                <a:latin typeface="MAC C Swiss" pitchFamily="34" charset="0"/>
              </a:rPr>
              <a:t>      - kaj pacienti so hemoroidalna bolest</a:t>
            </a:r>
            <a:r>
              <a:rPr lang="en-US" smtClean="0">
                <a:latin typeface="MAC C Swiss" pitchFamily="34" charset="0"/>
              </a:rPr>
              <a:t>   </a:t>
            </a:r>
            <a:endParaRPr lang="en-US" dirty="0" smtClean="0">
              <a:latin typeface="MAC C Swis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mtClean="0"/>
              <a:t>	</a:t>
            </a:r>
            <a:r>
              <a:rPr lang="en-US" smtClean="0"/>
              <a:t>                                 </a:t>
            </a:r>
            <a:r>
              <a:rPr lang="en-US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MAC C Swiss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MAC C Swiss" pitchFamily="34" charset="0"/>
              </a:rPr>
              <a:t>	</a:t>
            </a:r>
            <a:r>
              <a:rPr lang="en-US" b="1" dirty="0" smtClean="0">
                <a:latin typeface="MAC C Swiss" pitchFamily="34" charset="0"/>
              </a:rPr>
              <a:t>HIRUR[KI TRETMAN</a:t>
            </a:r>
          </a:p>
          <a:p>
            <a:pPr>
              <a:buNone/>
            </a:pPr>
            <a:endParaRPr lang="en-US" b="1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b="1" dirty="0" smtClean="0">
                <a:latin typeface="MAC C Swiss" pitchFamily="34" charset="0"/>
              </a:rPr>
              <a:t>	IRADIACIONA TERAPIJA</a:t>
            </a:r>
          </a:p>
          <a:p>
            <a:pPr>
              <a:buNone/>
            </a:pPr>
            <a:endParaRPr lang="en-US" b="1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b="1" smtClean="0">
                <a:latin typeface="MAC C Swiss" pitchFamily="34" charset="0"/>
              </a:rPr>
              <a:t>	HEMOTERAPIJA</a:t>
            </a:r>
            <a:r>
              <a:rPr lang="en-US" smtClean="0">
                <a:latin typeface="MAC C Swiss" pitchFamily="34" charset="0"/>
              </a:rPr>
              <a:t>   </a:t>
            </a:r>
            <a:endParaRPr lang="en-US" dirty="0" smtClean="0">
              <a:latin typeface="MAC C Swis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err="1" smtClean="0">
                <a:latin typeface="MAC C Swiss" pitchFamily="34" charset="0"/>
              </a:rPr>
              <a:t>Polipi</a:t>
            </a:r>
            <a:r>
              <a:rPr lang="en-US" b="1" dirty="0" smtClean="0">
                <a:latin typeface="MAC C Swiss" pitchFamily="34" charset="0"/>
              </a:rPr>
              <a:t> </a:t>
            </a:r>
            <a:r>
              <a:rPr lang="en-US" b="1" dirty="0" err="1" smtClean="0">
                <a:latin typeface="MAC C Swiss" pitchFamily="34" charset="0"/>
              </a:rPr>
              <a:t>i</a:t>
            </a:r>
            <a:r>
              <a:rPr lang="en-US" b="1" dirty="0" smtClean="0">
                <a:latin typeface="MAC C Swiss" pitchFamily="34" charset="0"/>
              </a:rPr>
              <a:t> </a:t>
            </a:r>
            <a:r>
              <a:rPr lang="en-US" b="1" dirty="0" err="1" smtClean="0">
                <a:latin typeface="MAC C Swiss" pitchFamily="34" charset="0"/>
              </a:rPr>
              <a:t>molekularna</a:t>
            </a:r>
            <a:r>
              <a:rPr lang="en-US" b="1" dirty="0" smtClean="0">
                <a:latin typeface="MAC C Swiss" pitchFamily="34" charset="0"/>
              </a:rPr>
              <a:t> </a:t>
            </a:r>
            <a:r>
              <a:rPr lang="en-US" b="1" dirty="0" err="1" smtClean="0">
                <a:latin typeface="MAC C Swiss" pitchFamily="34" charset="0"/>
              </a:rPr>
              <a:t>patogeneza</a:t>
            </a:r>
            <a:r>
              <a:rPr lang="en-US" b="1" dirty="0" smtClean="0">
                <a:latin typeface="MAC C Swiss" pitchFamily="34" charset="0"/>
              </a:rPr>
              <a:t>:</a:t>
            </a:r>
          </a:p>
          <a:p>
            <a:pPr>
              <a:buNone/>
            </a:pPr>
            <a:endParaRPr lang="en-US" b="1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adenoma  - carcinoma </a:t>
            </a:r>
            <a:r>
              <a:rPr lang="en-US" dirty="0" err="1" smtClean="0">
                <a:latin typeface="MAC C Swiss" pitchFamily="34" charset="0"/>
                <a:cs typeface="Arial" pitchFamily="34" charset="0"/>
              </a:rPr>
              <a:t>sekvenca</a:t>
            </a:r>
            <a:r>
              <a:rPr lang="en-US" dirty="0" smtClean="0">
                <a:latin typeface="MAC C Swiss" pitchFamily="34" charset="0"/>
                <a:cs typeface="Arial" pitchFamily="34" charset="0"/>
              </a:rPr>
              <a:t> (95% </a:t>
            </a:r>
            <a:r>
              <a:rPr lang="en-US" dirty="0" err="1" smtClean="0">
                <a:latin typeface="MAC C Swiss" pitchFamily="34" charset="0"/>
                <a:cs typeface="Arial" pitchFamily="34" charset="0"/>
              </a:rPr>
              <a:t>od</a:t>
            </a:r>
            <a:r>
              <a:rPr lang="en-US" dirty="0" smtClean="0">
                <a:latin typeface="MAC C Swiss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MAC C Swiss" pitchFamily="34" charset="0"/>
                <a:cs typeface="Arial" pitchFamily="34" charset="0"/>
              </a:rPr>
              <a:t>slu~aite</a:t>
            </a:r>
            <a:r>
              <a:rPr lang="en-US" dirty="0" smtClean="0">
                <a:latin typeface="MAC C Swiss" pitchFamily="34" charset="0"/>
                <a:cs typeface="Arial" pitchFamily="34" charset="0"/>
              </a:rPr>
              <a:t>)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				</a:t>
            </a:r>
            <a:r>
              <a:rPr lang="en-US" dirty="0" err="1" smtClean="0">
                <a:latin typeface="MAC C Swiss" pitchFamily="34" charset="0"/>
              </a:rPr>
              <a:t>neneoplasti~ni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sz="2000" dirty="0" smtClean="0">
                <a:latin typeface="MAC C Swiss" pitchFamily="34" charset="0"/>
              </a:rPr>
              <a:t>(</a:t>
            </a:r>
            <a:r>
              <a:rPr lang="en-US" sz="2000" dirty="0" err="1" smtClean="0">
                <a:latin typeface="MAC C Swiss" pitchFamily="34" charset="0"/>
              </a:rPr>
              <a:t>juvenilni</a:t>
            </a:r>
            <a:r>
              <a:rPr lang="en-US" sz="2000" dirty="0" smtClean="0">
                <a:latin typeface="MAC C Swiss" pitchFamily="34" charset="0"/>
              </a:rPr>
              <a:t>, </a:t>
            </a:r>
            <a:r>
              <a:rPr lang="en-US" sz="2000" dirty="0" err="1" smtClean="0">
                <a:latin typeface="MAC C Swiss" pitchFamily="34" charset="0"/>
              </a:rPr>
              <a:t>hamartomi</a:t>
            </a:r>
            <a:r>
              <a:rPr lang="en-US" sz="2000" dirty="0" smtClean="0">
                <a:latin typeface="MAC C Swiss" pitchFamily="34" charset="0"/>
              </a:rPr>
              <a:t>, 			</a:t>
            </a:r>
            <a:r>
              <a:rPr lang="en-US" sz="2000" dirty="0" err="1" smtClean="0">
                <a:latin typeface="MAC C Swiss" pitchFamily="34" charset="0"/>
              </a:rPr>
              <a:t>hiperplasti~ni</a:t>
            </a:r>
            <a:r>
              <a:rPr lang="en-US" sz="2000" dirty="0" smtClean="0">
                <a:latin typeface="MAC C Swiss" pitchFamily="34" charset="0"/>
              </a:rPr>
              <a:t>)</a:t>
            </a:r>
            <a:endParaRPr lang="en-US" dirty="0" smtClean="0"/>
          </a:p>
          <a:p>
            <a:pPr>
              <a:buNone/>
            </a:pPr>
            <a:r>
              <a:rPr lang="en-US" b="1" dirty="0" err="1" smtClean="0">
                <a:latin typeface="MAC C Swiss" pitchFamily="34" charset="0"/>
              </a:rPr>
              <a:t>Polipi</a:t>
            </a:r>
            <a:r>
              <a:rPr lang="en-US" b="1" dirty="0" smtClean="0">
                <a:latin typeface="MAC C Swiss" pitchFamily="34" charset="0"/>
              </a:rPr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				</a:t>
            </a:r>
            <a:r>
              <a:rPr lang="en-US" dirty="0" err="1" smtClean="0">
                <a:latin typeface="MAC C Swiss" pitchFamily="34" charset="0"/>
              </a:rPr>
              <a:t>neoplasti~ni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sz="2000" dirty="0" smtClean="0">
                <a:latin typeface="MAC C Swiss" pitchFamily="34" charset="0"/>
              </a:rPr>
              <a:t>(</a:t>
            </a:r>
            <a:r>
              <a:rPr lang="en-US" sz="2000" dirty="0" err="1" smtClean="0">
                <a:latin typeface="MAC C Swiss" pitchFamily="34" charset="0"/>
              </a:rPr>
              <a:t>adenom</a:t>
            </a:r>
            <a:r>
              <a:rPr lang="en-US" sz="2000" dirty="0" smtClean="0">
                <a:latin typeface="MAC C Swiss" pitchFamily="34" charset="0"/>
              </a:rPr>
              <a:t> -</a:t>
            </a:r>
            <a:r>
              <a:rPr lang="en-US" sz="2000" dirty="0" err="1" smtClean="0">
                <a:latin typeface="MAC C Swiss" pitchFamily="34" charset="0"/>
              </a:rPr>
              <a:t>tubularen</a:t>
            </a:r>
            <a:r>
              <a:rPr lang="en-US" sz="2000" dirty="0" smtClean="0">
                <a:latin typeface="MAC C Swiss" pitchFamily="34" charset="0"/>
              </a:rPr>
              <a:t>, 				</a:t>
            </a:r>
            <a:r>
              <a:rPr lang="en-US" sz="2000" dirty="0" err="1" smtClean="0">
                <a:latin typeface="MAC C Swiss" pitchFamily="34" charset="0"/>
              </a:rPr>
              <a:t>tubulovilozen</a:t>
            </a:r>
            <a:r>
              <a:rPr lang="en-US" sz="2000" dirty="0" smtClean="0">
                <a:latin typeface="MAC C Swiss" pitchFamily="34" charset="0"/>
              </a:rPr>
              <a:t>, </a:t>
            </a:r>
            <a:r>
              <a:rPr lang="en-US" sz="2000" dirty="0" err="1" smtClean="0">
                <a:latin typeface="MAC C Swiss" pitchFamily="34" charset="0"/>
              </a:rPr>
              <a:t>vilozen</a:t>
            </a:r>
            <a:r>
              <a:rPr lang="en-US" sz="2000" dirty="0" smtClean="0">
                <a:latin typeface="MAC C Swiss" pitchFamily="34" charset="0"/>
              </a:rPr>
              <a:t>)</a:t>
            </a:r>
            <a:endParaRPr lang="en-US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   </a:t>
            </a:r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   ! </a:t>
            </a:r>
            <a:r>
              <a:rPr lang="en-US" b="1" dirty="0" err="1" smtClean="0">
                <a:latin typeface="MAC C Swiss" pitchFamily="34" charset="0"/>
              </a:rPr>
              <a:t>genska</a:t>
            </a:r>
            <a:r>
              <a:rPr lang="en-US" b="1" dirty="0" smtClean="0">
                <a:latin typeface="MAC C Swiss" pitchFamily="34" charset="0"/>
              </a:rPr>
              <a:t> </a:t>
            </a:r>
            <a:r>
              <a:rPr lang="en-US" b="1" dirty="0" err="1" smtClean="0">
                <a:latin typeface="MAC C Swiss" pitchFamily="34" charset="0"/>
              </a:rPr>
              <a:t>mutacija</a:t>
            </a:r>
            <a:endParaRPr lang="en-US" dirty="0" smtClean="0">
              <a:latin typeface="MAC C Swiss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361018" flipV="1">
            <a:off x="2040109" y="4191868"/>
            <a:ext cx="714380" cy="237326"/>
          </a:xfrm>
          <a:prstGeom prst="rightArrow">
            <a:avLst>
              <a:gd name="adj1" fmla="val 50000"/>
              <a:gd name="adj2" fmla="val 37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Right Arrow 4"/>
          <p:cNvSpPr/>
          <p:nvPr/>
        </p:nvSpPr>
        <p:spPr>
          <a:xfrm rot="20482465" flipV="1">
            <a:off x="2094348" y="3679169"/>
            <a:ext cx="714380" cy="259167"/>
          </a:xfrm>
          <a:prstGeom prst="rightArrow">
            <a:avLst>
              <a:gd name="adj1" fmla="val 50000"/>
              <a:gd name="adj2" fmla="val 37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100" dirty="0" smtClean="0"/>
              <a:t>  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MAC C Swiss" pitchFamily="34" charset="0"/>
              </a:rPr>
              <a:t>verojatnosta</a:t>
            </a:r>
            <a:r>
              <a:rPr lang="en-US" dirty="0" smtClean="0">
                <a:latin typeface="MAC C Swiss" pitchFamily="34" charset="0"/>
              </a:rPr>
              <a:t>  </a:t>
            </a:r>
            <a:r>
              <a:rPr lang="en-US" dirty="0" err="1" smtClean="0">
                <a:latin typeface="MAC C Swiss" pitchFamily="34" charset="0"/>
              </a:rPr>
              <a:t>eden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polip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da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premine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vo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karcinom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zavisi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od</a:t>
            </a:r>
            <a:r>
              <a:rPr lang="en-US" dirty="0" smtClean="0">
                <a:latin typeface="MAC C Swiss" pitchFamily="34" charset="0"/>
              </a:rPr>
              <a:t>: </a:t>
            </a:r>
            <a:r>
              <a:rPr lang="en-US" b="1" dirty="0" err="1" smtClean="0">
                <a:latin typeface="MAC C Swiss" pitchFamily="34" charset="0"/>
              </a:rPr>
              <a:t>goleminata</a:t>
            </a:r>
            <a:r>
              <a:rPr lang="en-US" b="1" dirty="0" smtClean="0">
                <a:latin typeface="MAC C Swiss" pitchFamily="34" charset="0"/>
              </a:rPr>
              <a:t>, </a:t>
            </a:r>
            <a:r>
              <a:rPr lang="en-US" b="1" dirty="0" err="1" smtClean="0">
                <a:latin typeface="MAC C Swiss" pitchFamily="34" charset="0"/>
              </a:rPr>
              <a:t>histolo</a:t>
            </a:r>
            <a:r>
              <a:rPr lang="en-US" b="1" dirty="0" smtClean="0">
                <a:latin typeface="MAC C Swiss" pitchFamily="34" charset="0"/>
              </a:rPr>
              <a:t>{</a:t>
            </a:r>
            <a:r>
              <a:rPr lang="en-US" b="1" dirty="0" err="1" smtClean="0">
                <a:latin typeface="MAC C Swiss" pitchFamily="34" charset="0"/>
              </a:rPr>
              <a:t>kata</a:t>
            </a:r>
            <a:r>
              <a:rPr lang="en-US" b="1" dirty="0" smtClean="0">
                <a:latin typeface="MAC C Swiss" pitchFamily="34" charset="0"/>
              </a:rPr>
              <a:t> </a:t>
            </a:r>
            <a:r>
              <a:rPr lang="en-US" b="1" dirty="0" err="1" smtClean="0">
                <a:latin typeface="MAC C Swiss" pitchFamily="34" charset="0"/>
              </a:rPr>
              <a:t>struktura</a:t>
            </a:r>
            <a:r>
              <a:rPr lang="en-US" b="1" dirty="0" smtClean="0">
                <a:latin typeface="MAC C Swiss" pitchFamily="34" charset="0"/>
              </a:rPr>
              <a:t> </a:t>
            </a:r>
            <a:r>
              <a:rPr lang="en-US" b="1" dirty="0" err="1" smtClean="0">
                <a:latin typeface="MAC C Swiss" pitchFamily="34" charset="0"/>
              </a:rPr>
              <a:t>i</a:t>
            </a:r>
            <a:r>
              <a:rPr lang="en-US" b="1" dirty="0" smtClean="0">
                <a:latin typeface="MAC C Swiss" pitchFamily="34" charset="0"/>
              </a:rPr>
              <a:t> </a:t>
            </a:r>
            <a:r>
              <a:rPr lang="en-US" b="1" dirty="0" err="1" smtClean="0">
                <a:latin typeface="MAC C Swiss" pitchFamily="34" charset="0"/>
              </a:rPr>
              <a:t>izgledot</a:t>
            </a:r>
            <a:endParaRPr lang="en-US" b="1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b="1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MAC C Swiss" pitchFamily="34" charset="0"/>
              </a:rPr>
              <a:t>karcinomot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po~esto</a:t>
            </a:r>
            <a:r>
              <a:rPr lang="en-US" dirty="0" smtClean="0">
                <a:latin typeface="MAC C Swiss" pitchFamily="34" charset="0"/>
              </a:rPr>
              <a:t> se </a:t>
            </a:r>
            <a:r>
              <a:rPr lang="en-US" dirty="0" err="1" smtClean="0">
                <a:latin typeface="MAC C Swiss" pitchFamily="34" charset="0"/>
              </a:rPr>
              <a:t>javuva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kaj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sesilnite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otkolku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kaj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pendularnite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polipi</a:t>
            </a:r>
            <a:endParaRPr lang="en-US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MAC C Swiss" pitchFamily="34" charset="0"/>
              </a:rPr>
              <a:t>viloznite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adenomi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imaat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naj~esto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sesilen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izgled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po~esto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maligniziraat</a:t>
            </a:r>
            <a:endParaRPr lang="en-US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MAC C Swiss" pitchFamily="34" charset="0"/>
              </a:rPr>
              <a:t>procentot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malignizacija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pravoproporcionalen</a:t>
            </a:r>
            <a:r>
              <a:rPr lang="en-US" dirty="0" smtClean="0">
                <a:latin typeface="MAC C Swiss" pitchFamily="34" charset="0"/>
              </a:rPr>
              <a:t> so </a:t>
            </a:r>
            <a:r>
              <a:rPr lang="en-US" dirty="0" err="1" smtClean="0">
                <a:latin typeface="MAC C Swiss" pitchFamily="34" charset="0"/>
              </a:rPr>
              <a:t>goleminata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err="1" smtClean="0">
                <a:latin typeface="MAC C Swiss" pitchFamily="34" charset="0"/>
              </a:rPr>
              <a:t>na</a:t>
            </a:r>
            <a:r>
              <a:rPr lang="en-US" smtClean="0">
                <a:latin typeface="MAC C Swiss" pitchFamily="34" charset="0"/>
              </a:rPr>
              <a:t> adenomite</a:t>
            </a:r>
            <a:endParaRPr lang="en-US" dirty="0" smtClean="0">
              <a:latin typeface="MAC C Swis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MAC C Swiss" pitchFamily="34" charset="0"/>
              </a:rPr>
              <a:t>	          	   </a:t>
            </a:r>
            <a:r>
              <a:rPr lang="en-US" sz="3100" b="1" dirty="0" err="1" smtClean="0">
                <a:latin typeface="MAC C Swiss" pitchFamily="34" charset="0"/>
              </a:rPr>
              <a:t>Kolorektalen</a:t>
            </a:r>
            <a:r>
              <a:rPr lang="en-US" sz="3100" b="1" dirty="0" smtClean="0">
                <a:latin typeface="MAC C Swiss" pitchFamily="34" charset="0"/>
              </a:rPr>
              <a:t>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06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   </a:t>
            </a:r>
          </a:p>
        </p:txBody>
      </p:sp>
      <p:pic>
        <p:nvPicPr>
          <p:cNvPr id="4" name="Picture 4" descr="061024_0830_s212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635798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MAC C Swiss" pitchFamily="34" charset="0"/>
              </a:rPr>
              <a:t>pri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utvrduvawe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adenomatozen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polip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potreben</a:t>
            </a:r>
            <a:r>
              <a:rPr lang="en-US" dirty="0" smtClean="0">
                <a:latin typeface="MAC C Swiss" pitchFamily="34" charset="0"/>
              </a:rPr>
              <a:t> e </a:t>
            </a:r>
            <a:r>
              <a:rPr lang="en-US" dirty="0" err="1" smtClean="0">
                <a:latin typeface="MAC C Swiss" pitchFamily="34" charset="0"/>
              </a:rPr>
              <a:t>pregled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celiot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kolon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zaradi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mo`nosta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od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postoewe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sinhroni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lezii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kaj</a:t>
            </a:r>
            <a:r>
              <a:rPr lang="en-US" dirty="0" smtClean="0">
                <a:latin typeface="MAC C Swiss" pitchFamily="34" charset="0"/>
              </a:rPr>
              <a:t> 1/3 </a:t>
            </a:r>
            <a:r>
              <a:rPr lang="en-US" dirty="0" err="1" smtClean="0">
                <a:latin typeface="MAC C Swiss" pitchFamily="34" charset="0"/>
              </a:rPr>
              <a:t>od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slu~aite</a:t>
            </a:r>
            <a:endParaRPr lang="en-US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MAC C Swiss" pitchFamily="34" charset="0"/>
              </a:rPr>
              <a:t>potrebni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sledni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periodi~ni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pregledi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zaradi</a:t>
            </a:r>
            <a:r>
              <a:rPr lang="en-US" dirty="0" smtClean="0">
                <a:latin typeface="MAC C Swiss" pitchFamily="34" charset="0"/>
              </a:rPr>
              <a:t> {</a:t>
            </a:r>
            <a:r>
              <a:rPr lang="en-US" dirty="0" err="1" smtClean="0">
                <a:latin typeface="MAC C Swiss" pitchFamily="34" charset="0"/>
              </a:rPr>
              <a:t>ansi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za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nov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adenom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od</a:t>
            </a:r>
            <a:r>
              <a:rPr lang="en-US" dirty="0" smtClean="0">
                <a:latin typeface="MAC C Swiss" pitchFamily="34" charset="0"/>
              </a:rPr>
              <a:t> 30-50%, </a:t>
            </a:r>
            <a:r>
              <a:rPr lang="en-US" dirty="0" err="1" smtClean="0">
                <a:latin typeface="MAC C Swiss" pitchFamily="34" charset="0"/>
              </a:rPr>
              <a:t>odnosno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pacientite</a:t>
            </a:r>
            <a:r>
              <a:rPr lang="en-US" dirty="0" smtClean="0">
                <a:latin typeface="MAC C Swiss" pitchFamily="34" charset="0"/>
              </a:rPr>
              <a:t>  </a:t>
            </a:r>
            <a:r>
              <a:rPr lang="en-US" dirty="0" err="1" smtClean="0">
                <a:latin typeface="MAC C Swiss" pitchFamily="34" charset="0"/>
              </a:rPr>
              <a:t>pripa|aat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vo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grupata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na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pacienti</a:t>
            </a:r>
            <a:r>
              <a:rPr lang="en-US" dirty="0" smtClean="0">
                <a:latin typeface="MAC C Swiss" pitchFamily="34" charset="0"/>
              </a:rPr>
              <a:t> so </a:t>
            </a:r>
            <a:r>
              <a:rPr lang="en-US" dirty="0" err="1" smtClean="0">
                <a:latin typeface="MAC C Swiss" pitchFamily="34" charset="0"/>
              </a:rPr>
              <a:t>zgolemen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rizik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za</a:t>
            </a:r>
            <a:r>
              <a:rPr lang="en-US" dirty="0" smtClean="0">
                <a:latin typeface="MAC C Swiss" pitchFamily="34" charset="0"/>
              </a:rPr>
              <a:t> KRK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MAC C Swis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MAC C Swiss" pitchFamily="34" charset="0"/>
              </a:rPr>
              <a:t>kolonoskopski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pregledi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po~esto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dirty="0" err="1" smtClean="0">
                <a:latin typeface="MAC C Swiss" pitchFamily="34" charset="0"/>
              </a:rPr>
              <a:t>od</a:t>
            </a:r>
            <a:r>
              <a:rPr lang="en-US" dirty="0" smtClean="0">
                <a:latin typeface="MAC C Swiss" pitchFamily="34" charset="0"/>
              </a:rPr>
              <a:t> 3 </a:t>
            </a:r>
            <a:r>
              <a:rPr lang="en-US" dirty="0" err="1" smtClean="0">
                <a:latin typeface="MAC C Swiss" pitchFamily="34" charset="0"/>
              </a:rPr>
              <a:t>godini</a:t>
            </a:r>
            <a:r>
              <a:rPr lang="en-US" dirty="0" smtClean="0">
                <a:latin typeface="MAC C Swiss" pitchFamily="34" charset="0"/>
              </a:rPr>
              <a:t> </a:t>
            </a:r>
            <a:r>
              <a:rPr lang="en-US" sz="2400" dirty="0" smtClean="0">
                <a:latin typeface="MAC C Swiss" pitchFamily="34" charset="0"/>
              </a:rPr>
              <a:t>(</a:t>
            </a:r>
            <a:r>
              <a:rPr lang="en-US" sz="2400" dirty="0" err="1" smtClean="0">
                <a:latin typeface="MAC C Swiss" pitchFamily="34" charset="0"/>
              </a:rPr>
              <a:t>randomizirani</a:t>
            </a:r>
            <a:r>
              <a:rPr lang="en-US" sz="2400" dirty="0" smtClean="0">
                <a:latin typeface="MAC C Swiss" pitchFamily="34" charset="0"/>
              </a:rPr>
              <a:t> </a:t>
            </a:r>
            <a:r>
              <a:rPr lang="en-US" sz="2400" dirty="0" err="1" smtClean="0">
                <a:latin typeface="MAC C Swiss" pitchFamily="34" charset="0"/>
              </a:rPr>
              <a:t>studii</a:t>
            </a:r>
            <a:r>
              <a:rPr lang="en-US" sz="2400" dirty="0" smtClean="0">
                <a:latin typeface="MAC C Swiss" pitchFamily="34" charset="0"/>
              </a:rPr>
              <a:t>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MAC C Swiss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457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100" b="1" smtClean="0">
                <a:latin typeface="MAC C Swiss" pitchFamily="34" charset="0"/>
              </a:rPr>
              <a:t>Kolorektalen </a:t>
            </a:r>
            <a:r>
              <a:rPr lang="en-US" sz="3100" b="1" dirty="0" err="1" smtClean="0">
                <a:latin typeface="MAC C Swiss" pitchFamily="34" charset="0"/>
              </a:rPr>
              <a:t>karcinom</a:t>
            </a:r>
            <a:r>
              <a:rPr lang="en-US" sz="3100" b="1" dirty="0" smtClean="0">
                <a:latin typeface="MAC C Swiss" pitchFamily="34" charset="0"/>
              </a:rPr>
              <a:t> (KRK)</a:t>
            </a:r>
            <a:endParaRPr lang="mk-M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92971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000" dirty="0" smtClean="0"/>
              <a:t>   </a:t>
            </a:r>
          </a:p>
          <a:p>
            <a:pPr>
              <a:buNone/>
            </a:pPr>
            <a:r>
              <a:rPr lang="en-US" b="1" dirty="0" smtClean="0">
                <a:latin typeface="MAC C Swiss" pitchFamily="34" charset="0"/>
              </a:rPr>
              <a:t>ETIOLOGIJA I RIZIK FAKTORI</a:t>
            </a:r>
          </a:p>
          <a:p>
            <a:pPr>
              <a:buNone/>
            </a:pPr>
            <a:endParaRPr lang="en-US" sz="2000" b="1" dirty="0" smtClean="0">
              <a:latin typeface="MAC C Swiss" pitchFamily="34" charset="0"/>
            </a:endParaRPr>
          </a:p>
          <a:p>
            <a:pPr>
              <a:buNone/>
            </a:pPr>
            <a:r>
              <a:rPr lang="en-US" b="1" smtClean="0">
                <a:latin typeface="MAC C Swiss" pitchFamily="34" charset="0"/>
              </a:rPr>
              <a:t>VOZRAST</a:t>
            </a:r>
            <a:endParaRPr lang="en-US" b="1" dirty="0" smtClean="0">
              <a:latin typeface="MAC C Swiss" pitchFamily="34" charset="0"/>
            </a:endParaRPr>
          </a:p>
          <a:p>
            <a:pPr>
              <a:buNone/>
            </a:pPr>
            <a:endParaRPr lang="en-US" sz="2000" dirty="0" smtClean="0">
              <a:latin typeface="MAC C Swiss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19217" r="20700" b="27985"/>
          <a:stretch/>
        </p:blipFill>
        <p:spPr bwMode="auto">
          <a:xfrm>
            <a:off x="323465" y="2889352"/>
            <a:ext cx="8569015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1260</TotalTime>
  <Words>1037</Words>
  <Application>Microsoft Office PowerPoint</Application>
  <PresentationFormat>On-screen Show (4:3)</PresentationFormat>
  <Paragraphs>333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Origin</vt:lpstr>
      <vt:lpstr>КАРЦИНОМ NA DEBELOTO CREVO</vt:lpstr>
      <vt:lpstr>PowerPoint Presentation</vt:lpstr>
      <vt:lpstr>Kolorektalen karcinom (KRK)</vt:lpstr>
      <vt:lpstr>Kolorektalen karcinom (KRK)</vt:lpstr>
      <vt:lpstr>Kolorektalen karcinom (KRK)</vt:lpstr>
      <vt:lpstr>Kolorektalen karcinom (KRK)</vt:lpstr>
      <vt:lpstr>               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  <vt:lpstr>Kolorektalen karcinom (KRK)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BOLESTI NA DEBELOTO CREVO</dc:title>
  <dc:creator>User</dc:creator>
  <cp:lastModifiedBy>Kalac</cp:lastModifiedBy>
  <cp:revision>172</cp:revision>
  <dcterms:created xsi:type="dcterms:W3CDTF">2013-09-29T14:57:24Z</dcterms:created>
  <dcterms:modified xsi:type="dcterms:W3CDTF">2015-12-06T22:25:43Z</dcterms:modified>
</cp:coreProperties>
</file>