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40"/>
  </p:notesMasterIdLst>
  <p:sldIdLst>
    <p:sldId id="256" r:id="rId2"/>
    <p:sldId id="257" r:id="rId3"/>
    <p:sldId id="270" r:id="rId4"/>
    <p:sldId id="273" r:id="rId5"/>
    <p:sldId id="272" r:id="rId6"/>
    <p:sldId id="275" r:id="rId7"/>
    <p:sldId id="372" r:id="rId8"/>
    <p:sldId id="395" r:id="rId9"/>
    <p:sldId id="279" r:id="rId10"/>
    <p:sldId id="373" r:id="rId11"/>
    <p:sldId id="274" r:id="rId12"/>
    <p:sldId id="392" r:id="rId13"/>
    <p:sldId id="368" r:id="rId14"/>
    <p:sldId id="259" r:id="rId15"/>
    <p:sldId id="385" r:id="rId16"/>
    <p:sldId id="261" r:id="rId17"/>
    <p:sldId id="387" r:id="rId18"/>
    <p:sldId id="386" r:id="rId19"/>
    <p:sldId id="262" r:id="rId20"/>
    <p:sldId id="384" r:id="rId21"/>
    <p:sldId id="264" r:id="rId22"/>
    <p:sldId id="378" r:id="rId23"/>
    <p:sldId id="389" r:id="rId24"/>
    <p:sldId id="265" r:id="rId25"/>
    <p:sldId id="390" r:id="rId26"/>
    <p:sldId id="286" r:id="rId27"/>
    <p:sldId id="287" r:id="rId28"/>
    <p:sldId id="380" r:id="rId29"/>
    <p:sldId id="366" r:id="rId30"/>
    <p:sldId id="289" r:id="rId31"/>
    <p:sldId id="267" r:id="rId32"/>
    <p:sldId id="299" r:id="rId33"/>
    <p:sldId id="393" r:id="rId34"/>
    <p:sldId id="394" r:id="rId35"/>
    <p:sldId id="396" r:id="rId36"/>
    <p:sldId id="397" r:id="rId37"/>
    <p:sldId id="398" r:id="rId38"/>
    <p:sldId id="399" r:id="rId3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5FF76"/>
    <a:srgbClr val="00E266"/>
    <a:srgbClr val="7FE991"/>
    <a:srgbClr val="00C459"/>
    <a:srgbClr val="3366CC"/>
    <a:srgbClr val="0033C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729" autoAdjust="0"/>
  </p:normalViewPr>
  <p:slideViewPr>
    <p:cSldViewPr>
      <p:cViewPr varScale="1">
        <p:scale>
          <a:sx n="95" d="100"/>
          <a:sy n="95" d="100"/>
        </p:scale>
        <p:origin x="1692" y="72"/>
      </p:cViewPr>
      <p:guideLst>
        <p:guide orient="horz" pos="2160"/>
        <p:guide pos="2880"/>
      </p:guideLst>
    </p:cSldViewPr>
  </p:slideViewPr>
  <p:notesTextViewPr>
    <p:cViewPr>
      <p:scale>
        <a:sx n="150" d="100"/>
        <a:sy n="15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2286C718-AD15-42BA-88B4-95439B689A3E}" type="datetimeFigureOut">
              <a:rPr lang="en-US"/>
              <a:pPr>
                <a:defRPr/>
              </a:pPr>
              <a:t>12/26/2015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E96FCF8-B7C8-4914-B951-A2E70223FBCA}" type="slidenum">
              <a:rPr lang="en-US"/>
              <a:pPr>
                <a:defRPr/>
              </a:pPr>
              <a:t>‹#›</a:t>
            </a:fld>
            <a:endParaRPr lang="en-US" dirty="0"/>
          </a:p>
        </p:txBody>
      </p:sp>
    </p:spTree>
    <p:extLst>
      <p:ext uri="{BB962C8B-B14F-4D97-AF65-F5344CB8AC3E}">
        <p14:creationId xmlns:p14="http://schemas.microsoft.com/office/powerpoint/2010/main" val="31275444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96FCF8-B7C8-4914-B951-A2E70223FBCA}" type="slidenum">
              <a:rPr lang="en-US" smtClean="0"/>
              <a:pPr>
                <a:defRPr/>
              </a:pPr>
              <a:t>1</a:t>
            </a:fld>
            <a:endParaRPr lang="en-US" dirty="0"/>
          </a:p>
        </p:txBody>
      </p:sp>
    </p:spTree>
    <p:extLst>
      <p:ext uri="{BB962C8B-B14F-4D97-AF65-F5344CB8AC3E}">
        <p14:creationId xmlns:p14="http://schemas.microsoft.com/office/powerpoint/2010/main" val="1254767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smtClean="0"/>
              <a:t>Да се прочита слајдот</a:t>
            </a:r>
            <a:endParaRPr lang="en-US" dirty="0"/>
          </a:p>
        </p:txBody>
      </p:sp>
      <p:sp>
        <p:nvSpPr>
          <p:cNvPr id="4" name="Slide Number Placeholder 3"/>
          <p:cNvSpPr>
            <a:spLocks noGrp="1"/>
          </p:cNvSpPr>
          <p:nvPr>
            <p:ph type="sldNum" sz="quarter" idx="10"/>
          </p:nvPr>
        </p:nvSpPr>
        <p:spPr/>
        <p:txBody>
          <a:bodyPr/>
          <a:lstStyle/>
          <a:p>
            <a:pPr>
              <a:defRPr/>
            </a:pPr>
            <a:fld id="{CE96FCF8-B7C8-4914-B951-A2E70223FBCA}" type="slidenum">
              <a:rPr lang="en-US" smtClean="0"/>
              <a:pPr>
                <a:defRPr/>
              </a:pPr>
              <a:t>10</a:t>
            </a:fld>
            <a:endParaRPr lang="en-US" dirty="0"/>
          </a:p>
        </p:txBody>
      </p:sp>
    </p:spTree>
    <p:extLst>
      <p:ext uri="{BB962C8B-B14F-4D97-AF65-F5344CB8AC3E}">
        <p14:creationId xmlns:p14="http://schemas.microsoft.com/office/powerpoint/2010/main" val="2396446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smtClean="0"/>
              <a:t>Покрај МС, дебелеењето води и кон засегање</a:t>
            </a:r>
            <a:r>
              <a:rPr lang="mk-MK" baseline="0" dirty="0" smtClean="0"/>
              <a:t> на сскоро сите органи и системи</a:t>
            </a:r>
            <a:endParaRPr lang="en-US" dirty="0"/>
          </a:p>
        </p:txBody>
      </p:sp>
      <p:sp>
        <p:nvSpPr>
          <p:cNvPr id="4" name="Slide Number Placeholder 3"/>
          <p:cNvSpPr>
            <a:spLocks noGrp="1"/>
          </p:cNvSpPr>
          <p:nvPr>
            <p:ph type="sldNum" sz="quarter" idx="10"/>
          </p:nvPr>
        </p:nvSpPr>
        <p:spPr/>
        <p:txBody>
          <a:bodyPr/>
          <a:lstStyle/>
          <a:p>
            <a:pPr>
              <a:defRPr/>
            </a:pPr>
            <a:fld id="{CE96FCF8-B7C8-4914-B951-A2E70223FBCA}" type="slidenum">
              <a:rPr lang="en-US" smtClean="0"/>
              <a:pPr>
                <a:defRPr/>
              </a:pPr>
              <a:t>11</a:t>
            </a:fld>
            <a:endParaRPr lang="en-US" dirty="0"/>
          </a:p>
        </p:txBody>
      </p:sp>
    </p:spTree>
    <p:extLst>
      <p:ext uri="{BB962C8B-B14F-4D97-AF65-F5344CB8AC3E}">
        <p14:creationId xmlns:p14="http://schemas.microsoft.com/office/powerpoint/2010/main" val="4008848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smtClean="0"/>
              <a:t>Дадени</a:t>
            </a:r>
            <a:r>
              <a:rPr lang="mk-MK" baseline="0" dirty="0" smtClean="0"/>
              <a:t> се раните компликации на дебелеењето вво кои спаѓаат и елементите на метаболичкиот синдром означени со сино.</a:t>
            </a:r>
            <a:endParaRPr lang="en-US" dirty="0"/>
          </a:p>
        </p:txBody>
      </p:sp>
      <p:sp>
        <p:nvSpPr>
          <p:cNvPr id="4" name="Slide Number Placeholder 3"/>
          <p:cNvSpPr>
            <a:spLocks noGrp="1"/>
          </p:cNvSpPr>
          <p:nvPr>
            <p:ph type="sldNum" sz="quarter" idx="10"/>
          </p:nvPr>
        </p:nvSpPr>
        <p:spPr/>
        <p:txBody>
          <a:bodyPr/>
          <a:lstStyle/>
          <a:p>
            <a:pPr>
              <a:defRPr/>
            </a:pPr>
            <a:fld id="{CE96FCF8-B7C8-4914-B951-A2E70223FBCA}" type="slidenum">
              <a:rPr lang="en-US" smtClean="0"/>
              <a:pPr>
                <a:defRPr/>
              </a:pPr>
              <a:t>12</a:t>
            </a:fld>
            <a:endParaRPr lang="en-US" dirty="0"/>
          </a:p>
        </p:txBody>
      </p:sp>
    </p:spTree>
    <p:extLst>
      <p:ext uri="{BB962C8B-B14F-4D97-AF65-F5344CB8AC3E}">
        <p14:creationId xmlns:p14="http://schemas.microsoft.com/office/powerpoint/2010/main" val="478228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smtClean="0"/>
              <a:t>Во</a:t>
            </a:r>
            <a:r>
              <a:rPr lang="mk-MK" baseline="0" dirty="0" smtClean="0"/>
              <a:t> Македонија дебелеењето како растечка појава во задниве децении предизвикува значаен интерес во педијатриската служба и се направени значаен број на студии поврзани со дебелеењето во сите возрасти на детството (мало дете, претшколско дете, пбертетска возррасгт и адолесценција како и анализа на сите аспекти на МС. Погоре се наброени неколку од многубројните студии.</a:t>
            </a:r>
            <a:endParaRPr lang="en-US" dirty="0"/>
          </a:p>
        </p:txBody>
      </p:sp>
      <p:sp>
        <p:nvSpPr>
          <p:cNvPr id="4" name="Slide Number Placeholder 3"/>
          <p:cNvSpPr>
            <a:spLocks noGrp="1"/>
          </p:cNvSpPr>
          <p:nvPr>
            <p:ph type="sldNum" sz="quarter" idx="10"/>
          </p:nvPr>
        </p:nvSpPr>
        <p:spPr/>
        <p:txBody>
          <a:bodyPr/>
          <a:lstStyle/>
          <a:p>
            <a:pPr>
              <a:defRPr/>
            </a:pPr>
            <a:fld id="{CE96FCF8-B7C8-4914-B951-A2E70223FBCA}" type="slidenum">
              <a:rPr lang="en-US" smtClean="0"/>
              <a:pPr>
                <a:defRPr/>
              </a:pPr>
              <a:t>13</a:t>
            </a:fld>
            <a:endParaRPr lang="en-US" dirty="0"/>
          </a:p>
        </p:txBody>
      </p:sp>
    </p:spTree>
    <p:extLst>
      <p:ext uri="{BB962C8B-B14F-4D97-AF65-F5344CB8AC3E}">
        <p14:creationId xmlns:p14="http://schemas.microsoft.com/office/powerpoint/2010/main" val="150377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smtClean="0"/>
              <a:t>Преваленцијата</a:t>
            </a:r>
            <a:r>
              <a:rPr lang="mk-MK" baseline="0" dirty="0" smtClean="0"/>
              <a:t> од 12.7% е добиена во 2005 година, а последните податоци на Институтот за јавно здравје се повисоки.</a:t>
            </a:r>
            <a:endParaRPr lang="en-US" dirty="0"/>
          </a:p>
        </p:txBody>
      </p:sp>
      <p:sp>
        <p:nvSpPr>
          <p:cNvPr id="4" name="Slide Number Placeholder 3"/>
          <p:cNvSpPr>
            <a:spLocks noGrp="1"/>
          </p:cNvSpPr>
          <p:nvPr>
            <p:ph type="sldNum" sz="quarter" idx="10"/>
          </p:nvPr>
        </p:nvSpPr>
        <p:spPr/>
        <p:txBody>
          <a:bodyPr/>
          <a:lstStyle/>
          <a:p>
            <a:pPr>
              <a:defRPr/>
            </a:pPr>
            <a:fld id="{CE96FCF8-B7C8-4914-B951-A2E70223FBCA}" type="slidenum">
              <a:rPr lang="en-US" smtClean="0"/>
              <a:pPr>
                <a:defRPr/>
              </a:pPr>
              <a:t>14</a:t>
            </a:fld>
            <a:endParaRPr lang="en-US" dirty="0"/>
          </a:p>
        </p:txBody>
      </p:sp>
    </p:spTree>
    <p:extLst>
      <p:ext uri="{BB962C8B-B14F-4D97-AF65-F5344CB8AC3E}">
        <p14:creationId xmlns:p14="http://schemas.microsoft.com/office/powerpoint/2010/main" val="2709574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smtClean="0"/>
              <a:t>Слајдот го покажува местото на Македонија на графиконот . </a:t>
            </a:r>
            <a:endParaRPr lang="en-US" dirty="0"/>
          </a:p>
        </p:txBody>
      </p:sp>
      <p:sp>
        <p:nvSpPr>
          <p:cNvPr id="4" name="Slide Number Placeholder 3"/>
          <p:cNvSpPr>
            <a:spLocks noGrp="1"/>
          </p:cNvSpPr>
          <p:nvPr>
            <p:ph type="sldNum" sz="quarter" idx="10"/>
          </p:nvPr>
        </p:nvSpPr>
        <p:spPr/>
        <p:txBody>
          <a:bodyPr/>
          <a:lstStyle/>
          <a:p>
            <a:pPr>
              <a:defRPr/>
            </a:pPr>
            <a:fld id="{CE96FCF8-B7C8-4914-B951-A2E70223FBCA}" type="slidenum">
              <a:rPr lang="en-US" smtClean="0"/>
              <a:pPr>
                <a:defRPr/>
              </a:pPr>
              <a:t>15</a:t>
            </a:fld>
            <a:endParaRPr lang="en-US" dirty="0"/>
          </a:p>
        </p:txBody>
      </p:sp>
    </p:spTree>
    <p:extLst>
      <p:ext uri="{BB962C8B-B14F-4D97-AF65-F5344CB8AC3E}">
        <p14:creationId xmlns:p14="http://schemas.microsoft.com/office/powerpoint/2010/main" val="2697729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smtClean="0"/>
              <a:t>Хиперинсулинемијата</a:t>
            </a:r>
            <a:r>
              <a:rPr lang="mk-MK" baseline="0" dirty="0" smtClean="0"/>
              <a:t> и инсулинската резистенција се вовед во МС. Прикажани се резултатите од 78 деца полни или дебели каде е направена споредба по возраст на пубертетски со предпубертетски деца. Табелата покажува дека пубертетските деца имаат знначајно поголеми вредности на инсулинемија и гликемија при ОГТТ што е риизик за метаболички сииндром.</a:t>
            </a:r>
            <a:endParaRPr lang="en-US" dirty="0"/>
          </a:p>
        </p:txBody>
      </p:sp>
      <p:sp>
        <p:nvSpPr>
          <p:cNvPr id="4" name="Slide Number Placeholder 3"/>
          <p:cNvSpPr>
            <a:spLocks noGrp="1"/>
          </p:cNvSpPr>
          <p:nvPr>
            <p:ph type="sldNum" sz="quarter" idx="10"/>
          </p:nvPr>
        </p:nvSpPr>
        <p:spPr/>
        <p:txBody>
          <a:bodyPr/>
          <a:lstStyle/>
          <a:p>
            <a:pPr>
              <a:defRPr/>
            </a:pPr>
            <a:fld id="{CE96FCF8-B7C8-4914-B951-A2E70223FBCA}" type="slidenum">
              <a:rPr lang="en-US" smtClean="0"/>
              <a:pPr>
                <a:defRPr/>
              </a:pPr>
              <a:t>16</a:t>
            </a:fld>
            <a:endParaRPr lang="en-US" dirty="0"/>
          </a:p>
        </p:txBody>
      </p:sp>
    </p:spTree>
    <p:extLst>
      <p:ext uri="{BB962C8B-B14F-4D97-AF65-F5344CB8AC3E}">
        <p14:creationId xmlns:p14="http://schemas.microsoft.com/office/powerpoint/2010/main" val="593985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smtClean="0"/>
              <a:t>На слајдот е прикажана функцијата на лептинот</a:t>
            </a:r>
            <a:r>
              <a:rPr lang="mk-MK" baseline="0" dirty="0" smtClean="0"/>
              <a:t> кој се излачува од масното ткиво и влијае врз лептинскиот рецептор во хипоталамусот кој го регулира апетитот. Лептинот предизвикува ситост, но кај дебелите деца рецепторот станува резистентен на лептинот и заради тоа кај нив вредностите на лептинот се покачени. Лептинот влијае на различни органи.</a:t>
            </a:r>
            <a:r>
              <a:rPr lang="mk-MK" dirty="0" smtClean="0"/>
              <a:t> На слајдот е прикажана</a:t>
            </a:r>
            <a:r>
              <a:rPr lang="mk-MK" baseline="0" dirty="0" smtClean="0"/>
              <a:t> и терцијарната структура на лептинската молекула.</a:t>
            </a:r>
            <a:endParaRPr lang="en-US" dirty="0"/>
          </a:p>
        </p:txBody>
      </p:sp>
      <p:sp>
        <p:nvSpPr>
          <p:cNvPr id="4" name="Slide Number Placeholder 3"/>
          <p:cNvSpPr>
            <a:spLocks noGrp="1"/>
          </p:cNvSpPr>
          <p:nvPr>
            <p:ph type="sldNum" sz="quarter" idx="10"/>
          </p:nvPr>
        </p:nvSpPr>
        <p:spPr/>
        <p:txBody>
          <a:bodyPr/>
          <a:lstStyle/>
          <a:p>
            <a:pPr>
              <a:defRPr/>
            </a:pPr>
            <a:fld id="{CE96FCF8-B7C8-4914-B951-A2E70223FBCA}" type="slidenum">
              <a:rPr lang="en-US" smtClean="0"/>
              <a:pPr>
                <a:defRPr/>
              </a:pPr>
              <a:t>17</a:t>
            </a:fld>
            <a:endParaRPr lang="en-US" dirty="0"/>
          </a:p>
        </p:txBody>
      </p:sp>
    </p:spTree>
    <p:extLst>
      <p:ext uri="{BB962C8B-B14F-4D97-AF65-F5344CB8AC3E}">
        <p14:creationId xmlns:p14="http://schemas.microsoft.com/office/powerpoint/2010/main" val="4179558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smtClean="0"/>
              <a:t>На сликата</a:t>
            </a:r>
            <a:r>
              <a:rPr lang="mk-MK" baseline="0" dirty="0" smtClean="0"/>
              <a:t> е прикажано излачувањето на лептин и адипонектин од масното ткиво како и механизмот на инфламација кој го вклучува лептинот, интерлеукинот 6 и тумор некротизирачкиот фактор алфа. Десно е прикажан адипонектинот и негоовите протективни функции. Кај дебелите деца лептинот е покачен, а адипонектинот е намален.</a:t>
            </a:r>
            <a:endParaRPr lang="en-US" dirty="0"/>
          </a:p>
        </p:txBody>
      </p:sp>
      <p:sp>
        <p:nvSpPr>
          <p:cNvPr id="4" name="Slide Number Placeholder 3"/>
          <p:cNvSpPr>
            <a:spLocks noGrp="1"/>
          </p:cNvSpPr>
          <p:nvPr>
            <p:ph type="sldNum" sz="quarter" idx="10"/>
          </p:nvPr>
        </p:nvSpPr>
        <p:spPr/>
        <p:txBody>
          <a:bodyPr/>
          <a:lstStyle/>
          <a:p>
            <a:pPr>
              <a:defRPr/>
            </a:pPr>
            <a:fld id="{CE96FCF8-B7C8-4914-B951-A2E70223FBCA}" type="slidenum">
              <a:rPr lang="en-US" smtClean="0"/>
              <a:pPr>
                <a:defRPr/>
              </a:pPr>
              <a:t>18</a:t>
            </a:fld>
            <a:endParaRPr lang="en-US" dirty="0"/>
          </a:p>
        </p:txBody>
      </p:sp>
    </p:spTree>
    <p:extLst>
      <p:ext uri="{BB962C8B-B14F-4D97-AF65-F5344CB8AC3E}">
        <p14:creationId xmlns:p14="http://schemas.microsoft.com/office/powerpoint/2010/main" val="3626706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smtClean="0"/>
              <a:t>На овој слајд е покажана една студија</a:t>
            </a:r>
            <a:r>
              <a:rPr lang="mk-MK" baseline="0" dirty="0" smtClean="0"/>
              <a:t> на дебели деца рабитена на Клиниката за детски болести каде се гледа дека постои сигнификантна разлика во вфедностите на инсулинемијата (повисока), лептинот (повисок) и адипонектинот (понизок) кај дебелите деца штоо е потврда за ризикот за метаболички синдром кај дебелите деца.</a:t>
            </a:r>
            <a:endParaRPr lang="en-US" dirty="0"/>
          </a:p>
        </p:txBody>
      </p:sp>
      <p:sp>
        <p:nvSpPr>
          <p:cNvPr id="4" name="Slide Number Placeholder 3"/>
          <p:cNvSpPr>
            <a:spLocks noGrp="1"/>
          </p:cNvSpPr>
          <p:nvPr>
            <p:ph type="sldNum" sz="quarter" idx="10"/>
          </p:nvPr>
        </p:nvSpPr>
        <p:spPr/>
        <p:txBody>
          <a:bodyPr/>
          <a:lstStyle/>
          <a:p>
            <a:pPr>
              <a:defRPr/>
            </a:pPr>
            <a:fld id="{CE96FCF8-B7C8-4914-B951-A2E70223FBCA}" type="slidenum">
              <a:rPr lang="en-US" smtClean="0"/>
              <a:pPr>
                <a:defRPr/>
              </a:pPr>
              <a:t>19</a:t>
            </a:fld>
            <a:endParaRPr lang="en-US" dirty="0"/>
          </a:p>
        </p:txBody>
      </p:sp>
    </p:spTree>
    <p:extLst>
      <p:ext uri="{BB962C8B-B14F-4D97-AF65-F5344CB8AC3E}">
        <p14:creationId xmlns:p14="http://schemas.microsoft.com/office/powerpoint/2010/main" val="890066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smtClean="0"/>
              <a:t>Дебелењето е растечки проблем насекаде во светот со исклучок на некои земји во Африка.  Брзата, широко достапна</a:t>
            </a:r>
            <a:r>
              <a:rPr lang="mk-MK" baseline="0" dirty="0" smtClean="0"/>
              <a:t> и евтина</a:t>
            </a:r>
            <a:r>
              <a:rPr lang="mk-MK" dirty="0" smtClean="0"/>
              <a:t>  калориски густа храна, недоволната физичка активност, како и фамилијарната рутина водат кон епидемија на дебелеење во детска возраст.</a:t>
            </a:r>
          </a:p>
          <a:p>
            <a:r>
              <a:rPr lang="mk-MK" dirty="0" smtClean="0"/>
              <a:t>Дебелеењето е се почесто</a:t>
            </a:r>
            <a:r>
              <a:rPr lang="mk-MK" baseline="0" dirty="0" smtClean="0"/>
              <a:t> во најмладата возрасна група. Во САД се препорачува превенција на возраст под 6 години. Дебелеењето со класифицира како сериозна метаболичка болест тешка за лекување, а придружена со бројни компликации.</a:t>
            </a:r>
            <a:endParaRPr lang="en-US" dirty="0"/>
          </a:p>
        </p:txBody>
      </p:sp>
      <p:sp>
        <p:nvSpPr>
          <p:cNvPr id="4" name="Slide Number Placeholder 3"/>
          <p:cNvSpPr>
            <a:spLocks noGrp="1"/>
          </p:cNvSpPr>
          <p:nvPr>
            <p:ph type="sldNum" sz="quarter" idx="10"/>
          </p:nvPr>
        </p:nvSpPr>
        <p:spPr/>
        <p:txBody>
          <a:bodyPr/>
          <a:lstStyle/>
          <a:p>
            <a:pPr>
              <a:defRPr/>
            </a:pPr>
            <a:fld id="{CE96FCF8-B7C8-4914-B951-A2E70223FBCA}" type="slidenum">
              <a:rPr lang="en-US" smtClean="0"/>
              <a:pPr>
                <a:defRPr/>
              </a:pPr>
              <a:t>2</a:t>
            </a:fld>
            <a:endParaRPr lang="en-US" dirty="0"/>
          </a:p>
        </p:txBody>
      </p:sp>
    </p:spTree>
    <p:extLst>
      <p:ext uri="{BB962C8B-B14F-4D97-AF65-F5344CB8AC3E}">
        <p14:creationId xmlns:p14="http://schemas.microsoft.com/office/powerpoint/2010/main" val="2547087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smtClean="0"/>
              <a:t>Горните</a:t>
            </a:r>
            <a:r>
              <a:rPr lang="mk-MK" baseline="0" dirty="0" smtClean="0"/>
              <a:t> графикони покажуваат значајно повисоки вредности на лептин и пониски вредности на адипонектин кај дебелите деца во споредба со контролната група. Долниот графикон покажува растење на лептинот со степенот на дебелината односно БМИ лево, а десно е прикажан порастот на триглицеридите со порастот на степенот на дебелеење.</a:t>
            </a:r>
            <a:endParaRPr lang="en-US" dirty="0"/>
          </a:p>
        </p:txBody>
      </p:sp>
      <p:sp>
        <p:nvSpPr>
          <p:cNvPr id="4" name="Slide Number Placeholder 3"/>
          <p:cNvSpPr>
            <a:spLocks noGrp="1"/>
          </p:cNvSpPr>
          <p:nvPr>
            <p:ph type="sldNum" sz="quarter" idx="10"/>
          </p:nvPr>
        </p:nvSpPr>
        <p:spPr/>
        <p:txBody>
          <a:bodyPr/>
          <a:lstStyle/>
          <a:p>
            <a:pPr>
              <a:defRPr/>
            </a:pPr>
            <a:fld id="{CE96FCF8-B7C8-4914-B951-A2E70223FBCA}" type="slidenum">
              <a:rPr lang="en-US" smtClean="0"/>
              <a:pPr>
                <a:defRPr/>
              </a:pPr>
              <a:t>20</a:t>
            </a:fld>
            <a:endParaRPr lang="en-US" dirty="0"/>
          </a:p>
        </p:txBody>
      </p:sp>
    </p:spTree>
    <p:extLst>
      <p:ext uri="{BB962C8B-B14F-4D97-AF65-F5344CB8AC3E}">
        <p14:creationId xmlns:p14="http://schemas.microsoft.com/office/powerpoint/2010/main" val="2407699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smtClean="0"/>
              <a:t>Познато е дека присуство</a:t>
            </a:r>
            <a:r>
              <a:rPr lang="mk-MK" baseline="0" dirty="0" smtClean="0"/>
              <a:t> на одреден ризик фактор во семејството на дебелото дете кај првата линија сродници води кон поголем ризик за МС кај децата. Такви ризик фактори во семејството се хипертензија, дебелеење, хиперлипидемија, инфаркт, церебрален инсулт, и тип 2 дијабет.</a:t>
            </a:r>
          </a:p>
          <a:p>
            <a:r>
              <a:rPr lang="mk-MK" baseline="0" dirty="0" smtClean="0"/>
              <a:t>Присуство на овие фактори во семејството е асоцирано со повисока инсулинемија и неповолен адипонектин/лептин однос кај дебелото дете.</a:t>
            </a:r>
            <a:endParaRPr lang="en-US" dirty="0"/>
          </a:p>
        </p:txBody>
      </p:sp>
      <p:sp>
        <p:nvSpPr>
          <p:cNvPr id="4" name="Slide Number Placeholder 3"/>
          <p:cNvSpPr>
            <a:spLocks noGrp="1"/>
          </p:cNvSpPr>
          <p:nvPr>
            <p:ph type="sldNum" sz="quarter" idx="10"/>
          </p:nvPr>
        </p:nvSpPr>
        <p:spPr/>
        <p:txBody>
          <a:bodyPr/>
          <a:lstStyle/>
          <a:p>
            <a:pPr>
              <a:defRPr/>
            </a:pPr>
            <a:fld id="{CE96FCF8-B7C8-4914-B951-A2E70223FBCA}" type="slidenum">
              <a:rPr lang="en-US" smtClean="0"/>
              <a:pPr>
                <a:defRPr/>
              </a:pPr>
              <a:t>21</a:t>
            </a:fld>
            <a:endParaRPr lang="en-US" dirty="0"/>
          </a:p>
        </p:txBody>
      </p:sp>
    </p:spTree>
    <p:extLst>
      <p:ext uri="{BB962C8B-B14F-4D97-AF65-F5344CB8AC3E}">
        <p14:creationId xmlns:p14="http://schemas.microsoft.com/office/powerpoint/2010/main" val="1157403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smtClean="0"/>
              <a:t>Ови</a:t>
            </a:r>
            <a:r>
              <a:rPr lang="mk-MK" baseline="0" dirty="0" smtClean="0"/>
              <a:t>е табели го покажуваат процентот на ризични индивидуи најдени во фамилиите на дебелите деца (горна табела), како и ризикот за хиперинсулинемија кај децата со фамилијарен ризик.</a:t>
            </a:r>
            <a:endParaRPr lang="en-US" dirty="0"/>
          </a:p>
        </p:txBody>
      </p:sp>
      <p:sp>
        <p:nvSpPr>
          <p:cNvPr id="4" name="Slide Number Placeholder 3"/>
          <p:cNvSpPr>
            <a:spLocks noGrp="1"/>
          </p:cNvSpPr>
          <p:nvPr>
            <p:ph type="sldNum" sz="quarter" idx="10"/>
          </p:nvPr>
        </p:nvSpPr>
        <p:spPr/>
        <p:txBody>
          <a:bodyPr/>
          <a:lstStyle/>
          <a:p>
            <a:pPr>
              <a:defRPr/>
            </a:pPr>
            <a:fld id="{CE96FCF8-B7C8-4914-B951-A2E70223FBCA}" type="slidenum">
              <a:rPr lang="en-US" smtClean="0"/>
              <a:pPr>
                <a:defRPr/>
              </a:pPr>
              <a:t>22</a:t>
            </a:fld>
            <a:endParaRPr lang="en-US" dirty="0"/>
          </a:p>
        </p:txBody>
      </p:sp>
    </p:spTree>
    <p:extLst>
      <p:ext uri="{BB962C8B-B14F-4D97-AF65-F5344CB8AC3E}">
        <p14:creationId xmlns:p14="http://schemas.microsoft.com/office/powerpoint/2010/main" val="11257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smtClean="0"/>
              <a:t>При</a:t>
            </a:r>
            <a:r>
              <a:rPr lang="mk-MK" baseline="0" dirty="0" smtClean="0"/>
              <a:t> информирањето за состојбата им се презентира на родителите ризикот за појава на метабболички компликации како кардиоваскуларни болести или дијабетес со што се мотивираат за соодветен терапевтски пристап. Во терапискиот пристап ќе има поригорозни калориски рестрикции и динамична физичка активност, а секако дека ќе бидат почесто контролирани. </a:t>
            </a:r>
            <a:endParaRPr lang="en-US" dirty="0"/>
          </a:p>
        </p:txBody>
      </p:sp>
      <p:sp>
        <p:nvSpPr>
          <p:cNvPr id="4" name="Slide Number Placeholder 3"/>
          <p:cNvSpPr>
            <a:spLocks noGrp="1"/>
          </p:cNvSpPr>
          <p:nvPr>
            <p:ph type="sldNum" sz="quarter" idx="10"/>
          </p:nvPr>
        </p:nvSpPr>
        <p:spPr/>
        <p:txBody>
          <a:bodyPr/>
          <a:lstStyle/>
          <a:p>
            <a:pPr>
              <a:defRPr/>
            </a:pPr>
            <a:fld id="{CE96FCF8-B7C8-4914-B951-A2E70223FBCA}" type="slidenum">
              <a:rPr lang="en-US" smtClean="0"/>
              <a:pPr>
                <a:defRPr/>
              </a:pPr>
              <a:t>23</a:t>
            </a:fld>
            <a:endParaRPr lang="en-US" dirty="0"/>
          </a:p>
        </p:txBody>
      </p:sp>
    </p:spTree>
    <p:extLst>
      <p:ext uri="{BB962C8B-B14F-4D97-AF65-F5344CB8AC3E}">
        <p14:creationId xmlns:p14="http://schemas.microsoft.com/office/powerpoint/2010/main" val="2086640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smtClean="0"/>
              <a:t>Прикажана е студија на гликозната интолеранција на ОГТТ кај 158 дебели деца и е ооткриен висок ризик за гликозна интолеранција (дефинирана како пик гликемија на ОГТТ над 7.8 ммол/л). Групата со гликозна интолеранција имала</a:t>
            </a:r>
            <a:r>
              <a:rPr lang="mk-MK" baseline="0" dirty="0" smtClean="0"/>
              <a:t> највисока инсулинемија.</a:t>
            </a:r>
            <a:endParaRPr lang="en-US" dirty="0"/>
          </a:p>
        </p:txBody>
      </p:sp>
      <p:sp>
        <p:nvSpPr>
          <p:cNvPr id="4" name="Slide Number Placeholder 3"/>
          <p:cNvSpPr>
            <a:spLocks noGrp="1"/>
          </p:cNvSpPr>
          <p:nvPr>
            <p:ph type="sldNum" sz="quarter" idx="10"/>
          </p:nvPr>
        </p:nvSpPr>
        <p:spPr/>
        <p:txBody>
          <a:bodyPr/>
          <a:lstStyle/>
          <a:p>
            <a:pPr>
              <a:defRPr/>
            </a:pPr>
            <a:fld id="{CE96FCF8-B7C8-4914-B951-A2E70223FBCA}" type="slidenum">
              <a:rPr lang="en-US" smtClean="0"/>
              <a:pPr>
                <a:defRPr/>
              </a:pPr>
              <a:t>24</a:t>
            </a:fld>
            <a:endParaRPr lang="en-US" dirty="0"/>
          </a:p>
        </p:txBody>
      </p:sp>
    </p:spTree>
    <p:extLst>
      <p:ext uri="{BB962C8B-B14F-4D97-AF65-F5344CB8AC3E}">
        <p14:creationId xmlns:p14="http://schemas.microsoft.com/office/powerpoint/2010/main" val="1462290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smtClean="0"/>
              <a:t>Нема многу податоци за следење на еволуцијата на гликозната интолеранција кон дијабет</a:t>
            </a:r>
            <a:r>
              <a:rPr lang="mk-MK" baseline="0" dirty="0" smtClean="0"/>
              <a:t> за детската возраст. Ние примен уваме континуирано мониторирање на гликемијата во текот на 3-7 дена кое значајно помага да се евидентира двожењето на гликемијата на секои 5 минути. Наодот се прикажува компјутерски и дава важни податоци.</a:t>
            </a:r>
            <a:endParaRPr lang="en-US" dirty="0"/>
          </a:p>
        </p:txBody>
      </p:sp>
      <p:sp>
        <p:nvSpPr>
          <p:cNvPr id="4" name="Slide Number Placeholder 3"/>
          <p:cNvSpPr>
            <a:spLocks noGrp="1"/>
          </p:cNvSpPr>
          <p:nvPr>
            <p:ph type="sldNum" sz="quarter" idx="10"/>
          </p:nvPr>
        </p:nvSpPr>
        <p:spPr/>
        <p:txBody>
          <a:bodyPr/>
          <a:lstStyle/>
          <a:p>
            <a:pPr>
              <a:defRPr/>
            </a:pPr>
            <a:fld id="{CE96FCF8-B7C8-4914-B951-A2E70223FBCA}" type="slidenum">
              <a:rPr lang="en-US" smtClean="0"/>
              <a:pPr>
                <a:defRPr/>
              </a:pPr>
              <a:t>25</a:t>
            </a:fld>
            <a:endParaRPr lang="en-US" dirty="0"/>
          </a:p>
        </p:txBody>
      </p:sp>
    </p:spTree>
    <p:extLst>
      <p:ext uri="{BB962C8B-B14F-4D97-AF65-F5344CB8AC3E}">
        <p14:creationId xmlns:p14="http://schemas.microsoft.com/office/powerpoint/2010/main" val="1684395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smtClean="0"/>
              <a:t>Овој</a:t>
            </a:r>
            <a:r>
              <a:rPr lang="mk-MK" baseline="0" dirty="0" smtClean="0"/>
              <a:t> слајд покажува дека гликозната интолеранција е почеста кај деца кои потекнуваат од фамилии со риизик.</a:t>
            </a:r>
            <a:endParaRPr lang="en-US" dirty="0"/>
          </a:p>
        </p:txBody>
      </p:sp>
      <p:sp>
        <p:nvSpPr>
          <p:cNvPr id="4" name="Slide Number Placeholder 3"/>
          <p:cNvSpPr>
            <a:spLocks noGrp="1"/>
          </p:cNvSpPr>
          <p:nvPr>
            <p:ph type="sldNum" sz="quarter" idx="10"/>
          </p:nvPr>
        </p:nvSpPr>
        <p:spPr/>
        <p:txBody>
          <a:bodyPr/>
          <a:lstStyle/>
          <a:p>
            <a:pPr>
              <a:defRPr/>
            </a:pPr>
            <a:fld id="{CE96FCF8-B7C8-4914-B951-A2E70223FBCA}" type="slidenum">
              <a:rPr lang="en-US" smtClean="0"/>
              <a:pPr>
                <a:defRPr/>
              </a:pPr>
              <a:t>26</a:t>
            </a:fld>
            <a:endParaRPr lang="en-US" dirty="0"/>
          </a:p>
        </p:txBody>
      </p:sp>
    </p:spTree>
    <p:extLst>
      <p:ext uri="{BB962C8B-B14F-4D97-AF65-F5344CB8AC3E}">
        <p14:creationId xmlns:p14="http://schemas.microsoft.com/office/powerpoint/2010/main" val="3236058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smtClean="0"/>
              <a:t>На сликата се прикажани 2 обезни</a:t>
            </a:r>
            <a:r>
              <a:rPr lang="mk-MK" baseline="0" dirty="0" smtClean="0"/>
              <a:t> деца кај кои на почетокот слајд лево имало уредни вредности на гликемија со континуирано мерење, а потоа дошло до појава  на дијабет (случај 1), а до гликозна интолеранција (случај 2).</a:t>
            </a:r>
            <a:endParaRPr lang="en-US" dirty="0"/>
          </a:p>
        </p:txBody>
      </p:sp>
      <p:sp>
        <p:nvSpPr>
          <p:cNvPr id="4" name="Slide Number Placeholder 3"/>
          <p:cNvSpPr>
            <a:spLocks noGrp="1"/>
          </p:cNvSpPr>
          <p:nvPr>
            <p:ph type="sldNum" sz="quarter" idx="10"/>
          </p:nvPr>
        </p:nvSpPr>
        <p:spPr/>
        <p:txBody>
          <a:bodyPr/>
          <a:lstStyle/>
          <a:p>
            <a:pPr>
              <a:defRPr/>
            </a:pPr>
            <a:fld id="{CE96FCF8-B7C8-4914-B951-A2E70223FBCA}" type="slidenum">
              <a:rPr lang="en-US" smtClean="0"/>
              <a:pPr>
                <a:defRPr/>
              </a:pPr>
              <a:t>27</a:t>
            </a:fld>
            <a:endParaRPr lang="en-US" dirty="0"/>
          </a:p>
        </p:txBody>
      </p:sp>
    </p:spTree>
    <p:extLst>
      <p:ext uri="{BB962C8B-B14F-4D97-AF65-F5344CB8AC3E}">
        <p14:creationId xmlns:p14="http://schemas.microsoft.com/office/powerpoint/2010/main" val="2052012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smtClean="0"/>
              <a:t>Прикажани се риизиците за развој на ДМ2 кај дебелите децата со гликозна интолеранција</a:t>
            </a:r>
            <a:endParaRPr lang="en-US" dirty="0"/>
          </a:p>
        </p:txBody>
      </p:sp>
      <p:sp>
        <p:nvSpPr>
          <p:cNvPr id="4" name="Slide Number Placeholder 3"/>
          <p:cNvSpPr>
            <a:spLocks noGrp="1"/>
          </p:cNvSpPr>
          <p:nvPr>
            <p:ph type="sldNum" sz="quarter" idx="10"/>
          </p:nvPr>
        </p:nvSpPr>
        <p:spPr/>
        <p:txBody>
          <a:bodyPr/>
          <a:lstStyle/>
          <a:p>
            <a:pPr>
              <a:defRPr/>
            </a:pPr>
            <a:fld id="{CE96FCF8-B7C8-4914-B951-A2E70223FBCA}" type="slidenum">
              <a:rPr lang="en-US" smtClean="0"/>
              <a:pPr>
                <a:defRPr/>
              </a:pPr>
              <a:t>28</a:t>
            </a:fld>
            <a:endParaRPr lang="en-US" dirty="0"/>
          </a:p>
        </p:txBody>
      </p:sp>
    </p:spTree>
    <p:extLst>
      <p:ext uri="{BB962C8B-B14F-4D97-AF65-F5344CB8AC3E}">
        <p14:creationId xmlns:p14="http://schemas.microsoft.com/office/powerpoint/2010/main" val="1510650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smtClean="0"/>
              <a:t>Да</a:t>
            </a:r>
            <a:r>
              <a:rPr lang="mk-MK" baseline="0" dirty="0" smtClean="0"/>
              <a:t> се прочита слајдот. Графиконите покажуваат значајна хиперинсулинемија кај девојчињата со ПЦОС и повисок степен на дебелеење.</a:t>
            </a:r>
            <a:endParaRPr lang="en-US" dirty="0"/>
          </a:p>
        </p:txBody>
      </p:sp>
      <p:sp>
        <p:nvSpPr>
          <p:cNvPr id="4" name="Slide Number Placeholder 3"/>
          <p:cNvSpPr>
            <a:spLocks noGrp="1"/>
          </p:cNvSpPr>
          <p:nvPr>
            <p:ph type="sldNum" sz="quarter" idx="10"/>
          </p:nvPr>
        </p:nvSpPr>
        <p:spPr/>
        <p:txBody>
          <a:bodyPr/>
          <a:lstStyle/>
          <a:p>
            <a:pPr>
              <a:defRPr/>
            </a:pPr>
            <a:fld id="{CE96FCF8-B7C8-4914-B951-A2E70223FBCA}" type="slidenum">
              <a:rPr lang="en-US" smtClean="0"/>
              <a:pPr>
                <a:defRPr/>
              </a:pPr>
              <a:t>29</a:t>
            </a:fld>
            <a:endParaRPr lang="en-US" dirty="0"/>
          </a:p>
        </p:txBody>
      </p:sp>
    </p:spTree>
    <p:extLst>
      <p:ext uri="{BB962C8B-B14F-4D97-AF65-F5344CB8AC3E}">
        <p14:creationId xmlns:p14="http://schemas.microsoft.com/office/powerpoint/2010/main" val="1912264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smtClean="0"/>
              <a:t>Растечката стапка на дебелеењето во детска возраст особено добро се следи цо САД</a:t>
            </a:r>
            <a:r>
              <a:rPr lang="mk-MK" baseline="0" dirty="0" smtClean="0"/>
              <a:t> и порастот на процентот на дебели деца и адолесценти е брз. Слајдот со стрелки ги прикажува највисоките стапки на дебелеење во различни години и различни држави ви САД.</a:t>
            </a:r>
            <a:endParaRPr lang="en-US" dirty="0"/>
          </a:p>
        </p:txBody>
      </p:sp>
      <p:sp>
        <p:nvSpPr>
          <p:cNvPr id="4" name="Slide Number Placeholder 3"/>
          <p:cNvSpPr>
            <a:spLocks noGrp="1"/>
          </p:cNvSpPr>
          <p:nvPr>
            <p:ph type="sldNum" sz="quarter" idx="10"/>
          </p:nvPr>
        </p:nvSpPr>
        <p:spPr/>
        <p:txBody>
          <a:bodyPr/>
          <a:lstStyle/>
          <a:p>
            <a:pPr>
              <a:defRPr/>
            </a:pPr>
            <a:fld id="{CE96FCF8-B7C8-4914-B951-A2E70223FBCA}" type="slidenum">
              <a:rPr lang="en-US" smtClean="0"/>
              <a:pPr>
                <a:defRPr/>
              </a:pPr>
              <a:t>3</a:t>
            </a:fld>
            <a:endParaRPr lang="en-US" dirty="0"/>
          </a:p>
        </p:txBody>
      </p:sp>
    </p:spTree>
    <p:extLst>
      <p:ext uri="{BB962C8B-B14F-4D97-AF65-F5344CB8AC3E}">
        <p14:creationId xmlns:p14="http://schemas.microsoft.com/office/powerpoint/2010/main" val="3775999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mk-MK" dirty="0" smtClean="0"/>
              <a:t>Неколку збора за најраните ризици за метаболички синдром. </a:t>
            </a:r>
            <a:r>
              <a:rPr lang="en-US" dirty="0" smtClean="0"/>
              <a:t>Eliot</a:t>
            </a:r>
            <a:r>
              <a:rPr lang="mk-MK" dirty="0" smtClean="0"/>
              <a:t> вели: Во мојот почеток е и мојот крај. Тој не знаел колку е во право во случајот со метаболичкото рано програмирање кај човечкиот фетус. Генетската предиспозиција и неповолната околина можат заедно да предизвикаат хронилна болест.</a:t>
            </a:r>
            <a:endParaRPr lang="en-US" dirty="0" smtClean="0"/>
          </a:p>
        </p:txBody>
      </p:sp>
      <p:sp>
        <p:nvSpPr>
          <p:cNvPr id="63492" name="Slide Number Placeholder 3"/>
          <p:cNvSpPr>
            <a:spLocks noGrp="1"/>
          </p:cNvSpPr>
          <p:nvPr>
            <p:ph type="sldNum" sz="quarter" idx="5"/>
          </p:nvPr>
        </p:nvSpPr>
        <p:spPr bwMode="auto">
          <a:noFill/>
          <a:ln>
            <a:miter lim="800000"/>
            <a:headEnd/>
            <a:tailEnd/>
          </a:ln>
        </p:spPr>
        <p:txBody>
          <a:bodyPr/>
          <a:lstStyle/>
          <a:p>
            <a:fld id="{200E4A0C-66EF-4171-AC6A-5AD004790FF0}" type="slidenum">
              <a:rPr lang="en-US" smtClean="0"/>
              <a:pPr/>
              <a:t>30</a:t>
            </a:fld>
            <a:endParaRPr lang="en-US" smtClean="0"/>
          </a:p>
        </p:txBody>
      </p:sp>
    </p:spTree>
    <p:extLst>
      <p:ext uri="{BB962C8B-B14F-4D97-AF65-F5344CB8AC3E}">
        <p14:creationId xmlns:p14="http://schemas.microsoft.com/office/powerpoint/2010/main" val="821246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smtClean="0"/>
              <a:t>Да се прочита слајдот</a:t>
            </a:r>
            <a:endParaRPr lang="en-US" dirty="0"/>
          </a:p>
        </p:txBody>
      </p:sp>
      <p:sp>
        <p:nvSpPr>
          <p:cNvPr id="4" name="Slide Number Placeholder 3"/>
          <p:cNvSpPr>
            <a:spLocks noGrp="1"/>
          </p:cNvSpPr>
          <p:nvPr>
            <p:ph type="sldNum" sz="quarter" idx="10"/>
          </p:nvPr>
        </p:nvSpPr>
        <p:spPr/>
        <p:txBody>
          <a:bodyPr/>
          <a:lstStyle/>
          <a:p>
            <a:pPr>
              <a:defRPr/>
            </a:pPr>
            <a:fld id="{CE96FCF8-B7C8-4914-B951-A2E70223FBCA}" type="slidenum">
              <a:rPr lang="en-US" smtClean="0"/>
              <a:pPr>
                <a:defRPr/>
              </a:pPr>
              <a:t>31</a:t>
            </a:fld>
            <a:endParaRPr lang="en-US" dirty="0"/>
          </a:p>
        </p:txBody>
      </p:sp>
    </p:spTree>
    <p:extLst>
      <p:ext uri="{BB962C8B-B14F-4D97-AF65-F5344CB8AC3E}">
        <p14:creationId xmlns:p14="http://schemas.microsoft.com/office/powerpoint/2010/main" val="3834395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1" name="Rectangle 3"/>
          <p:cNvSpPr>
            <a:spLocks noGrp="1" noChangeArrowheads="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r>
              <a:rPr lang="en-US" dirty="0" smtClean="0"/>
              <a:t>LGA (large for gestational age), </a:t>
            </a:r>
            <a:r>
              <a:rPr lang="mk-MK" dirty="0" smtClean="0"/>
              <a:t>крупно</a:t>
            </a:r>
            <a:r>
              <a:rPr lang="mk-MK" baseline="0" dirty="0" smtClean="0"/>
              <a:t> новородено има ризик за дебелеење подоцна во животот. Но ризикот за МС е многу поголем кај децата родено мали за гестациската возраст бидејќи се раѓаат со инсулинска резистенција. Обидите за нивно  прегранување откако ќе се родат го олеснуваат дебелеењето и ако се здебелат имаат највисок ризик од сите дебели деца да развијат ДМ2. Ова може да доведе до измена на ставовите во врска со хранењето на овие деца во текот на првите години од животот.</a:t>
            </a:r>
            <a:endParaRPr lang="mk-MK" dirty="0" smtClean="0"/>
          </a:p>
        </p:txBody>
      </p:sp>
    </p:spTree>
    <p:extLst>
      <p:ext uri="{BB962C8B-B14F-4D97-AF65-F5344CB8AC3E}">
        <p14:creationId xmlns:p14="http://schemas.microsoft.com/office/powerpoint/2010/main" val="33903597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mk-MK" dirty="0" smtClean="0"/>
              <a:t>Оваа шема го</a:t>
            </a:r>
            <a:r>
              <a:rPr lang="mk-MK" baseline="0" dirty="0" smtClean="0"/>
              <a:t> покажува пристапот кон дебелеењето и метаболичкиот синдром во педијатријата. Ако помалото дете (2-7 години) е полно (БМИ 85-94.9</a:t>
            </a:r>
            <a:r>
              <a:rPr lang="mk-MK" dirty="0" smtClean="0">
                <a:latin typeface="Arial" panose="020B0604020202020204" pitchFamily="34" charset="0"/>
                <a:cs typeface="Arial" panose="020B0604020202020204" pitchFamily="34" charset="0"/>
              </a:rPr>
              <a:t>‰), тежината треба само да се одржува непроменета и со растењето БМИ</a:t>
            </a:r>
            <a:r>
              <a:rPr lang="mk-MK" baseline="0" dirty="0" smtClean="0">
                <a:latin typeface="Arial" panose="020B0604020202020204" pitchFamily="34" charset="0"/>
                <a:cs typeface="Arial" panose="020B0604020202020204" pitchFamily="34" charset="0"/>
              </a:rPr>
              <a:t> ќе се намали. Ако е дебело со БМИ </a:t>
            </a:r>
            <a:r>
              <a:rPr lang="en-US" altLang="en-US" u="sng" dirty="0" smtClean="0">
                <a:solidFill>
                  <a:schemeClr val="tx1"/>
                </a:solidFill>
                <a:latin typeface="MAC C Swiss" panose="020B7200000000000000" pitchFamily="34" charset="0"/>
              </a:rPr>
              <a:t>&gt;</a:t>
            </a:r>
            <a:r>
              <a:rPr lang="mk-MK" dirty="0" smtClean="0">
                <a:latin typeface="Arial" panose="020B0604020202020204" pitchFamily="34" charset="0"/>
                <a:cs typeface="Arial" panose="020B0604020202020204" pitchFamily="34" charset="0"/>
              </a:rPr>
              <a:t>95‰, а нема МС, тежината повторно само се одржува, но ако има некој од знаците на МС или друга компликација, се препорачува губење на тежина. Кај поголемите</a:t>
            </a:r>
            <a:r>
              <a:rPr lang="mk-MK" baseline="0" dirty="0" smtClean="0">
                <a:latin typeface="Arial" panose="020B0604020202020204" pitchFamily="34" charset="0"/>
                <a:cs typeface="Arial" panose="020B0604020202020204" pitchFamily="34" charset="0"/>
              </a:rPr>
              <a:t> деца со БМИ од 85-94.9</a:t>
            </a:r>
            <a:r>
              <a:rPr lang="mk-MK" dirty="0" smtClean="0">
                <a:latin typeface="Arial" panose="020B0604020202020204" pitchFamily="34" charset="0"/>
                <a:cs typeface="Arial" panose="020B0604020202020204" pitchFamily="34" charset="0"/>
              </a:rPr>
              <a:t>‰ ако немаат МС или други компликации тежината се одржува, а ако имаат се препорачува губење тежина. Кај децата со БМИ </a:t>
            </a:r>
            <a:r>
              <a:rPr lang="en-US" altLang="en-US" u="sng" dirty="0" smtClean="0">
                <a:solidFill>
                  <a:schemeClr val="tx1"/>
                </a:solidFill>
                <a:latin typeface="MAC C Swiss" panose="020B7200000000000000" pitchFamily="34" charset="0"/>
              </a:rPr>
              <a:t>&gt;</a:t>
            </a:r>
            <a:r>
              <a:rPr lang="mk-MK" dirty="0" smtClean="0">
                <a:latin typeface="Arial" panose="020B0604020202020204" pitchFamily="34" charset="0"/>
                <a:cs typeface="Arial" panose="020B0604020202020204" pitchFamily="34" charset="0"/>
              </a:rPr>
              <a:t>95‰ во оваа возрасна група се препорачува секогаш губење на тежина.</a:t>
            </a:r>
            <a:endParaRPr lang="en-US"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CE96FCF8-B7C8-4914-B951-A2E70223FBCA}" type="slidenum">
              <a:rPr lang="en-US" smtClean="0"/>
              <a:pPr>
                <a:defRPr/>
              </a:pPr>
              <a:t>33</a:t>
            </a:fld>
            <a:endParaRPr lang="en-US" dirty="0"/>
          </a:p>
        </p:txBody>
      </p:sp>
    </p:spTree>
    <p:extLst>
      <p:ext uri="{BB962C8B-B14F-4D97-AF65-F5344CB8AC3E}">
        <p14:creationId xmlns:p14="http://schemas.microsoft.com/office/powerpoint/2010/main" val="2172189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smtClean="0"/>
              <a:t>Другите земји во светот се среќаваат исто така со овој проблем.</a:t>
            </a:r>
            <a:endParaRPr lang="en-US" dirty="0"/>
          </a:p>
        </p:txBody>
      </p:sp>
      <p:sp>
        <p:nvSpPr>
          <p:cNvPr id="4" name="Slide Number Placeholder 3"/>
          <p:cNvSpPr>
            <a:spLocks noGrp="1"/>
          </p:cNvSpPr>
          <p:nvPr>
            <p:ph type="sldNum" sz="quarter" idx="10"/>
          </p:nvPr>
        </p:nvSpPr>
        <p:spPr/>
        <p:txBody>
          <a:bodyPr/>
          <a:lstStyle/>
          <a:p>
            <a:pPr>
              <a:defRPr/>
            </a:pPr>
            <a:fld id="{CE96FCF8-B7C8-4914-B951-A2E70223FBCA}" type="slidenum">
              <a:rPr lang="en-US" smtClean="0"/>
              <a:pPr>
                <a:defRPr/>
              </a:pPr>
              <a:t>4</a:t>
            </a:fld>
            <a:endParaRPr lang="en-US" dirty="0"/>
          </a:p>
        </p:txBody>
      </p:sp>
    </p:spTree>
    <p:extLst>
      <p:ext uri="{BB962C8B-B14F-4D97-AF65-F5344CB8AC3E}">
        <p14:creationId xmlns:p14="http://schemas.microsoft.com/office/powerpoint/2010/main" val="2227259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smtClean="0"/>
              <a:t>Факти за девелеењето кај</a:t>
            </a:r>
            <a:r>
              <a:rPr lang="mk-MK" baseline="0" dirty="0" smtClean="0"/>
              <a:t> децата</a:t>
            </a:r>
            <a:endParaRPr lang="en-US" dirty="0"/>
          </a:p>
        </p:txBody>
      </p:sp>
      <p:sp>
        <p:nvSpPr>
          <p:cNvPr id="4" name="Slide Number Placeholder 3"/>
          <p:cNvSpPr>
            <a:spLocks noGrp="1"/>
          </p:cNvSpPr>
          <p:nvPr>
            <p:ph type="sldNum" sz="quarter" idx="10"/>
          </p:nvPr>
        </p:nvSpPr>
        <p:spPr/>
        <p:txBody>
          <a:bodyPr/>
          <a:lstStyle/>
          <a:p>
            <a:pPr>
              <a:defRPr/>
            </a:pPr>
            <a:fld id="{CE96FCF8-B7C8-4914-B951-A2E70223FBCA}" type="slidenum">
              <a:rPr lang="en-US" smtClean="0"/>
              <a:pPr>
                <a:defRPr/>
              </a:pPr>
              <a:t>5</a:t>
            </a:fld>
            <a:endParaRPr lang="en-US" dirty="0"/>
          </a:p>
        </p:txBody>
      </p:sp>
    </p:spTree>
    <p:extLst>
      <p:ext uri="{BB962C8B-B14F-4D97-AF65-F5344CB8AC3E}">
        <p14:creationId xmlns:p14="http://schemas.microsoft.com/office/powerpoint/2010/main" val="1505965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smtClean="0"/>
              <a:t>Процентите на дебели деца во различни возрасни групи се загрижувачки.</a:t>
            </a:r>
            <a:endParaRPr lang="en-US" dirty="0"/>
          </a:p>
        </p:txBody>
      </p:sp>
      <p:sp>
        <p:nvSpPr>
          <p:cNvPr id="4" name="Slide Number Placeholder 3"/>
          <p:cNvSpPr>
            <a:spLocks noGrp="1"/>
          </p:cNvSpPr>
          <p:nvPr>
            <p:ph type="sldNum" sz="quarter" idx="10"/>
          </p:nvPr>
        </p:nvSpPr>
        <p:spPr/>
        <p:txBody>
          <a:bodyPr/>
          <a:lstStyle/>
          <a:p>
            <a:pPr>
              <a:defRPr/>
            </a:pPr>
            <a:fld id="{CE96FCF8-B7C8-4914-B951-A2E70223FBCA}" type="slidenum">
              <a:rPr lang="en-US" smtClean="0"/>
              <a:pPr>
                <a:defRPr/>
              </a:pPr>
              <a:t>6</a:t>
            </a:fld>
            <a:endParaRPr lang="en-US" dirty="0"/>
          </a:p>
        </p:txBody>
      </p:sp>
    </p:spTree>
    <p:extLst>
      <p:ext uri="{BB962C8B-B14F-4D97-AF65-F5344CB8AC3E}">
        <p14:creationId xmlns:p14="http://schemas.microsoft.com/office/powerpoint/2010/main" val="3829359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smtClean="0"/>
              <a:t>Дефинирањето на метаболичкиот синдром кај децата е тешко и сеуште недовршено. Но, базирано на фактите собрани до сега кај возрасните и бројните педијатриски студии важни се следниве факти:</a:t>
            </a:r>
            <a:r>
              <a:rPr lang="mk-MK" baseline="0" dirty="0" smtClean="0"/>
              <a:t> два основни елементи се вовед во метаболичкиот синдром и тоа дебелеењето и инсулинската резистенција. Масното ткиво е резистентно на инсулиинот и за да функционира бара повеќе инсулин. Голем процент од дебелите деца имаат инсулинска резистенција (ИР). Покрај ИР дебелеењето е придружено со ткивна инфламација во масното ткиво со покачени адипоцитокини (лептин, адипонеектин и сл), со оксидативен стрес во висцералното масно ткиво. Абдоминалното дебелеење е клучно за развој на МС заради придружната хиперлипидемија,  хипергликемија и хипертензија. Овие елементи водат кон кардиоваскуларни болести и тип 2 дијабетес подоцна во животот (според  Америчката Асоцијација за хипертензија)</a:t>
            </a:r>
            <a:endParaRPr lang="en-US" dirty="0"/>
          </a:p>
        </p:txBody>
      </p:sp>
      <p:sp>
        <p:nvSpPr>
          <p:cNvPr id="4" name="Slide Number Placeholder 3"/>
          <p:cNvSpPr>
            <a:spLocks noGrp="1"/>
          </p:cNvSpPr>
          <p:nvPr>
            <p:ph type="sldNum" sz="quarter" idx="10"/>
          </p:nvPr>
        </p:nvSpPr>
        <p:spPr/>
        <p:txBody>
          <a:bodyPr/>
          <a:lstStyle/>
          <a:p>
            <a:pPr>
              <a:defRPr/>
            </a:pPr>
            <a:fld id="{CE96FCF8-B7C8-4914-B951-A2E70223FBCA}" type="slidenum">
              <a:rPr lang="en-US" smtClean="0"/>
              <a:pPr>
                <a:defRPr/>
              </a:pPr>
              <a:t>7</a:t>
            </a:fld>
            <a:endParaRPr lang="en-US" dirty="0"/>
          </a:p>
        </p:txBody>
      </p:sp>
    </p:spTree>
    <p:extLst>
      <p:ext uri="{BB962C8B-B14F-4D97-AF65-F5344CB8AC3E}">
        <p14:creationId xmlns:p14="http://schemas.microsoft.com/office/powerpoint/2010/main" val="3773294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smtClean="0"/>
              <a:t>Во различни периоди од детството БМИ варира и перцентилните криви се многу подобар избор за проценка на дебелеењето. </a:t>
            </a:r>
            <a:r>
              <a:rPr lang="mk-MK" smtClean="0"/>
              <a:t>Постојаат и перцентилни криви за обемот на струкот.</a:t>
            </a:r>
            <a:endParaRPr lang="en-US" dirty="0"/>
          </a:p>
        </p:txBody>
      </p:sp>
      <p:sp>
        <p:nvSpPr>
          <p:cNvPr id="4" name="Slide Number Placeholder 3"/>
          <p:cNvSpPr>
            <a:spLocks noGrp="1"/>
          </p:cNvSpPr>
          <p:nvPr>
            <p:ph type="sldNum" sz="quarter" idx="10"/>
          </p:nvPr>
        </p:nvSpPr>
        <p:spPr/>
        <p:txBody>
          <a:bodyPr/>
          <a:lstStyle/>
          <a:p>
            <a:pPr>
              <a:defRPr/>
            </a:pPr>
            <a:fld id="{CE96FCF8-B7C8-4914-B951-A2E70223FBCA}" type="slidenum">
              <a:rPr lang="en-US" smtClean="0"/>
              <a:pPr>
                <a:defRPr/>
              </a:pPr>
              <a:t>8</a:t>
            </a:fld>
            <a:endParaRPr lang="en-US" dirty="0"/>
          </a:p>
        </p:txBody>
      </p:sp>
    </p:spTree>
    <p:extLst>
      <p:ext uri="{BB962C8B-B14F-4D97-AF65-F5344CB8AC3E}">
        <p14:creationId xmlns:p14="http://schemas.microsoft.com/office/powerpoint/2010/main" val="1880315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smtClean="0"/>
              <a:t>Кај децата сеуште нема стандардизирани</a:t>
            </a:r>
            <a:r>
              <a:rPr lang="mk-MK" baseline="0" dirty="0" smtClean="0"/>
              <a:t> дефиниции за метаболилчкиот синдром. Интернационалната Дијабетолошка Федерација (ИДФ) дава консензус извештај за тоа и остава доста отворени прашања. Наведените елементи се неопходни за да се дефинира МС кај едно дебело дете но од особено значење е обемот на струкот (ОС) кој е задолжителен параметар. Значи, МС е придружен со абдоминално дебелеење!</a:t>
            </a:r>
            <a:endParaRPr lang="en-US" dirty="0"/>
          </a:p>
        </p:txBody>
      </p:sp>
      <p:sp>
        <p:nvSpPr>
          <p:cNvPr id="4" name="Slide Number Placeholder 3"/>
          <p:cNvSpPr>
            <a:spLocks noGrp="1"/>
          </p:cNvSpPr>
          <p:nvPr>
            <p:ph type="sldNum" sz="quarter" idx="10"/>
          </p:nvPr>
        </p:nvSpPr>
        <p:spPr/>
        <p:txBody>
          <a:bodyPr/>
          <a:lstStyle/>
          <a:p>
            <a:pPr>
              <a:defRPr/>
            </a:pPr>
            <a:fld id="{CE96FCF8-B7C8-4914-B951-A2E70223FBCA}" type="slidenum">
              <a:rPr lang="en-US" smtClean="0"/>
              <a:pPr>
                <a:defRPr/>
              </a:pPr>
              <a:t>9</a:t>
            </a:fld>
            <a:endParaRPr lang="en-US" dirty="0"/>
          </a:p>
        </p:txBody>
      </p:sp>
    </p:spTree>
    <p:extLst>
      <p:ext uri="{BB962C8B-B14F-4D97-AF65-F5344CB8AC3E}">
        <p14:creationId xmlns:p14="http://schemas.microsoft.com/office/powerpoint/2010/main" val="2498169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mk-MK"/>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a:defRPr/>
              </a:pPr>
              <a:endParaRPr lang="mk-MK"/>
            </a:p>
          </p:txBody>
        </p:sp>
      </p:grpSp>
      <p:sp>
        <p:nvSpPr>
          <p:cNvPr id="41989"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1993"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GB"/>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65E8A097-5639-40E9-8FE5-CE18F58F2309}"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D5F1C927-08BA-4E0B-A3C2-57BFA8339B12}"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mk-MK"/>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485385CE-BFC0-4004-B0F8-6C98DCFEF442}"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titolo">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85800" y="609600"/>
            <a:ext cx="7772400" cy="1143000"/>
          </a:xfrm>
          <a:prstGeom prst="rect">
            <a:avLst/>
          </a:prstGeom>
          <a:noFill/>
          <a:ln w="9525">
            <a:noFill/>
            <a:miter lim="800000"/>
            <a:headEnd/>
            <a:tailEnd/>
          </a:ln>
        </p:spPr>
        <p:txBody>
          <a:bodyPr anchor="ctr"/>
          <a:lstStyle/>
          <a:p>
            <a:pPr eaLnBrk="0" hangingPunct="0">
              <a:defRPr/>
            </a:pPr>
            <a:endParaRPr lang="it-IT" sz="4400">
              <a:solidFill>
                <a:schemeClr val="tx2"/>
              </a:solidFill>
            </a:endParaRPr>
          </a:p>
        </p:txBody>
      </p:sp>
      <p:sp>
        <p:nvSpPr>
          <p:cNvPr id="3" name="Rectangle 3"/>
          <p:cNvSpPr>
            <a:spLocks noGrp="1"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eaLnBrk="0" hangingPunct="0">
              <a:spcBef>
                <a:spcPct val="20000"/>
              </a:spcBef>
              <a:buFontTx/>
              <a:buChar char="•"/>
              <a:defRPr/>
            </a:pPr>
            <a:endParaRPr lang="it-IT" sz="32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EE219533-3F3B-4CEB-A33B-EEAE2B3F88ED}"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k-M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A17C66D-C39C-4192-94F0-2F5F0D964013}"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E05E2C25-3075-4ABD-ABF6-C75D757E6786}"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k-M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6AE0F0B4-29D3-4331-BD27-524F612A7663}"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68B0C682-0D7B-4DAE-9443-9F73D5BFA41B}"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F3B69FE6-6FE5-4285-A6F2-44405ABECBDE}"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k-M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59EC3691-1EE6-4A3A-9900-6E4DCF0F164E}"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k-M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mk-MK"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E6573DDE-5C34-43FA-B327-E24DB1460CE0}"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0"/>
            <a:ext cx="7242175" cy="1981200"/>
            <a:chOff x="0" y="0"/>
            <a:chExt cx="4562" cy="1248"/>
          </a:xfrm>
        </p:grpSpPr>
        <p:sp>
          <p:nvSpPr>
            <p:cNvPr id="40963"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mk-MK"/>
            </a:p>
          </p:txBody>
        </p:sp>
        <p:sp>
          <p:nvSpPr>
            <p:cNvPr id="40964"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mk-MK"/>
            </a:p>
          </p:txBody>
        </p:sp>
      </p:grpSp>
      <p:sp>
        <p:nvSpPr>
          <p:cNvPr id="40965"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66"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0967"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en-US"/>
          </a:p>
        </p:txBody>
      </p:sp>
      <p:sp>
        <p:nvSpPr>
          <p:cNvPr id="40968"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en-US"/>
          </a:p>
        </p:txBody>
      </p:sp>
      <p:sp>
        <p:nvSpPr>
          <p:cNvPr id="40969"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0CDD2951-067E-45B9-97BD-AA36EDA89D8B}" type="slidenum">
              <a:rPr lang="en-GB"/>
              <a:pPr>
                <a:defRPr/>
              </a:pPr>
              <a:t>‹#›</a:t>
            </a:fld>
            <a:endParaRPr lang="en-GB" dirty="0"/>
          </a:p>
        </p:txBody>
      </p:sp>
    </p:spTree>
  </p:cSld>
  <p:clrMap bg1="dk2" tx1="lt1" bg2="dk1" tx2="lt2" accent1="accent1" accent2="accent2" accent3="accent3" accent4="accent4" accent5="accent5" accent6="accent6" hlink="hlink" folHlink="folHlink"/>
  <p:sldLayoutIdLst>
    <p:sldLayoutId id="2147484004"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5"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obesityhelp.com/forums/teen_wls/cmsID,11323/mode,content/a,cm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hyperlink" Target="http://www.google.com/url?sa=i&amp;rct=j&amp;q=&amp;esrc=s&amp;source=images&amp;cd=&amp;docid=D3nb4rW_kt3y-M&amp;tbnid=4YdeevOh2ZCUzM:&amp;ved=0CAUQjRw&amp;url=http://www.sciencedirect.com/science/article/pii/S0140673602096782&amp;ei=2hMoUtf5LYLXswavwoGgAw&amp;bvm=bv.51773540,d.Yms&amp;psig=AFQjCNGIe2tVUzAn5fHJHveG2yJSPRSzWg&amp;ust=1378444473448474" TargetMode="External"/><Relationship Id="rId4" Type="http://schemas.openxmlformats.org/officeDocument/2006/relationships/hyperlink" Target="http://www.google.com/url?sa=i&amp;rct=j&amp;q=&amp;esrc=s&amp;source=images&amp;cd=&amp;docid=D3nb4rW_kt3y-M&amp;tbnid=4YdeevOh2ZCUzM:&amp;ved=0CAUQjRw&amp;url=http://www.obesityhelp.com/forums/teen_wls/cmsID,11323/mode,content/a,cms/&amp;ei=bxMoUq_hMcjJtAbipIDoCA&amp;bvm=bv.51773540,d.Yms&amp;psig=AFQjCNGIe2tVUzAn5fHJHveG2yJSPRSzWg&amp;ust=1378444473448474"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3.bp.blogspot.com/-XgdEi-8syiU/Uh_VMywf-JI/AAAAAAAAA50/aAo1QlGGnpU/s1600/overweight+and+breakfast.pn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notesSlide" Target="../notesSlides/notesSlide20.xml"/><Relationship Id="rId7" Type="http://schemas.openxmlformats.org/officeDocument/2006/relationships/image" Target="../media/image21.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0.emf"/><Relationship Id="rId4" Type="http://schemas.openxmlformats.org/officeDocument/2006/relationships/oleObject" Target="../embeddings/oleObject1.bin"/><Relationship Id="rId9" Type="http://schemas.openxmlformats.org/officeDocument/2006/relationships/image" Target="../media/image23.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notesSlide" Target="../notesSlides/notesSlide27.xml"/><Relationship Id="rId7" Type="http://schemas.openxmlformats.org/officeDocument/2006/relationships/image" Target="../media/image26.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package" Target="../embeddings/Microsoft_Word_Document1.docx"/></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29.w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Microsoft_Excel_97-2003_Worksheet2.xls"/><Relationship Id="rId5" Type="http://schemas.openxmlformats.org/officeDocument/2006/relationships/image" Target="../media/image28.wmf"/><Relationship Id="rId4" Type="http://schemas.openxmlformats.org/officeDocument/2006/relationships/oleObject" Target="../embeddings/Microsoft_Excel_97-2003_Worksheet1.xls"/></Relationships>
</file>

<file path=ppt/slides/_rels/slide3.xml.rels><?xml version="1.0" encoding="UTF-8" standalone="yes"?>
<Relationships xmlns="http://schemas.openxmlformats.org/package/2006/relationships"><Relationship Id="rId3" Type="http://schemas.openxmlformats.org/officeDocument/2006/relationships/hyperlink" Target="http://www.cdc.gov/vitalsigns/childhoodobesity/"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www.bbc.co.uk/2/hi/health/7151813.stm" TargetMode="External"/><Relationship Id="rId7" Type="http://schemas.openxmlformats.org/officeDocument/2006/relationships/hyperlink" Target="http://www.google.com/url?sa=i&amp;source=images&amp;cd=&amp;docid=nF1DnlYl8Ad44M&amp;tbnid=Bl0z_QJ9cd1HAM:&amp;ved=&amp;url=http://www.nhlbi.nih.gov/meetings/workshops/child-obesity/&amp;ei=ohQoUoXEJ8bYsgaUkIC4DA&amp;psig=AFQjCNEc3mfA9Ym_982hPt0Wm8N-2kC1XA&amp;ust=1378444834686930"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www.google.com/url?sa=i&amp;source=images&amp;cd=&amp;docid=39aO2IYkkjhEEM&amp;tbnid=VWlUq26i-TeXVM:&amp;ved=&amp;url=http://www.dietexerciseyoga.com/why-should-we-care-about-obesity-or-weight-and-chronic-diseases-part-2/&amp;ei=SA4oUu3TKcLBtQaZvID4DA&amp;psig=AFQjCNFtHMeCM-bas7RmLArRh16rDtdyZg&amp;ust=1378443208734845"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844403"/>
            <a:ext cx="7772400" cy="1736725"/>
          </a:xfrm>
        </p:spPr>
        <p:txBody>
          <a:bodyPr/>
          <a:lstStyle/>
          <a:p>
            <a:pPr eaLnBrk="1" hangingPunct="1">
              <a:defRPr/>
            </a:pPr>
            <a:r>
              <a:rPr lang="mk-MK" sz="4800" dirty="0" smtClean="0">
                <a:latin typeface="Arial" pitchFamily="34" charset="0"/>
                <a:cs typeface="Arial" pitchFamily="34" charset="0"/>
              </a:rPr>
              <a:t>МЕТАБОЛИЧКИ СИНДРОМ КАЈ ДЕБЕЛИТЕ ДЕЦА</a:t>
            </a:r>
            <a:endParaRPr lang="en-GB" sz="4800" u="sng" dirty="0" smtClean="0">
              <a:latin typeface="Arial" pitchFamily="34" charset="0"/>
              <a:cs typeface="Arial" pitchFamily="34" charset="0"/>
            </a:endParaRPr>
          </a:p>
        </p:txBody>
      </p:sp>
      <p:sp>
        <p:nvSpPr>
          <p:cNvPr id="2051" name="Rectangle 3"/>
          <p:cNvSpPr>
            <a:spLocks noGrp="1" noChangeArrowheads="1"/>
          </p:cNvSpPr>
          <p:nvPr>
            <p:ph type="subTitle" idx="1"/>
          </p:nvPr>
        </p:nvSpPr>
        <p:spPr>
          <a:xfrm>
            <a:off x="1979712" y="4484712"/>
            <a:ext cx="5760640" cy="1752600"/>
          </a:xfrm>
        </p:spPr>
        <p:txBody>
          <a:bodyPr/>
          <a:lstStyle/>
          <a:p>
            <a:pPr eaLnBrk="1" hangingPunct="1">
              <a:defRPr/>
            </a:pPr>
            <a:r>
              <a:rPr lang="mk-MK" dirty="0" smtClean="0">
                <a:latin typeface="Arial" pitchFamily="34" charset="0"/>
                <a:cs typeface="Arial" pitchFamily="34" charset="0"/>
              </a:rPr>
              <a:t>М. Кочова</a:t>
            </a:r>
            <a:endParaRPr lang="fi-FI" dirty="0" smtClean="0">
              <a:latin typeface="Arial" pitchFamily="34" charset="0"/>
              <a:cs typeface="Arial" pitchFamily="34" charset="0"/>
            </a:endParaRPr>
          </a:p>
          <a:p>
            <a:pPr eaLnBrk="1" hangingPunct="1">
              <a:defRPr/>
            </a:pPr>
            <a:r>
              <a:rPr lang="mk-MK" dirty="0" smtClean="0">
                <a:latin typeface="Arial" pitchFamily="34" charset="0"/>
                <a:cs typeface="Arial" pitchFamily="34" charset="0"/>
              </a:rPr>
              <a:t>Универзитетска Клиника за детски болести, Скопје</a:t>
            </a:r>
            <a:endParaRPr lang="en-GB" dirty="0" smtClean="0">
              <a:latin typeface="Arial" pitchFamily="34" charset="0"/>
              <a:cs typeface="Arial" pitchFamily="34" charset="0"/>
            </a:endParaRPr>
          </a:p>
        </p:txBody>
      </p:sp>
      <p:pic>
        <p:nvPicPr>
          <p:cNvPr id="4" name="Picture 2" descr="C:\Users\User\Pictures\Slajdovi od kongresi\344.JPG"/>
          <p:cNvPicPr>
            <a:picLocks noChangeAspect="1" noChangeArrowheads="1"/>
          </p:cNvPicPr>
          <p:nvPr/>
        </p:nvPicPr>
        <p:blipFill>
          <a:blip r:embed="rId3" cstate="print">
            <a:extLst>
              <a:ext uri="{28A0092B-C50C-407E-A947-70E740481C1C}">
                <a14:useLocalDpi xmlns:a14="http://schemas.microsoft.com/office/drawing/2010/main" val="0"/>
              </a:ext>
            </a:extLst>
          </a:blip>
          <a:srcRect t="9544" b="3185"/>
          <a:stretch>
            <a:fillRect/>
          </a:stretch>
        </p:blipFill>
        <p:spPr bwMode="auto">
          <a:xfrm>
            <a:off x="7092280" y="0"/>
            <a:ext cx="2018239" cy="234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76073" y="1124744"/>
            <a:ext cx="9076524" cy="5262979"/>
          </a:xfrm>
          <a:prstGeom prst="rect">
            <a:avLst/>
          </a:prstGeom>
          <a:noFill/>
          <a:ln w="9525">
            <a:noFill/>
            <a:miter lim="800000"/>
            <a:headEnd/>
            <a:tailEnd/>
          </a:ln>
        </p:spPr>
        <p:txBody>
          <a:bodyPr wrap="none">
            <a:spAutoFit/>
          </a:bodyPr>
          <a:lstStyle/>
          <a:p>
            <a:r>
              <a:rPr lang="mk-MK" sz="2400" dirty="0" smtClean="0"/>
              <a:t>Тешкотии за дијагноза на МС кај деца</a:t>
            </a:r>
            <a:endParaRPr lang="en-US" sz="2400" dirty="0"/>
          </a:p>
          <a:p>
            <a:endParaRPr lang="en-US" sz="2400" dirty="0"/>
          </a:p>
          <a:p>
            <a:r>
              <a:rPr lang="mk-MK" sz="2400" dirty="0" smtClean="0"/>
              <a:t>Не сите пациенти со инсулинска резистенција развиваат МС</a:t>
            </a:r>
            <a:endParaRPr lang="en-US" sz="2400" dirty="0"/>
          </a:p>
          <a:p>
            <a:r>
              <a:rPr lang="mk-MK" sz="2400" dirty="0" smtClean="0"/>
              <a:t>Нема прецизни </a:t>
            </a:r>
            <a:r>
              <a:rPr lang="en-US" sz="2400" dirty="0" smtClean="0"/>
              <a:t>cut </a:t>
            </a:r>
            <a:r>
              <a:rPr lang="en-US" sz="2400" dirty="0"/>
              <a:t>off </a:t>
            </a:r>
            <a:r>
              <a:rPr lang="mk-MK" sz="2400" dirty="0" smtClean="0"/>
              <a:t>вредности за инсулинемија кај деца</a:t>
            </a:r>
            <a:endParaRPr lang="en-US" sz="2400" dirty="0"/>
          </a:p>
          <a:p>
            <a:r>
              <a:rPr lang="mk-MK" sz="2400" dirty="0" smtClean="0"/>
              <a:t>Во пубертетот секако постои инсулинска резистенција</a:t>
            </a:r>
            <a:endParaRPr lang="en-US" sz="2400" dirty="0"/>
          </a:p>
          <a:p>
            <a:endParaRPr lang="en-US" sz="2400" dirty="0"/>
          </a:p>
          <a:p>
            <a:r>
              <a:rPr lang="mk-MK" sz="2400" dirty="0" smtClean="0"/>
              <a:t>Сепак</a:t>
            </a:r>
            <a:endParaRPr lang="en-US" sz="2400" dirty="0"/>
          </a:p>
          <a:p>
            <a:r>
              <a:rPr lang="en-US" sz="2400" dirty="0"/>
              <a:t> </a:t>
            </a:r>
          </a:p>
          <a:p>
            <a:r>
              <a:rPr lang="mk-MK" sz="2400" dirty="0" smtClean="0"/>
              <a:t>Инсулинската резистенција и абдоминалното дебелеење (ОС)</a:t>
            </a:r>
          </a:p>
          <a:p>
            <a:r>
              <a:rPr lang="mk-MK" sz="2400" dirty="0" smtClean="0"/>
              <a:t>дефинитивно корелираат со МС</a:t>
            </a:r>
            <a:endParaRPr lang="en-US" sz="2400" dirty="0"/>
          </a:p>
          <a:p>
            <a:endParaRPr lang="en-US" sz="2400" dirty="0"/>
          </a:p>
          <a:p>
            <a:r>
              <a:rPr lang="mk-MK" sz="2400" dirty="0" smtClean="0"/>
              <a:t>Дополнителни фактори се неопходни како (наследна</a:t>
            </a:r>
          </a:p>
          <a:p>
            <a:r>
              <a:rPr lang="mk-MK" sz="2400" dirty="0"/>
              <a:t>к</a:t>
            </a:r>
            <a:r>
              <a:rPr lang="mk-MK" sz="2400" dirty="0" smtClean="0"/>
              <a:t>омпонента, животен стил, инфламаторни фактори, </a:t>
            </a:r>
          </a:p>
          <a:p>
            <a:r>
              <a:rPr lang="mk-MK" sz="2400" dirty="0"/>
              <a:t>т</a:t>
            </a:r>
            <a:r>
              <a:rPr lang="mk-MK" sz="2400" dirty="0" smtClean="0"/>
              <a:t>ежина при раѓање)</a:t>
            </a:r>
            <a:endParaRPr lang="mk-MK"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descr="data:image/jpeg;base64,/9j/4AAQSkZJRgABAQAAAQABAAD/2wCEAAkGBhISERMTExQWFRIVGRoWGBYYFhUYGhcYHBwYGBcbGBoXHCYfGBsjGRYXHy8hIygpLCwsGB4xNTAqNSYrLCkBCQoKDgwOGg8PGikkHyQsLCwsLCwpLSkqLSksKSkpKSksKSkuLCwuLCkpKSwqLCwpKSksNSwsKSksLCk2LDU2Kv/AABEIAMsA+AMBIgACEQEDEQH/xAAbAAACAwEBAQAAAAAAAAAAAAAABAMFBgIBB//EAEkQAAIBAwIFAQUFAwkFBgcAAAECEQADEgQhBRMiMUFRBjJhcYEjQlKRoRQVchYkM0NigqKxsgdjksHwU3ODwtHxNESTs9Lh4//EABgBAQEBAQEAAAAAAAAAAAAAAAACAwEE/8QAIBEBAAMBAAIDAAMAAAAAAAAAAAECETEhURJBkQMicf/aAAwDAQACEQMRAD8A+40UUUBRRRQFFFFAVT+1DXxZHJz99OYbYU3Ban7Tlhti0fWJjeKuKKDF2+KcTDBFtErFsB7ttSwDGyGuXDauBGcZ3QbagRy8p3grW/aPioezbewmbjMgWm93+a5iecQmJvXuozJtjbffeUUGF0XFeKogD2WY4Ft7Ycu4soSpIuoLfXPrkSQIia5TinF/fNmYEhBbhdhq1yMvkxOOnbAkbsB071vYooMUeM8WxLCwkYtE2mBJi8UcgXSV/o7M24JBukTtFN3+L8Qx0ZWwJuAc4FJxbO2CDFz7Ics3HyOW6BYBMHVVDqdUltcnMDt5JJPYADck+ANzQZE/t4s6HM6gsbRN42ls5/tBNsoLgeVFsA3QYgbDcbVCNRxaFUqx6gcwqqcTcaVaWIaEUdUDZ+0irtva1J2XaYGTASfRcQ0nY7d9jtsad4fx61dOIlW/C0b7TsRsdt47xvEVzYMZTQ8Q4u1wO1uFkZWjaAWCdKrKp5haVy1BDyQcCcdxUun49xY8vLTLu8N9mR/2OSH7U4KuV+L24blDp3GWg13tXpraczMXEFxbTG2Q4Qse7Qdgo6m8gA7Uto/bvRXACLkHEMVKvI6DcIlQVJCqZgmIjuRXRVabV8SuaW89xbiXDes9KIqutnGz+0CyrM0kNzQCSSYJXutJ2+JcXtlsbTXVKEoLqLkFB1BRmZGA5mA04KRLFu4IMaS57baQRDsZKr/RuB1OEHU6hfV4mcVLAEVy/tzowJDsTE48u6D7pdQclATJFLLkRkBIkUFRa4vxV2VGshVItHNbbCPtrYYtmwibZclIJGJmNizvshxfWXXNrUKs2rVo3GxxY3biI2JAYhWUi7kPIe0RAO7eq9t9JbXIsxkOVHLuDMIpc4FlCkFQSDMN4Jq+FB7RRRQFFFFAUUUUBRRRQFFFFAUUUUBRRRQRX9SiAF2VQTALECT4AnzVBxr2au3tTz0vtbKWsbYUx9p9ru0qwC9aTsZx3ECrXivB01GAuSVUklQSMgUZCCQQYhz86qW9j2P9e8HLsCCJESDnsx+8fveAtAhb4RxQypv7KtvfILmxkOA+DsAoS00leovdHYgg03AdesC3rFKC4WIynGWDEboclwyAQke/M9IBa4xwy22ox/aGtMVQBAHxgZYy+QA9x2ABUys7xXqcCsi3y01IWbq3iQyjLJBbUHFh6BlM9wp3igUt8C4qFUHVqSFg9R36nJEm1szAp9r9zAwhmvW9m+IF1/nC8uQzjJpbsTJFsSZVd9vO0EipF9nbYIb9rHdWkECVycrvnPvOYJJ3J79q60vALQCTqiWBQAliDJzK9JfZmLK0eSoMega2iiigKyvtNqZuhPAKqe/Sp3vN6Dpa2JP3S/qa1VZjiXDnuvdZGVbiuVBbcQbdoEnY7yFMRuAQe8ib8VXqqtWUytbbh7IYbkq83i4baZy9fmNqr9Rw20xRiTcDcsEMxe2v2YDEIAEOLYbsGGRAMSRWot8GJ3uXCxBBXEAYETBkglyJPfbc9O9LHgd4soa6rWhAPTiYBUwFAIGykCCAJBiRvj/iz/Edaq6aw4sq+TW8UgwrESCAFJ237CqT9u4cv2b6JVdccrYS0wUooURBjpyKDtIB9DF1z7yaW0tlQ1wNy/UAIWDNvsJVDE+WA3pK1x3VdIOlJc4sxCOAD7rkgrt0gnuzQYAJ2r0Mi97i+gF1SunttAKB/sBGDjECW93PcMYEiJnppTLhpZH/AGaDb5gW0vKAKkshZlJHhjse0x3Aq61fFb6XLiDTC4sxbhXAK4AiSEYQHmf4hAJBrviHGL6XmRNOGAjqi5DAox7hDH2kDztPnsFba1HDmcAaNcyxWMLE5OwRpGfaG97tBKjfpq01XtnZtuyFXkFhtgfcOLGMpXq7AgSNxtNKt7RakNP7IxEMDAfZhDBSSoPeQYBWRs3YHQaF+ZbR3TFmAYqfBiPInt+lBSH25tZ48twASGkoCCDGwy6zMiFkmARINXHCuIi+mYUrvEGJGwO8Ejz4JprlL6Ce/bz2mugKD2iiigKKKKAooooCiiigKKKKAooooCoNbq1tIztML4AknwAB6kkD61PUd+wrqyOAysIIPYg9waDNcQXS3zdN83bZAFu5aPqFuMhITKTizsIJHbaRVdptLw/IhrjsrB2WQAkFER2yRe7bEEx8AIM3w4RoeZyYt82C+BeX3JOcFspkk5fE77mpf5PaRhiqLCkKQsbYlHwbvA6UMekUFJe4LoluLbyum4zKsKAOo9ZYkIAGAYEkbqHERlvxpRw8OAWcdgucQMi4gEDuSGYz2kbgECtV+7LXM5mA5kzl8YAn0BgAT5xHoKi/cOnkHlKCCGBAjcTHb5nb40FhRRRQFVOoRkv9xhdBPbcXFCAQZiCikxEyvfxT2q4gluMj1HsoBZm+Sjc1Wam298qXBtopyQAjPOCAxIlVgE9PUDO/4TNsxVem6g1t0qhKxlsqzMZMQqzBBiSPNV2r4rdsvbtui3DcOKsrG35A6lIaPe7qT8h2pptLdLLcZlzQ5Lb6hb7EHIxkxgmGgAfh7zlEe176W2h0vLtqkyRMmIkkkkx43J2pikdPxZSQrg23OwVo6j/YYdL/ACBn1AqXX8Rt2UzuGBIAABJZj2VVG7MfCgEmt2Sd2ABJgAbknxWb4l7XwLbWlXluzKLt3Nbb4qCBbKqWYuSQpjfFioYRLScOuao5akY2ZlNNIM+h1BEhz/uwSg85mCO/aHU30w5OW4f3becuAvLVtulSZkyPmKCpX/aIhzixchGKliyKo67SKSSekTeEz7oR57bw6P8A2jAqvMsOGKZkLGwCs7QCZYKLbSR2LWx3cU0/tBrHH2djaWXJQzSUcIxkjEKSrx3JBUwK4bj+tZGKWT2cBsLhAYbKCsS5kRkOnr/smg5f/aRbDYmxdEG1M47cwZbjvIBGwBJn4Ejm/wD7RkFslbLZlXZFLKZKqzFWxJKkYgMvdS0U2OM68gkaYCC2zcySAJAEbTIiRIMiKd4NxK/cuOl20yKqqQxBEttkJ7Hv4jztQQcF9r11N5rSWnGJuAuSuMJgB8ZJuDaNsW+uhoiigKKKKAooooCiiigKKKKAooooCiivCaCi4j7IW7t25eLuLrcsqQTFtrfYhJxJO4JImCRIBql1vsDpbaLzb9zcrbViFJzZOSDsvecXJ7AoCYAq60/tjYMZhrZJiGAnsDBCklTBkggRB8QTzf1ui1hRGPM3OIxuBZZWAMxAJTPEk+sUFD/J7QrcAOs+0L5Lvb2YujSTEG4eQyFjuwYg+K50/sppFVFTVoxD2wzG4m1vK8z21CnYXBddI9AD3UVY2/3cMuq4ZLA7XiJcMsbCASC8DuZJ3Jry6OGuAMmAXEbG6O6qoB28KqzPYgdjQX2q4XdZiyam7bn7sWWQbR2e2WH0aqy9c1xLIl2yyrAZuW9tie5VWDOAQCJbHzA3ki/1V8Jbdz2VS35Cf+VV+kslUUH3o6j6sd2P1Yk1FpxVY1XWLt61P81me7Wr6OzfFjf5bN9Sa8/febcsW71tvJe0wA2mA65W5jf3vSNztcA1QjUBrc5YkjInyJMkwPG/cfnWTatVPx3Urbv2jOISGJJ8ypDSe/YyT6fCr3h+pm2lxJh1VsT5BAPns0Hv+fwxXtJpH1FxUDcwrO0YEgCTCz+KB6mmPZ7V6i59habFLZYG5iWVIgFRLRccbgCMRvMkYnSa/wBd1rata57n89fv22mu4mkC2ic65cXIWtox/FdJBFtJ2kgkkEKGIiodFww2GF925rqCCCCVtIe/7OCSUAHcEksB3EBal4HpEtrcVJJzlmJlnYqpJdj7x3+QGwAAAFmDUROcYTX2fRgQCDIO4I81Vcd0upeOQ4Tougz5YgcuNxBmerePQ1NwgwHt+LbQv8BAZR8hJX+7S3HgVa24vW7Rh7c3DG7hYKzszLjMHv8ACt4Yq3n8SYnEARlBKqoIBuICcurNsEcDsM4O1d3LXEulg6kkQVi3A2SDB7nLKeqIyjfGuuFez9wMt175uEoULB3OxzxKmYaMtiRPevP3Fqi0Pq26l3Clk6tpxAMhQ28gzDQewoOntcRkDJCDJPuqBssAkdUAzEbmdz4LPDU1uam6y8vsV6JO1ySSo7hhbiPukzvSDcEvIpY6odLNlk9xRDMGAyylDJnbv0r2r1+BatiHXUrOwDDP3AFgyDByK5Ebjqj40GqorPargd7BGW8/Nt2ys5NLt3JMtG57ZbD4UnZ4RrGY/wA6iGE4uxy2AbbcW4cOQoHV2btQa2iswfZvUicdQ0mJl7wybG2rEkNK7oWEesdia4tez2qMu998wHChXaSC6kndgoJRccfdUwe80GqopXhdq4tpBdbK7EuR2zO7Y/2QSQB6AU1QFFFFAUUUUBVRxvjZsPZQBTzSwlmCgRj69/e/TzVvXLID3E0Gcs+3NpyFW3dJMAD7PuXNsffj3gd/QqezCuD7eWYBKPiwnY22MEMRIVjuYAx7gmD4nTYDvG//AF/6D8qOWPQev1/6J/Ogyh1+kS1acaUYtzHAC25Xle8ZLARipiDuABHik7HH9IjrcGmxdZBgqcIDE4gHY9YEkDYtvCVuAg7RtWb9pPaJ9NfsotkXEcA3G3kA3bVrx/3xPntG0yArRxfQWyrjSkFgQoi191M9lyge9gCY7DxFSXeM6HIhtLvkFIi0TkAwOwaYAkA9m7CvLP8AtGtMgf8AZ7gXGZJtwCRdKiQTEiwwJ+6YBqx4T7TNqLfNXS3GUsAApshgMLdxcuY67zcI6Z900Fpxne3j+N0X6Fhl/hDV5NVes407XUU6bUDAFyIssZIKL7t0+Dc/Ku/30PNnUj/wHP8Aomsr9aVR6Ynn6hUC8uVyHY8xkyZlgbyOXI233mZBp7vF7adBXOBI2BG+5EQY3JG8DtvTnBONpi1wpfHNc3B/NtSRiYC7rbIPSBWAv8ZyuFFLTPuYOGJHclWAP1MAeSK5jb+LPtf6prZb+jwRlaVViJkrJLKR3G0DaCdzNP8AD9ciPCgRhCj3RsygDYQAJgeACar+HcNu3EUlcNjEyQw7DcAeDJiR6Fu9M3NKLLEKZ7Esdvjv6D4en1J5Las/Lwvbly4mnvtbIDKrsXMyCtvIlV8sTMSYHx7G30tpFRVtgC2AAoHYLG0fSl+HWlNojaGykCNgZ2MdjHiuOAueQin3rc2m+dslP8lB+tceaendK0XyPx2/9Df/ANR+VQcfa2Hsk3HS42aLgmZZWxzEFSB7qb/57iu77Yvafwr4n+F+j/WUP0qD2n1NlDZa4rswLFMDBEAZdyAZOIA9SO1a04yt1U3OEaABY1CdUhd7TLIUNcJEQZCZEnyFPgV6OGaEuVXUiVBYgm2ytPUzHIQ7YkGd4hT4qS0OHvctoocOxVVAa4N0tjlnv1Y2zIImJJPrXTWtAS6FXK4NddzzIAtwoYTu08wkEAyQx71aXus0Oiuu9xr25ZGnpI2BYKkjqUyDAmSq+RUC+z2iFwI98MzKHCPy9lUq8kEbSsLJiVn4murtjhogMLixG0XxugDGRHdQAT6T8YJxC5w9smZnWIz6bsdBshxBEZwlpWjeNvJoOBwHRN9muoGePU82zkoZi2TRuT85hAfFcXODaELvqxDZDZrRMswJKwNmyYSR3DEHYzTqafh7ZmX2zuNveXpWVcjtKHJht7xnud6hGp4f1Zcy39wgm6s8rFEyAPcQIB337b0F1w3Waa2otpdtwXbFckBBdi4QKO0ZwB8hVtWRsX+GoRBb7gE82FDNzUG/ujNC2/mR5itJw7iVu+mdsysxMEfofpQNUUUUBRRRQFFFFAVnOLcR1S3mFtHYdlAtypHLLBi8RPMGMZCNuk5SNHRQZpOOaw7jTbDvIuAnZmIAI2IK4SdiSGGxAPlv2h1cZNpSB6AXC0kXCBGPYMioT26w2wrTRUOrVijhNmKnHxvBj9aDOrx7WAAHTFjKgwrg+e22O+xmYUd94Fcjj+tBH82LAgkdN1QCB7u65DfyRBxgdxXdvQa+0gC3RcMKd42YhpE3GZioZUJ6ph7mP3QObNniUwWWAQMjhMQQzbQCZJMER7nkGg6v8d1glRpyd2WVW53GQESII2VspiHAAJBi34Nrbl1GNy2bbB2UCGEgRBGQBI3iYEwaq8eIEYnAR3bp6+k9oMr1YydvMetO8N1d23Zd9YUt4sTkWQAJCxJG3vFh47CgLBye63q+I+SAL/qzP1pT2g1iW7D5Pgbg5akAliz9PQqgs7CcoUE7UrotZevKeSvLtlrh511TuDccg27WxOx958R8Hri5w23bfnEl2tPbDXXOTs7soIkABFW25OKBV6+21Y5stNyDFm1fuKqoDpbAAVdla+VAgADdLIgDvm3wQ1i9V7LFdQDbKBHcOwZnzbqkgswPMJAImSe/Yb19LFZ0XAAssFmZ3A2Jtz59Gb/9biua0r4Ka1rzS1p8CT3wW4CJ8zcUwBtEH12JmqO9wrUtczuXbN5QS5srmhOJ2LFUfaQTDbCBJiZvg3UJVSy+MTn8DiBMdiQZIDb+AS2CZGJAAABxZNlBLASBv227wW6dyx4qJmDHCtbfGbHSsQcQBbu2GjbLfmNbLHr7+s17ouNLbv31a1qEzwvQbDvEry2/oMxBNkH5k1acIPS3zH+i3UN1hz7lwf1K21f+Bs2b8pRv7hrseWdvCHW+0Ola26m8iMVYAXCbRmDG10Ke8Vd6bU2NQoYG3clY2Kvs0EjadpAkfAelA9PFKaDgemuWLRexac4Lu1tCdgB3Iq6Islx0du8tuLK3mhgsKGIEwQImJQ/UGpf2bSoSuNoNcDkiFlwY5nzBhZ8bCqDjXANKb6oxuWg9g2AFW1y+WSyRk6ko2WoA2Ikso3pI+y3DXeV1IlmhVBsEBmcOAAbZlMkChDKbERkSa0Q1R4ZpbYZuXaUAQxxXZcSN9vwkj4g103B9MVCG1aK9oxXvAnx6KJ+ArK2/ZbQKLqtcuAWtibioCuSXLAYO1vK53fEkmCOmBE82+DcMS5avc5lKtzACUgmV6mAXbqtpLd/B70GwThNkFiEXqQWyIEYAscY7QS7E+s1x+4dNAHJtwJA6F87Hx+tcP7R6UEg3k2md9hiVBk9u7r+voYb0mut3QTbdXAJUlTIkdxQL/uDTTPJtzsfcXx28eKa02lS2uKKFUeAIFS0UBRRRQFFFFAUUUUCvFNS9uzde2huXERmVB3dgpKqI9SAPrWUT27vLsdO94/adaW7llSETNSFfPpJ6ZLSCRIHatrRQY617b3yGY6RsQAwJN0YqV027zamA19ySBstlzBIiubvtvqcGZdG845DLmLBNu5cUMAhJg2ipIjd123rZVmXu8QtszAc1WukBCFOFsPcgyuOM28AAcu28E0COo9vr8PhormQ5wWSxBa2pZZCoSMj3HgEbmalf23vqGJ0jsBlDDmAEi4yptyzClQDn8RsAdm/23iI72lJxHZRBbGcY5sqJJBck+4NuquLmr4gz5LbIQsekhJxhgv3pUnpJJmNxHoDOg4xqr1lWSwFd3cfaEottAekuPfZojZQASDutTDg6J9vqHN+4kuGYQluN/srY6UP9rd/GRpvg2ovPaBvLhckiAIETsQJJ/OouIMXuC391QHf4mTy1+UqzH+EDsTXJnCENj7OyC33Eyb5gZN+s1zc03TYtOJJzuXB4JiGHyzuj8hUmtUG26zGSso+qn/3oa7k9pvxWWP5taJ/zFZRyWk9h3p7ZVVBbIgRke5jsT8YifU1V6nTsMkEwd1xYyImJA8bxvsQBuDT+r3KrJAM7gkHtsJHbuT/dqDT6frkGQpGRYksWAH5dJAPb5bCo3ytnmsghli2B3CvAgwsQsEbTJEDu0bAU7bsAIPUwAuUkQTs20gKBhv37kE7lfjJeycoDWw0uSOyt05se4wMZf2CzeBTenS2Li2bpwacVDLAv7R0XCSGnfoEP6iJnq5z2teFp9mD+Lq+kAL/hUH611o9PhdQHq5iurmPeacxI9N7m3gQPFNVE/wDSWf4z/wDbu12vWduONECqlD3tsU+ggp9cCn1mmuEN0FPKMy/Scl/wMtLad5a4fLXG2+C42/8Ayj869LYXFcdmIRx8zCN8wzR8m/siqicsmY2Ff7Tay0Xazct3CvKOdxASUtuWLQACP/lxv3Bxxk0pavcPDl8bjOju0kXDj1loEbBOYwAUeY+dWPGOKXLd5gLIuWVtK11oE4k3tpJ7DDtiffM496r24/YJbLSoSSSGhMSCLa3HZyIxyuIC/lXU+oGrNMddo4cBbv2l2W3ug8/vihnpcNipAIG4EwNobdvhpZCocF4VSrX1jJmUb5DGWtkf+5rnUcf04BA0izDIQwtgSiZBdgSVwZDMQA/0pixxawVuXP2e2Gtm2ZItqciQqs2xNtRlIYz0gkUEF+1w1RcXlsMMziOYoMXBbOG8AcxcR/ejY7tcN47o7Rdba3A7sGZMXJzYhApmYPb4RvSh47pVCn9kPW+RyRcs3hyeobtF1G77B4+6RTScXsJbuXP2VUNjBSItiCxDhVYDwrJc2/GIBO1Bc8K41b1AlMgQFYhhBXKSAfEwJ28EHsRT9ZWz7R2rOfL07hcjmdhDKoQAD8ICqvgAD4V0ntr05NZP3oxZTliFP2f49nU/IM3YbhqKKztr2tm6lprLqzsV7qRs2Eg7T1SY74gn4VHqfbLAsDbJIL7AiSEdlMKSD2Xv2B28UGmorO6b2qLXeU1vFg+J6p25jWxHy6TvEjKNhNeUGjooooCqn2i0N66iCyYYNP8ASMg91gJxEsAxBgEHaQZEG2ooMq+j4iocLeQ98ciJ3MrMp89vwsBvjv0OFa8kA3oCliDmCTscAfs/BJmZEFfKzT2u4E73LjC7glzAmFYOCgIEOGAjf0qu4ZolzF46w3EUhiCXUMRbJO2UYyeYNiI9RBoPRa4jkQLiMesyCgUHpxBGBb8UDx3M9q8XhWvkM14d5PXAjHECAkRIDEevmoU9nUmU1YVWyiGdTByZgCLo2PWxkTsSI70wfZx8gf2s7EyJczkABINyMjE7QPQDeQu+D27wtxfIa5J3Edp2mABNVntDnZuC+p6CuLzGK4hypMnsSQPmB6mrHgejNq0FNzm7t1bnz2kkkxv5p8ia5MaMnfvNd1LpbDN0ctXG6IHClnJBgEANExliAD3q719sK9gjYdVv6Fch+tsCn7dpVEKAB6AAf5UrxgfZFvwFX+isC3+EGufHw7vktrPcJ/CQ35EE/pNc6RQM/wCMz8TA/wCUD6VLqElWHqCP0IqHRNOXxxb81X/0rz/bZFq3m9atndHW7mp7NiEgEeR1N86V4faWLmjugOqAFA4DC5YOyTl7xQjln+FG++KY1P8A8RZ+T/qr/wD40cY0rELdtib1kllUffU7XLf99Rt/bW2fFWlH+x3rP9C3Mtj+pusZA/3d0yR/DcyHjJBUnDeJpe1Cp1I9tGdrbjF1JKqpjsyxn1KWX0NdvxVOUl5Q1y0wDZIpYhSJyKjqIG0hQSJ7bGPNLoLGrV7jRcQsOVcVtwFEZWriGVOZudSkVVeuW4S9oy1lwwViOZzVZRsCVKOjHYAEkHc9WZABIqXM39QLaNNu2wZipG2ItsobfuWyH0b0rm/xLXIf6AOha4o949IuOELALIlAo2kdeR7RXX7x1aDbTALBMIpkdCsJHkS5XaDNs+sVfx86jTXGdXq0c8pUNoC2SzGIOVzmeO2ISSSMRuJquTj2pZi66XeAJKPkqlEuorHyWL4GNkIJMitHwvUPctI9xMHI6l32PnvvTMVTjJaT2g1LZ8rTr7zTirQXKhmBYGJVm3b7/iDUmp45rgXUafcKQHCORkBsQJ3DGAN+neZAmtVFEUGZTiuuLYiwBuvUytEGAexEkTO20DvJ281HENSjW+XZALIlx0CE5Oy3cwWHYhktLke2cmRWniigyY45qlBVdMoaGuQFcRuM5QdRJe5AI9/l3G2EVe8H1T3EY3FKnJgARBgeD8jK/HGaeivaAqFdGgYuEUORBYKJiZ79++9TUUHLIDEiY3HwO429NiR9aK6ooCiikeL8TFhA2JYllUKMiST391WMBQWMA7A0D1U6+1enydS0YMVJMRIZkMQfxIRHc7QI3pNfbizipKsC2MDv7xCkA+SDMxt2kiaW12o0avct3LLDlxblS3UCvNUdLA9RLj4wZgESFxf49pzb6mlGdrJ2MZAPkCR2GKN+nqKpH4Po2UM2puMFZROSe9ihVYCd8FBPmJJ+DOq1Git5WTaYKrZHGYD8sM5BDTktpgxI8mRLVDZ4toyiJy7igkXBBaQ2JV2zDZbBWVj97fZp3BVtFw8QeewJKn7jYkLILdBB2IkmewB22qRuE8O6ALm6nsGWWw75SsEQ8T8RBpu9rdDalDbIUNy5EwT1W2jqmAWKkx9703pNtbw+AxtXOkjY57M2ypGce7uB7qiexMUGh9ntPaSyBZcvbkkNt6+IAEekCrOq7gXK5X2KstvJ/eykkMQx6iTuQe9WNAVHfsh1ZT2YEH5EQakoNBUaG7laRj3xGXzAhv1BqLh/p/Ytn9GH/KozdC2rm4HXeUE7AS9yT8ABJ+ldWr68xYkbFYKsuxgqdwJ3BHzYV5p62jjnUf06H0xH/EuoH+YFWFJG2Wt3boEw6lY8raO8fxEXI+BFS2WbNvvW2AZGEQNgCvrvGQO/vEbQJqYciSNhxp77Wztau5XbfotwS99PrvdA/wC98AVLpeCuiLd07BLzDO5baeVddupswN0eSftF37ZBwIpf2ks8y29ucYtPcVvKXEKcth5gS0jyCR5q74PxDnWwxGLqSjp3wuKYZfiJ3B8gqfNXRNi6+0dpQBe+xuRLI2+PvH31lTIRmG8wJgbxMePWMime6hiel4AQ4v1Y47Nt377d651PAbdy6bj5GQJSRgSA6gkRJ2dtpjsYkCvLXs9aVUXqIRQgJYknqW4SxPvMXUEnzJ9a0QNP7RadyqoxZm7AJcmOkgnp6VIdSCYBBqzqns+ythDZKLhyRisLb39zc5KTl0L1CD8auKAooooCiiigKKKKAooooCiiigK5ZAYkAx2nx3H+RP511RQLjh9qZ5aSRE4r2327dtz+Zrp9FbZsiilhPUVBO8A7xO4A/IVNRQL3OH2mbJraFjG5VSenddyPB7elC6C0CSLaAmJOK7wIE7b7bfKmKzvtdY1zcr9jbE9YfdB7y4Ier8BY3BHc2wPNBc3OG2WJY20LEgklFJJAgEmO4G1Fzhtlt2tWzIx3RTtMxuO0gGKzFvVcXGC8lDiyBiTb6lyuZmRc2hOVPTOWUCINctqOLsgXlqrMoyccpSjRdyA+1b73JxO/TlMGg2CIAIAAHw2+JrqsTqL/ABllKi2iki6JHLBU8scsgm43SLuQBiSILBex9vX+Mk7W7QxEgArizYGRJeceYTtAOItmQchQbWuXcAEkgAbknsB5rE3LnGoICqS/n7FcBy1UR9oTlnkx7iQPBitHd4MbxU32L21VfsYAQuNy1yP6Tfsp6R3gmCAztviDXrVpragWpDtedWIctk7ctFILruxNwkLA6cu4fsaVhcQ8wvtLAqBssMsEdofHvJMnepmt/wA3dD3tlk/4Scfzt4/Rq64X90/7sf5rP6ivNbrWOLThCxp7I/3af6RVXpdOWtWGUwyBY8gqQAykfFfPghT4ILvD7xXSg+baMv1tyv8A5a40iY20Hoqj8gBWt01RclnNzPZCDbVfUHZnPxPYegH9ogR2DyiuqLAW7tu3zlhiTdhFtOgUGWOWB9QLf4d2NbdxtuR3CmPix2UfViB9aOMrbt6XG5lgoROkqpJyVF3YhYkiQ20TMilCxm1xvTt2uptEgsFIJgwQ0EHqGx9alXiVomBcQnfYMpO3fYGdqx+XDTaGQuKv2RAJJhYFld5KwRdYRJJyJE7VYJptHavqq803WYpiM4HMALSYAAVXBI8ZAkEma0QvV4xYP9bb7x76zMTEE948d65ucc0473re8RDqSZ7QAZM1lmbRQSbd4IFwlXBL2ne5Eqrl8WuxEgGWTxMT2l0Ti4rrdVkNxrmRJackRycCcsyojEQd4gyAGlHFrHfm243++n3RLefA3PpQOLWD/W2/u/fT73u+fPj1rLXv3Z0v1kwVC43QWhFgdYEEJBG4nfvXZtcOdhJfdw4EXSuTEox90rDHoLdgREig2NFU6e1mmIBDsZ7RbumTJUKOndiQenvsTEU9ouJW708tpx2OzCDvscgIO3buKBqiiigKKKKAooooCiltfxG3ZUNcMAmBAZiTBbYKCT0qx+ABNcJxayf6xPPdgPd9479wPXtQOUUpd4rZVSxuoFABJyHYiV8+RuPXxUja62GxLoGkCCyzJ90RPcwY9aCeq/juj5tlkzwGSMzGNlV1d+4I3VSN9t99qkPGLG32tvcEg5rBAMEgzBg9/SluKaqxdtPZN1V5qXVB9ApFtzvHus6juNyIoKxOHalg3J1K4AdGLAgjqCyFSEAEL0kyVy/s0furXAkvqQqYjcHfIIwkykAZkMY749vFK/ycsjP+dqD1ZkMAULMSSCbhZTk+JLFiQxHnaf8AcdnmKz6hXuC4GI2IJN1IXDIwA4Kj0LUDGp4NqTZK/tHUHzVy3ujBlEnGCAxVtwRtNRXOEa1s4vjltnhFxgQCIQyEJOw7A7FiQZAri9wK1yeU2pXa67x3+71KFzyLr70kkye3aoF4Da5gA1vVMgSJJUKCZz3cQB6AMRjBoHb3CtewaNQFPZQCdx0bk4bHpY9jGUb9xo7QIUAmTAk+p8msW/svbClTrIgQfQDNnAb7ToUTsAV3AO8RW0tiABM7d+80FXrLEXWH3byn/jUQfqUI/wDp0hwdpC/K4v5Osfoat+Mr9kXHe2RcH933h9UyH1qm0T4XLnot1vyZMh+q1jePLSsrXhlvKww8M138muPH6GotC82rZ9UU/wCETTfCExsWh5wWfnAJ/WlNEIUjwrXFHyDuB+gFVfjlevWTO7bTwv2jf3dkH1fq/wDDqzuWVaJAMEET4I7EfGkuFLPMf8TFR/Ckp/qDn+9VhVVjITM7JD9wab/sbfYr7o7Hv+dTfu21zOZgvM26oE7QAZ9YAE/AegpmiqcJJwawCxFpAWMnpG/Vn/r6vnv3rv8AddmSeWksIJxEkZF4J8jMlvmSfNNUUFe/ANMSCbNuR/ZHpA/Tb86j0/s3p0Z25YOcSCAQACSFAiAJJP8A0KtKKCvXgGmC4CymPeMR33gz3nc7/Gp9Dw9LIYIIyYufixj/ACAAHwApmigKKKKAooooCiiigS4twlNQmDk4zOxHoR5BHY/MGCIIBqrv+xdosxDOs4mJBhgWOUsCSYYgDt6zXF72zCXHVrRwUuAwJlsCVMAqAZKvEMfd3iRUn8r0NproQlUuBDuOx7sPxQu+0g9ge8AD2J028Z79+oeQVfePvA7/AKRU+u9lrV0kkuJbOAwjL5RvuAd/TaBIrlPaq2UuOEfoZUIPL3djjiDnjse5JjfYmlrPt1YKglbg7TsIEkKSCSMgGaIAk9wIoJE9i7ATEtcLQqlsgCwWAJAERCgRHj5zPf8AZSw9tLZyi2GCnLcZMrN3EHdfI9aW/lxZxywuxt91feLFQvv99iZ7R58V5e9trQKgI5LdpwG2ZSTLSvuudwJwNAw3sjp42DKd4IO4nv3BHYkfX13r1PZOwLiOMhy/dGWw6+Z6T73x8VxpvbCy7IgV8nOPu7KenuZ9Htn5Op9Y4b2ytBscHJyZdsdyvcCSN9096B1bEwaCu4twjS2LqhhcIui6xVTbAIytOZLENs0EASTJ8CKjs6TRcu4oZ3uLauMxwY4hAhIxAA2yWBPVvuYqw1HtNZNprptEkF7QBNsEg21uuCcoAIABG5OOwO1JabjGgRtrJUuCGhdsXjI+9skkDsOx26TAQ3LXDQrTdeYggSWBtgAkALBYkAZby2wMwK2mnAxWJiBEzMRtM7z86xh4zw6JNh98zGI3JYo6xnHdZI93se5FbOxGK4+7Ajv2jbvvQGoK4NkQFgyT2Ajcn4RWHtcVgHokNhLTBBGI92JYT5nydune09r9cx+xUGNmdvSSQgjzuCfSVHeDFJon6t37CW6fumRvEQN+5HpuYrK/ldW74cpFm2D3wWfyFV/Dj9mk99yf4sjl/imnOEPOnsn/AHaH59Iqs4fq05VkZCWQHv3IUM3194/Q125VY8EIOntx+ET8G+8D8Q0gj1Bp6qSzrlt31Uf1xIgfjVSco9CgAJ+CnfeLuridhMxgooorrgooooCiiigKKKKAooooCiiigKKKKDhrKkQQCD6gV7gPQV1RQR8hYxxGPaIER42qK9w205VmQEq2Q/iEQdu5EDv6D0pmigj/AGZMccVx7RAiPlQbCkyVE9uwqSig4NpdjAkbjYbHtt9Nq4saNEEKoH0+JPfzuSfqamooODZU91Heew7jsfnXn7OnfFZmew7xE/ONqkooIf2O32wWIj3R27x8pqaiigW1fDrd2C6yR2YSGX5MsEfQ0l/JexPZ/EjmXN4kKD1eAT+dW1FB4Fjaqu/7NWGJJDdy0B3ABMyQAdpBOw23q1ooEtFwazaMogDHbIks0emTEmNu1O0UUBRRRQFFFFAUUUUBRRRQFFFFAUUUUBRRRQf/2Q==">
            <a:hlinkClick r:id="rId3"/>
          </p:cNvPr>
          <p:cNvSpPr>
            <a:spLocks noChangeAspect="1" noChangeArrowheads="1"/>
          </p:cNvSpPr>
          <p:nvPr/>
        </p:nvSpPr>
        <p:spPr bwMode="auto">
          <a:xfrm>
            <a:off x="155575" y="-922338"/>
            <a:ext cx="2362200" cy="1933576"/>
          </a:xfrm>
          <a:prstGeom prst="rect">
            <a:avLst/>
          </a:prstGeom>
          <a:noFill/>
          <a:ln w="9525">
            <a:noFill/>
            <a:miter lim="800000"/>
            <a:headEnd/>
            <a:tailEnd/>
          </a:ln>
        </p:spPr>
        <p:txBody>
          <a:bodyPr/>
          <a:lstStyle/>
          <a:p>
            <a:endParaRPr lang="mk-MK"/>
          </a:p>
        </p:txBody>
      </p:sp>
      <p:sp>
        <p:nvSpPr>
          <p:cNvPr id="29699" name="AutoShape 4" descr="data:image/jpeg;base64,/9j/4AAQSkZJRgABAQAAAQABAAD/2wCEAAkGBhISERMTExQWFRIVGRoWGBYYFhUYGhcYHBwYGBcbGBoXHCYfGBsjGRYXHy8hIygpLCwsGB4xNTAqNSYrLCkBCQoKDgwOGg8PGikkHyQsLCwsLCwpLSkqLSksKSkpKSksKSkuLCwuLCkpKSwqLCwpKSksNSwsKSksLCk2LDU2Kv/AABEIAMsA+AMBIgACEQEDEQH/xAAbAAACAwEBAQAAAAAAAAAAAAAABAMFBgIBB//EAEkQAAIBAwIFAQUFAwkFBgcAAAECEQADEgQhBRMiMUFRBjJhcYEjQlKRoRQVchYkM0NigqKxsgdjksHwU3ODwtHxNESTs9Lh4//EABgBAQEBAQEAAAAAAAAAAAAAAAACAwEE/8QAIBEBAAMBAAIDAAMAAAAAAAAAAAECETEhURJBkQMicf/aAAwDAQACEQMRAD8A+40UUUBRRRQFFFFAVT+1DXxZHJz99OYbYU3Ban7Tlhti0fWJjeKuKKDF2+KcTDBFtErFsB7ttSwDGyGuXDauBGcZ3QbagRy8p3grW/aPioezbewmbjMgWm93+a5iecQmJvXuozJtjbffeUUGF0XFeKogD2WY4Ft7Ycu4soSpIuoLfXPrkSQIia5TinF/fNmYEhBbhdhq1yMvkxOOnbAkbsB071vYooMUeM8WxLCwkYtE2mBJi8UcgXSV/o7M24JBukTtFN3+L8Qx0ZWwJuAc4FJxbO2CDFz7Ics3HyOW6BYBMHVVDqdUltcnMDt5JJPYADck+ANzQZE/t4s6HM6gsbRN42ls5/tBNsoLgeVFsA3QYgbDcbVCNRxaFUqx6gcwqqcTcaVaWIaEUdUDZ+0irtva1J2XaYGTASfRcQ0nY7d9jtsad4fx61dOIlW/C0b7TsRsdt47xvEVzYMZTQ8Q4u1wO1uFkZWjaAWCdKrKp5haVy1BDyQcCcdxUun49xY8vLTLu8N9mR/2OSH7U4KuV+L24blDp3GWg13tXpraczMXEFxbTG2Q4Qse7Qdgo6m8gA7Uto/bvRXACLkHEMVKvI6DcIlQVJCqZgmIjuRXRVabV8SuaW89xbiXDes9KIqutnGz+0CyrM0kNzQCSSYJXutJ2+JcXtlsbTXVKEoLqLkFB1BRmZGA5mA04KRLFu4IMaS57baQRDsZKr/RuB1OEHU6hfV4mcVLAEVy/tzowJDsTE48u6D7pdQclATJFLLkRkBIkUFRa4vxV2VGshVItHNbbCPtrYYtmwibZclIJGJmNizvshxfWXXNrUKs2rVo3GxxY3biI2JAYhWUi7kPIe0RAO7eq9t9JbXIsxkOVHLuDMIpc4FlCkFQSDMN4Jq+FB7RRRQFFFFAUUUUBRRRQFFFFAUUUUBRRRQRX9SiAF2VQTALECT4AnzVBxr2au3tTz0vtbKWsbYUx9p9ru0qwC9aTsZx3ECrXivB01GAuSVUklQSMgUZCCQQYhz86qW9j2P9e8HLsCCJESDnsx+8fveAtAhb4RxQypv7KtvfILmxkOA+DsAoS00leovdHYgg03AdesC3rFKC4WIynGWDEboclwyAQke/M9IBa4xwy22ox/aGtMVQBAHxgZYy+QA9x2ABUys7xXqcCsi3y01IWbq3iQyjLJBbUHFh6BlM9wp3igUt8C4qFUHVqSFg9R36nJEm1szAp9r9zAwhmvW9m+IF1/nC8uQzjJpbsTJFsSZVd9vO0EipF9nbYIb9rHdWkECVycrvnPvOYJJ3J79q60vALQCTqiWBQAliDJzK9JfZmLK0eSoMega2iiigKyvtNqZuhPAKqe/Sp3vN6Dpa2JP3S/qa1VZjiXDnuvdZGVbiuVBbcQbdoEnY7yFMRuAQe8ib8VXqqtWUytbbh7IYbkq83i4baZy9fmNqr9Rw20xRiTcDcsEMxe2v2YDEIAEOLYbsGGRAMSRWot8GJ3uXCxBBXEAYETBkglyJPfbc9O9LHgd4soa6rWhAPTiYBUwFAIGykCCAJBiRvj/iz/Edaq6aw4sq+TW8UgwrESCAFJ237CqT9u4cv2b6JVdccrYS0wUooURBjpyKDtIB9DF1z7yaW0tlQ1wNy/UAIWDNvsJVDE+WA3pK1x3VdIOlJc4sxCOAD7rkgrt0gnuzQYAJ2r0Mi97i+gF1SunttAKB/sBGDjECW93PcMYEiJnppTLhpZH/AGaDb5gW0vKAKkshZlJHhjse0x3Aq61fFb6XLiDTC4sxbhXAK4AiSEYQHmf4hAJBrviHGL6XmRNOGAjqi5DAox7hDH2kDztPnsFba1HDmcAaNcyxWMLE5OwRpGfaG97tBKjfpq01XtnZtuyFXkFhtgfcOLGMpXq7AgSNxtNKt7RakNP7IxEMDAfZhDBSSoPeQYBWRs3YHQaF+ZbR3TFmAYqfBiPInt+lBSH25tZ48twASGkoCCDGwy6zMiFkmARINXHCuIi+mYUrvEGJGwO8Ejz4JprlL6Ce/bz2mugKD2iiigKKKKAooooCiiigKKKKAooooCoNbq1tIztML4AknwAB6kkD61PUd+wrqyOAysIIPYg9waDNcQXS3zdN83bZAFu5aPqFuMhITKTizsIJHbaRVdptLw/IhrjsrB2WQAkFER2yRe7bEEx8AIM3w4RoeZyYt82C+BeX3JOcFspkk5fE77mpf5PaRhiqLCkKQsbYlHwbvA6UMekUFJe4LoluLbyum4zKsKAOo9ZYkIAGAYEkbqHERlvxpRw8OAWcdgucQMi4gEDuSGYz2kbgECtV+7LXM5mA5kzl8YAn0BgAT5xHoKi/cOnkHlKCCGBAjcTHb5nb40FhRRRQFVOoRkv9xhdBPbcXFCAQZiCikxEyvfxT2q4gluMj1HsoBZm+Sjc1Wam298qXBtopyQAjPOCAxIlVgE9PUDO/4TNsxVem6g1t0qhKxlsqzMZMQqzBBiSPNV2r4rdsvbtui3DcOKsrG35A6lIaPe7qT8h2pptLdLLcZlzQ5Lb6hb7EHIxkxgmGgAfh7zlEe176W2h0vLtqkyRMmIkkkkx43J2pikdPxZSQrg23OwVo6j/YYdL/ACBn1AqXX8Rt2UzuGBIAABJZj2VVG7MfCgEmt2Sd2ABJgAbknxWb4l7XwLbWlXluzKLt3Nbb4qCBbKqWYuSQpjfFioYRLScOuao5akY2ZlNNIM+h1BEhz/uwSg85mCO/aHU30w5OW4f3becuAvLVtulSZkyPmKCpX/aIhzixchGKliyKo67SKSSekTeEz7oR57bw6P8A2jAqvMsOGKZkLGwCs7QCZYKLbSR2LWx3cU0/tBrHH2djaWXJQzSUcIxkjEKSrx3JBUwK4bj+tZGKWT2cBsLhAYbKCsS5kRkOnr/smg5f/aRbDYmxdEG1M47cwZbjvIBGwBJn4Ejm/wD7RkFslbLZlXZFLKZKqzFWxJKkYgMvdS0U2OM68gkaYCC2zcySAJAEbTIiRIMiKd4NxK/cuOl20yKqqQxBEttkJ7Hv4jztQQcF9r11N5rSWnGJuAuSuMJgB8ZJuDaNsW+uhoiigKKKKAooooCiiigKKKKAooooCiivCaCi4j7IW7t25eLuLrcsqQTFtrfYhJxJO4JImCRIBql1vsDpbaLzb9zcrbViFJzZOSDsvecXJ7AoCYAq60/tjYMZhrZJiGAnsDBCklTBkggRB8QTzf1ui1hRGPM3OIxuBZZWAMxAJTPEk+sUFD/J7QrcAOs+0L5Lvb2YujSTEG4eQyFjuwYg+K50/sppFVFTVoxD2wzG4m1vK8z21CnYXBddI9AD3UVY2/3cMuq4ZLA7XiJcMsbCASC8DuZJ3Jry6OGuAMmAXEbG6O6qoB28KqzPYgdjQX2q4XdZiyam7bn7sWWQbR2e2WH0aqy9c1xLIl2yyrAZuW9tie5VWDOAQCJbHzA3ki/1V8Jbdz2VS35Cf+VV+kslUUH3o6j6sd2P1Yk1FpxVY1XWLt61P81me7Wr6OzfFjf5bN9Sa8/febcsW71tvJe0wA2mA65W5jf3vSNztcA1QjUBrc5YkjInyJMkwPG/cfnWTatVPx3Urbv2jOISGJJ8ypDSe/YyT6fCr3h+pm2lxJh1VsT5BAPns0Hv+fwxXtJpH1FxUDcwrO0YEgCTCz+KB6mmPZ7V6i59habFLZYG5iWVIgFRLRccbgCMRvMkYnSa/wBd1rata57n89fv22mu4mkC2ic65cXIWtox/FdJBFtJ2kgkkEKGIiodFww2GF925rqCCCCVtIe/7OCSUAHcEksB3EBal4HpEtrcVJJzlmJlnYqpJdj7x3+QGwAAAFmDUROcYTX2fRgQCDIO4I81Vcd0upeOQ4Tougz5YgcuNxBmerePQ1NwgwHt+LbQv8BAZR8hJX+7S3HgVa24vW7Rh7c3DG7hYKzszLjMHv8ACt4Yq3n8SYnEARlBKqoIBuICcurNsEcDsM4O1d3LXEulg6kkQVi3A2SDB7nLKeqIyjfGuuFez9wMt175uEoULB3OxzxKmYaMtiRPevP3Fqi0Pq26l3Clk6tpxAMhQ28gzDQewoOntcRkDJCDJPuqBssAkdUAzEbmdz4LPDU1uam6y8vsV6JO1ySSo7hhbiPukzvSDcEvIpY6odLNlk9xRDMGAyylDJnbv0r2r1+BatiHXUrOwDDP3AFgyDByK5Ebjqj40GqorPargd7BGW8/Nt2ys5NLt3JMtG57ZbD4UnZ4RrGY/wA6iGE4uxy2AbbcW4cOQoHV2btQa2iswfZvUicdQ0mJl7wybG2rEkNK7oWEesdia4tez2qMu998wHChXaSC6kndgoJRccfdUwe80GqopXhdq4tpBdbK7EuR2zO7Y/2QSQB6AU1QFFFFAUUUUBVRxvjZsPZQBTzSwlmCgRj69/e/TzVvXLID3E0Gcs+3NpyFW3dJMAD7PuXNsffj3gd/QqezCuD7eWYBKPiwnY22MEMRIVjuYAx7gmD4nTYDvG//AF/6D8qOWPQev1/6J/Ogyh1+kS1acaUYtzHAC25Xle8ZLARipiDuABHik7HH9IjrcGmxdZBgqcIDE4gHY9YEkDYtvCVuAg7RtWb9pPaJ9NfsotkXEcA3G3kA3bVrx/3xPntG0yArRxfQWyrjSkFgQoi191M9lyge9gCY7DxFSXeM6HIhtLvkFIi0TkAwOwaYAkA9m7CvLP8AtGtMgf8AZ7gXGZJtwCRdKiQTEiwwJ+6YBqx4T7TNqLfNXS3GUsAApshgMLdxcuY67zcI6Z900Fpxne3j+N0X6Fhl/hDV5NVes407XUU6bUDAFyIssZIKL7t0+Dc/Ku/30PNnUj/wHP8Aomsr9aVR6Ynn6hUC8uVyHY8xkyZlgbyOXI233mZBp7vF7adBXOBI2BG+5EQY3JG8DtvTnBONpi1wpfHNc3B/NtSRiYC7rbIPSBWAv8ZyuFFLTPuYOGJHclWAP1MAeSK5jb+LPtf6prZb+jwRlaVViJkrJLKR3G0DaCdzNP8AD9ciPCgRhCj3RsygDYQAJgeACar+HcNu3EUlcNjEyQw7DcAeDJiR6Fu9M3NKLLEKZ7Esdvjv6D4en1J5Las/Lwvbly4mnvtbIDKrsXMyCtvIlV8sTMSYHx7G30tpFRVtgC2AAoHYLG0fSl+HWlNojaGykCNgZ2MdjHiuOAueQin3rc2m+dslP8lB+tceaendK0XyPx2/9Df/ANR+VQcfa2Hsk3HS42aLgmZZWxzEFSB7qb/57iu77Yvafwr4n+F+j/WUP0qD2n1NlDZa4rswLFMDBEAZdyAZOIA9SO1a04yt1U3OEaABY1CdUhd7TLIUNcJEQZCZEnyFPgV6OGaEuVXUiVBYgm2ytPUzHIQ7YkGd4hT4qS0OHvctoocOxVVAa4N0tjlnv1Y2zIImJJPrXTWtAS6FXK4NddzzIAtwoYTu08wkEAyQx71aXus0Oiuu9xr25ZGnpI2BYKkjqUyDAmSq+RUC+z2iFwI98MzKHCPy9lUq8kEbSsLJiVn4murtjhogMLixG0XxugDGRHdQAT6T8YJxC5w9smZnWIz6bsdBshxBEZwlpWjeNvJoOBwHRN9muoGePU82zkoZi2TRuT85hAfFcXODaELvqxDZDZrRMswJKwNmyYSR3DEHYzTqafh7ZmX2zuNveXpWVcjtKHJht7xnud6hGp4f1Zcy39wgm6s8rFEyAPcQIB337b0F1w3Waa2otpdtwXbFckBBdi4QKO0ZwB8hVtWRsX+GoRBb7gE82FDNzUG/ujNC2/mR5itJw7iVu+mdsysxMEfofpQNUUUUBRRRQFFFFAVnOLcR1S3mFtHYdlAtypHLLBi8RPMGMZCNuk5SNHRQZpOOaw7jTbDvIuAnZmIAI2IK4SdiSGGxAPlv2h1cZNpSB6AXC0kXCBGPYMioT26w2wrTRUOrVijhNmKnHxvBj9aDOrx7WAAHTFjKgwrg+e22O+xmYUd94Fcjj+tBH82LAgkdN1QCB7u65DfyRBxgdxXdvQa+0gC3RcMKd42YhpE3GZioZUJ6ph7mP3QObNniUwWWAQMjhMQQzbQCZJMER7nkGg6v8d1glRpyd2WVW53GQESII2VspiHAAJBi34Nrbl1GNy2bbB2UCGEgRBGQBI3iYEwaq8eIEYnAR3bp6+k9oMr1YydvMetO8N1d23Zd9YUt4sTkWQAJCxJG3vFh47CgLBye63q+I+SAL/qzP1pT2g1iW7D5Pgbg5akAliz9PQqgs7CcoUE7UrotZevKeSvLtlrh511TuDccg27WxOx958R8Hri5w23bfnEl2tPbDXXOTs7soIkABFW25OKBV6+21Y5stNyDFm1fuKqoDpbAAVdla+VAgADdLIgDvm3wQ1i9V7LFdQDbKBHcOwZnzbqkgswPMJAImSe/Yb19LFZ0XAAssFmZ3A2Jtz59Gb/9biua0r4Ka1rzS1p8CT3wW4CJ8zcUwBtEH12JmqO9wrUtczuXbN5QS5srmhOJ2LFUfaQTDbCBJiZvg3UJVSy+MTn8DiBMdiQZIDb+AS2CZGJAAABxZNlBLASBv227wW6dyx4qJmDHCtbfGbHSsQcQBbu2GjbLfmNbLHr7+s17ouNLbv31a1qEzwvQbDvEry2/oMxBNkH5k1acIPS3zH+i3UN1hz7lwf1K21f+Bs2b8pRv7hrseWdvCHW+0Ola26m8iMVYAXCbRmDG10Ke8Vd6bU2NQoYG3clY2Kvs0EjadpAkfAelA9PFKaDgemuWLRexac4Lu1tCdgB3Iq6Islx0du8tuLK3mhgsKGIEwQImJQ/UGpf2bSoSuNoNcDkiFlwY5nzBhZ8bCqDjXANKb6oxuWg9g2AFW1y+WSyRk6ko2WoA2Ikso3pI+y3DXeV1IlmhVBsEBmcOAAbZlMkChDKbERkSa0Q1R4ZpbYZuXaUAQxxXZcSN9vwkj4g103B9MVCG1aK9oxXvAnx6KJ+ArK2/ZbQKLqtcuAWtibioCuSXLAYO1vK53fEkmCOmBE82+DcMS5avc5lKtzACUgmV6mAXbqtpLd/B70GwThNkFiEXqQWyIEYAscY7QS7E+s1x+4dNAHJtwJA6F87Hx+tcP7R6UEg3k2md9hiVBk9u7r+voYb0mut3QTbdXAJUlTIkdxQL/uDTTPJtzsfcXx28eKa02lS2uKKFUeAIFS0UBRRRQFFFFAUUUUCvFNS9uzde2huXERmVB3dgpKqI9SAPrWUT27vLsdO94/adaW7llSETNSFfPpJ6ZLSCRIHatrRQY617b3yGY6RsQAwJN0YqV027zamA19ySBstlzBIiubvtvqcGZdG845DLmLBNu5cUMAhJg2ipIjd123rZVmXu8QtszAc1WukBCFOFsPcgyuOM28AAcu28E0COo9vr8PhormQ5wWSxBa2pZZCoSMj3HgEbmalf23vqGJ0jsBlDDmAEi4yptyzClQDn8RsAdm/23iI72lJxHZRBbGcY5sqJJBck+4NuquLmr4gz5LbIQsekhJxhgv3pUnpJJmNxHoDOg4xqr1lWSwFd3cfaEottAekuPfZojZQASDutTDg6J9vqHN+4kuGYQluN/srY6UP9rd/GRpvg2ovPaBvLhckiAIETsQJJ/OouIMXuC391QHf4mTy1+UqzH+EDsTXJnCENj7OyC33Eyb5gZN+s1zc03TYtOJJzuXB4JiGHyzuj8hUmtUG26zGSso+qn/3oa7k9pvxWWP5taJ/zFZRyWk9h3p7ZVVBbIgRke5jsT8YifU1V6nTsMkEwd1xYyImJA8bxvsQBuDT+r3KrJAM7gkHtsJHbuT/dqDT6frkGQpGRYksWAH5dJAPb5bCo3ytnmsghli2B3CvAgwsQsEbTJEDu0bAU7bsAIPUwAuUkQTs20gKBhv37kE7lfjJeycoDWw0uSOyt05se4wMZf2CzeBTenS2Li2bpwacVDLAv7R0XCSGnfoEP6iJnq5z2teFp9mD+Lq+kAL/hUH611o9PhdQHq5iurmPeacxI9N7m3gQPFNVE/wDSWf4z/wDbu12vWduONECqlD3tsU+ggp9cCn1mmuEN0FPKMy/Scl/wMtLad5a4fLXG2+C42/8Ayj869LYXFcdmIRx8zCN8wzR8m/siqicsmY2Ff7Tay0Xazct3CvKOdxASUtuWLQACP/lxv3Bxxk0pavcPDl8bjOju0kXDj1loEbBOYwAUeY+dWPGOKXLd5gLIuWVtK11oE4k3tpJ7DDtiffM496r24/YJbLSoSSSGhMSCLa3HZyIxyuIC/lXU+oGrNMddo4cBbv2l2W3ug8/vihnpcNipAIG4EwNobdvhpZCocF4VSrX1jJmUb5DGWtkf+5rnUcf04BA0izDIQwtgSiZBdgSVwZDMQA/0pixxawVuXP2e2Gtm2ZItqciQqs2xNtRlIYz0gkUEF+1w1RcXlsMMziOYoMXBbOG8AcxcR/ejY7tcN47o7Rdba3A7sGZMXJzYhApmYPb4RvSh47pVCn9kPW+RyRcs3hyeobtF1G77B4+6RTScXsJbuXP2VUNjBSItiCxDhVYDwrJc2/GIBO1Bc8K41b1AlMgQFYhhBXKSAfEwJ28EHsRT9ZWz7R2rOfL07hcjmdhDKoQAD8ICqvgAD4V0ntr05NZP3oxZTliFP2f49nU/IM3YbhqKKztr2tm6lprLqzsV7qRs2Eg7T1SY74gn4VHqfbLAsDbJIL7AiSEdlMKSD2Xv2B28UGmorO6b2qLXeU1vFg+J6p25jWxHy6TvEjKNhNeUGjooooCqn2i0N66iCyYYNP8ASMg91gJxEsAxBgEHaQZEG2ooMq+j4iocLeQ98ciJ3MrMp89vwsBvjv0OFa8kA3oCliDmCTscAfs/BJmZEFfKzT2u4E73LjC7glzAmFYOCgIEOGAjf0qu4ZolzF46w3EUhiCXUMRbJO2UYyeYNiI9RBoPRa4jkQLiMesyCgUHpxBGBb8UDx3M9q8XhWvkM14d5PXAjHECAkRIDEevmoU9nUmU1YVWyiGdTByZgCLo2PWxkTsSI70wfZx8gf2s7EyJczkABINyMjE7QPQDeQu+D27wtxfIa5J3Edp2mABNVntDnZuC+p6CuLzGK4hypMnsSQPmB6mrHgejNq0FNzm7t1bnz2kkkxv5p8ia5MaMnfvNd1LpbDN0ctXG6IHClnJBgEANExliAD3q719sK9gjYdVv6Fch+tsCn7dpVEKAB6AAf5UrxgfZFvwFX+isC3+EGufHw7vktrPcJ/CQ35EE/pNc6RQM/wCMz8TA/wCUD6VLqElWHqCP0IqHRNOXxxb81X/0rz/bZFq3m9atndHW7mp7NiEgEeR1N86V4faWLmjugOqAFA4DC5YOyTl7xQjln+FG++KY1P8A8RZ+T/qr/wD40cY0rELdtib1kllUffU7XLf99Rt/bW2fFWlH+x3rP9C3Mtj+pusZA/3d0yR/DcyHjJBUnDeJpe1Cp1I9tGdrbjF1JKqpjsyxn1KWX0NdvxVOUl5Q1y0wDZIpYhSJyKjqIG0hQSJ7bGPNLoLGrV7jRcQsOVcVtwFEZWriGVOZudSkVVeuW4S9oy1lwwViOZzVZRsCVKOjHYAEkHc9WZABIqXM39QLaNNu2wZipG2ItsobfuWyH0b0rm/xLXIf6AOha4o949IuOELALIlAo2kdeR7RXX7x1aDbTALBMIpkdCsJHkS5XaDNs+sVfx86jTXGdXq0c8pUNoC2SzGIOVzmeO2ISSSMRuJquTj2pZi66XeAJKPkqlEuorHyWL4GNkIJMitHwvUPctI9xMHI6l32PnvvTMVTjJaT2g1LZ8rTr7zTirQXKhmBYGJVm3b7/iDUmp45rgXUafcKQHCORkBsQJ3DGAN+neZAmtVFEUGZTiuuLYiwBuvUytEGAexEkTO20DvJ281HENSjW+XZALIlx0CE5Oy3cwWHYhktLke2cmRWniigyY45qlBVdMoaGuQFcRuM5QdRJe5AI9/l3G2EVe8H1T3EY3FKnJgARBgeD8jK/HGaeivaAqFdGgYuEUORBYKJiZ79++9TUUHLIDEiY3HwO429NiR9aK6ooCiikeL8TFhA2JYllUKMiST391WMBQWMA7A0D1U6+1enydS0YMVJMRIZkMQfxIRHc7QI3pNfbizipKsC2MDv7xCkA+SDMxt2kiaW12o0avct3LLDlxblS3UCvNUdLA9RLj4wZgESFxf49pzb6mlGdrJ2MZAPkCR2GKN+nqKpH4Po2UM2puMFZROSe9ihVYCd8FBPmJJ+DOq1Git5WTaYKrZHGYD8sM5BDTktpgxI8mRLVDZ4toyiJy7igkXBBaQ2JV2zDZbBWVj97fZp3BVtFw8QeewJKn7jYkLILdBB2IkmewB22qRuE8O6ALm6nsGWWw75SsEQ8T8RBpu9rdDalDbIUNy5EwT1W2jqmAWKkx9703pNtbw+AxtXOkjY57M2ypGce7uB7qiexMUGh9ntPaSyBZcvbkkNt6+IAEekCrOq7gXK5X2KstvJ/eykkMQx6iTuQe9WNAVHfsh1ZT2YEH5EQakoNBUaG7laRj3xGXzAhv1BqLh/p/Ytn9GH/KozdC2rm4HXeUE7AS9yT8ABJ+ldWr68xYkbFYKsuxgqdwJ3BHzYV5p62jjnUf06H0xH/EuoH+YFWFJG2Wt3boEw6lY8raO8fxEXI+BFS2WbNvvW2AZGEQNgCvrvGQO/vEbQJqYciSNhxp77Wztau5XbfotwS99PrvdA/wC98AVLpeCuiLd07BLzDO5baeVddupswN0eSftF37ZBwIpf2ks8y29ucYtPcVvKXEKcth5gS0jyCR5q74PxDnWwxGLqSjp3wuKYZfiJ3B8gqfNXRNi6+0dpQBe+xuRLI2+PvH31lTIRmG8wJgbxMePWMime6hiel4AQ4v1Y47Nt377d651PAbdy6bj5GQJSRgSA6gkRJ2dtpjsYkCvLXs9aVUXqIRQgJYknqW4SxPvMXUEnzJ9a0QNP7RadyqoxZm7AJcmOkgnp6VIdSCYBBqzqns+ythDZKLhyRisLb39zc5KTl0L1CD8auKAooooCiiigKKKKAooooCiiigK5ZAYkAx2nx3H+RP511RQLjh9qZ5aSRE4r2327dtz+Zrp9FbZsiilhPUVBO8A7xO4A/IVNRQL3OH2mbJraFjG5VSenddyPB7elC6C0CSLaAmJOK7wIE7b7bfKmKzvtdY1zcr9jbE9YfdB7y4Ier8BY3BHc2wPNBc3OG2WJY20LEgklFJJAgEmO4G1Fzhtlt2tWzIx3RTtMxuO0gGKzFvVcXGC8lDiyBiTb6lyuZmRc2hOVPTOWUCINctqOLsgXlqrMoyccpSjRdyA+1b73JxO/TlMGg2CIAIAAHw2+JrqsTqL/ABllKi2iki6JHLBU8scsgm43SLuQBiSILBex9vX+Mk7W7QxEgArizYGRJeceYTtAOItmQchQbWuXcAEkgAbknsB5rE3LnGoICqS/n7FcBy1UR9oTlnkx7iQPBitHd4MbxU32L21VfsYAQuNy1yP6Tfsp6R3gmCAztviDXrVpragWpDtedWIctk7ctFILruxNwkLA6cu4fsaVhcQ8wvtLAqBssMsEdofHvJMnepmt/wA3dD3tlk/4Scfzt4/Rq64X90/7sf5rP6ivNbrWOLThCxp7I/3af6RVXpdOWtWGUwyBY8gqQAykfFfPghT4ILvD7xXSg+baMv1tyv8A5a40iY20Hoqj8gBWt01RclnNzPZCDbVfUHZnPxPYegH9ogR2DyiuqLAW7tu3zlhiTdhFtOgUGWOWB9QLf4d2NbdxtuR3CmPix2UfViB9aOMrbt6XG5lgoROkqpJyVF3YhYkiQ20TMilCxm1xvTt2uptEgsFIJgwQ0EHqGx9alXiVomBcQnfYMpO3fYGdqx+XDTaGQuKv2RAJJhYFld5KwRdYRJJyJE7VYJptHavqq803WYpiM4HMALSYAAVXBI8ZAkEma0QvV4xYP9bb7x76zMTEE948d65ucc0473re8RDqSZ7QAZM1lmbRQSbd4IFwlXBL2ne5Eqrl8WuxEgGWTxMT2l0Ti4rrdVkNxrmRJackRycCcsyojEQd4gyAGlHFrHfm243++n3RLefA3PpQOLWD/W2/u/fT73u+fPj1rLXv3Z0v1kwVC43QWhFgdYEEJBG4nfvXZtcOdhJfdw4EXSuTEox90rDHoLdgREig2NFU6e1mmIBDsZ7RbumTJUKOndiQenvsTEU9ouJW708tpx2OzCDvscgIO3buKBqiiigKKKKAooooCiltfxG3ZUNcMAmBAZiTBbYKCT0qx+ABNcJxayf6xPPdgPd9479wPXtQOUUpd4rZVSxuoFABJyHYiV8+RuPXxUja62GxLoGkCCyzJ90RPcwY9aCeq/juj5tlkzwGSMzGNlV1d+4I3VSN9t99qkPGLG32tvcEg5rBAMEgzBg9/SluKaqxdtPZN1V5qXVB9ApFtzvHus6juNyIoKxOHalg3J1K4AdGLAgjqCyFSEAEL0kyVy/s0furXAkvqQqYjcHfIIwkykAZkMY749vFK/ycsjP+dqD1ZkMAULMSSCbhZTk+JLFiQxHnaf8AcdnmKz6hXuC4GI2IJN1IXDIwA4Kj0LUDGp4NqTZK/tHUHzVy3ujBlEnGCAxVtwRtNRXOEa1s4vjltnhFxgQCIQyEJOw7A7FiQZAri9wK1yeU2pXa67x3+71KFzyLr70kkye3aoF4Da5gA1vVMgSJJUKCZz3cQB6AMRjBoHb3CtewaNQFPZQCdx0bk4bHpY9jGUb9xo7QIUAmTAk+p8msW/svbClTrIgQfQDNnAb7ToUTsAV3AO8RW0tiABM7d+80FXrLEXWH3byn/jUQfqUI/wDp0hwdpC/K4v5Osfoat+Mr9kXHe2RcH933h9UyH1qm0T4XLnot1vyZMh+q1jePLSsrXhlvKww8M138muPH6GotC82rZ9UU/wCETTfCExsWh5wWfnAJ/WlNEIUjwrXFHyDuB+gFVfjlevWTO7bTwv2jf3dkH1fq/wDDqzuWVaJAMEET4I7EfGkuFLPMf8TFR/Ckp/qDn+9VhVVjITM7JD9wab/sbfYr7o7Hv+dTfu21zOZgvM26oE7QAZ9YAE/AegpmiqcJJwawCxFpAWMnpG/Vn/r6vnv3rv8AddmSeWksIJxEkZF4J8jMlvmSfNNUUFe/ANMSCbNuR/ZHpA/Tb86j0/s3p0Z25YOcSCAQACSFAiAJJP8A0KtKKCvXgGmC4CymPeMR33gz3nc7/Gp9Dw9LIYIIyYufixj/ACAAHwApmigKKKKAooooCiiigS4twlNQmDk4zOxHoR5BHY/MGCIIBqrv+xdosxDOs4mJBhgWOUsCSYYgDt6zXF72zCXHVrRwUuAwJlsCVMAqAZKvEMfd3iRUn8r0NproQlUuBDuOx7sPxQu+0g9ge8AD2J028Z79+oeQVfePvA7/AKRU+u9lrV0kkuJbOAwjL5RvuAd/TaBIrlPaq2UuOEfoZUIPL3djjiDnjse5JjfYmlrPt1YKglbg7TsIEkKSCSMgGaIAk9wIoJE9i7ATEtcLQqlsgCwWAJAERCgRHj5zPf8AZSw9tLZyi2GCnLcZMrN3EHdfI9aW/lxZxywuxt91feLFQvv99iZ7R58V5e9trQKgI5LdpwG2ZSTLSvuudwJwNAw3sjp42DKd4IO4nv3BHYkfX13r1PZOwLiOMhy/dGWw6+Z6T73x8VxpvbCy7IgV8nOPu7KenuZ9Htn5Op9Y4b2ytBscHJyZdsdyvcCSN9096B1bEwaCu4twjS2LqhhcIui6xVTbAIytOZLENs0EASTJ8CKjs6TRcu4oZ3uLauMxwY4hAhIxAA2yWBPVvuYqw1HtNZNprptEkF7QBNsEg21uuCcoAIABG5OOwO1JabjGgRtrJUuCGhdsXjI+9skkDsOx26TAQ3LXDQrTdeYggSWBtgAkALBYkAZby2wMwK2mnAxWJiBEzMRtM7z86xh4zw6JNh98zGI3JYo6xnHdZI93se5FbOxGK4+7Ajv2jbvvQGoK4NkQFgyT2Ajcn4RWHtcVgHokNhLTBBGI92JYT5nydune09r9cx+xUGNmdvSSQgjzuCfSVHeDFJon6t37CW6fumRvEQN+5HpuYrK/ldW74cpFm2D3wWfyFV/Dj9mk99yf4sjl/imnOEPOnsn/AHaH59Iqs4fq05VkZCWQHv3IUM3194/Q125VY8EIOntx+ET8G+8D8Q0gj1Bp6qSzrlt31Uf1xIgfjVSco9CgAJ+CnfeLuridhMxgooorrgooooCiiigKKKKAooooCiiigKKKKDhrKkQQCD6gV7gPQV1RQR8hYxxGPaIER42qK9w205VmQEq2Q/iEQdu5EDv6D0pmigj/AGZMccVx7RAiPlQbCkyVE9uwqSig4NpdjAkbjYbHtt9Nq4saNEEKoH0+JPfzuSfqamooODZU91Heew7jsfnXn7OnfFZmew7xE/ONqkooIf2O32wWIj3R27x8pqaiigW1fDrd2C6yR2YSGX5MsEfQ0l/JexPZ/EjmXN4kKD1eAT+dW1FB4Fjaqu/7NWGJJDdy0B3ABMyQAdpBOw23q1ooEtFwazaMogDHbIks0emTEmNu1O0UUBRRRQFFFFAUUUUBRRRQFFFFAUUUUBRRRQf/2Q==">
            <a:hlinkClick r:id="rId3"/>
          </p:cNvPr>
          <p:cNvSpPr>
            <a:spLocks noChangeAspect="1" noChangeArrowheads="1"/>
          </p:cNvSpPr>
          <p:nvPr/>
        </p:nvSpPr>
        <p:spPr bwMode="auto">
          <a:xfrm>
            <a:off x="155575" y="-922338"/>
            <a:ext cx="2362200" cy="1933576"/>
          </a:xfrm>
          <a:prstGeom prst="rect">
            <a:avLst/>
          </a:prstGeom>
          <a:noFill/>
          <a:ln w="9525">
            <a:noFill/>
            <a:miter lim="800000"/>
            <a:headEnd/>
            <a:tailEnd/>
          </a:ln>
        </p:spPr>
        <p:txBody>
          <a:bodyPr/>
          <a:lstStyle/>
          <a:p>
            <a:endParaRPr lang="mk-MK"/>
          </a:p>
        </p:txBody>
      </p:sp>
      <p:sp>
        <p:nvSpPr>
          <p:cNvPr id="29700" name="AutoShape 6" descr="data:image/jpeg;base64,/9j/4AAQSkZJRgABAQAAAQABAAD/2wCEAAkGBhISERMTExQWFRIVGRoWGBYYFhUYGhcYHBwYGBcbGBoXHCYfGBsjGRYXHy8hIygpLCwsGB4xNTAqNSYrLCkBCQoKDgwOGg8PGikkHyQsLCwsLCwpLSkqLSksKSkpKSksKSkuLCwuLCkpKSwqLCwpKSksNSwsKSksLCk2LDU2Kv/AABEIAMsA+AMBIgACEQEDEQH/xAAbAAACAwEBAQAAAAAAAAAAAAAABAMFBgIBB//EAEkQAAIBAwIFAQUFAwkFBgcAAAECEQADEgQhBRMiMUFRBjJhcYEjQlKRoRQVchYkM0NigqKxsgdjksHwU3ODwtHxNESTs9Lh4//EABgBAQEBAQEAAAAAAAAAAAAAAAACAwEE/8QAIBEBAAMBAAIDAAMAAAAAAAAAAAECETEhURJBkQMicf/aAAwDAQACEQMRAD8A+40UUUBRRRQFFFFAVT+1DXxZHJz99OYbYU3Ban7Tlhti0fWJjeKuKKDF2+KcTDBFtErFsB7ttSwDGyGuXDauBGcZ3QbagRy8p3grW/aPioezbewmbjMgWm93+a5iecQmJvXuozJtjbffeUUGF0XFeKogD2WY4Ft7Ycu4soSpIuoLfXPrkSQIia5TinF/fNmYEhBbhdhq1yMvkxOOnbAkbsB071vYooMUeM8WxLCwkYtE2mBJi8UcgXSV/o7M24JBukTtFN3+L8Qx0ZWwJuAc4FJxbO2CDFz7Ics3HyOW6BYBMHVVDqdUltcnMDt5JJPYADck+ANzQZE/t4s6HM6gsbRN42ls5/tBNsoLgeVFsA3QYgbDcbVCNRxaFUqx6gcwqqcTcaVaWIaEUdUDZ+0irtva1J2XaYGTASfRcQ0nY7d9jtsad4fx61dOIlW/C0b7TsRsdt47xvEVzYMZTQ8Q4u1wO1uFkZWjaAWCdKrKp5haVy1BDyQcCcdxUun49xY8vLTLu8N9mR/2OSH7U4KuV+L24blDp3GWg13tXpraczMXEFxbTG2Q4Qse7Qdgo6m8gA7Uto/bvRXACLkHEMVKvI6DcIlQVJCqZgmIjuRXRVabV8SuaW89xbiXDes9KIqutnGz+0CyrM0kNzQCSSYJXutJ2+JcXtlsbTXVKEoLqLkFB1BRmZGA5mA04KRLFu4IMaS57baQRDsZKr/RuB1OEHU6hfV4mcVLAEVy/tzowJDsTE48u6D7pdQclATJFLLkRkBIkUFRa4vxV2VGshVItHNbbCPtrYYtmwibZclIJGJmNizvshxfWXXNrUKs2rVo3GxxY3biI2JAYhWUi7kPIe0RAO7eq9t9JbXIsxkOVHLuDMIpc4FlCkFQSDMN4Jq+FB7RRRQFFFFAUUUUBRRRQFFFFAUUUUBRRRQRX9SiAF2VQTALECT4AnzVBxr2au3tTz0vtbKWsbYUx9p9ru0qwC9aTsZx3ECrXivB01GAuSVUklQSMgUZCCQQYhz86qW9j2P9e8HLsCCJESDnsx+8fveAtAhb4RxQypv7KtvfILmxkOA+DsAoS00leovdHYgg03AdesC3rFKC4WIynGWDEboclwyAQke/M9IBa4xwy22ox/aGtMVQBAHxgZYy+QA9x2ABUys7xXqcCsi3y01IWbq3iQyjLJBbUHFh6BlM9wp3igUt8C4qFUHVqSFg9R36nJEm1szAp9r9zAwhmvW9m+IF1/nC8uQzjJpbsTJFsSZVd9vO0EipF9nbYIb9rHdWkECVycrvnPvOYJJ3J79q60vALQCTqiWBQAliDJzK9JfZmLK0eSoMega2iiigKyvtNqZuhPAKqe/Sp3vN6Dpa2JP3S/qa1VZjiXDnuvdZGVbiuVBbcQbdoEnY7yFMRuAQe8ib8VXqqtWUytbbh7IYbkq83i4baZy9fmNqr9Rw20xRiTcDcsEMxe2v2YDEIAEOLYbsGGRAMSRWot8GJ3uXCxBBXEAYETBkglyJPfbc9O9LHgd4soa6rWhAPTiYBUwFAIGykCCAJBiRvj/iz/Edaq6aw4sq+TW8UgwrESCAFJ237CqT9u4cv2b6JVdccrYS0wUooURBjpyKDtIB9DF1z7yaW0tlQ1wNy/UAIWDNvsJVDE+WA3pK1x3VdIOlJc4sxCOAD7rkgrt0gnuzQYAJ2r0Mi97i+gF1SunttAKB/sBGDjECW93PcMYEiJnppTLhpZH/AGaDb5gW0vKAKkshZlJHhjse0x3Aq61fFb6XLiDTC4sxbhXAK4AiSEYQHmf4hAJBrviHGL6XmRNOGAjqi5DAox7hDH2kDztPnsFba1HDmcAaNcyxWMLE5OwRpGfaG97tBKjfpq01XtnZtuyFXkFhtgfcOLGMpXq7AgSNxtNKt7RakNP7IxEMDAfZhDBSSoPeQYBWRs3YHQaF+ZbR3TFmAYqfBiPInt+lBSH25tZ48twASGkoCCDGwy6zMiFkmARINXHCuIi+mYUrvEGJGwO8Ejz4JprlL6Ce/bz2mugKD2iiigKKKKAooooCiiigKKKKAooooCoNbq1tIztML4AknwAB6kkD61PUd+wrqyOAysIIPYg9waDNcQXS3zdN83bZAFu5aPqFuMhITKTizsIJHbaRVdptLw/IhrjsrB2WQAkFER2yRe7bEEx8AIM3w4RoeZyYt82C+BeX3JOcFspkk5fE77mpf5PaRhiqLCkKQsbYlHwbvA6UMekUFJe4LoluLbyum4zKsKAOo9ZYkIAGAYEkbqHERlvxpRw8OAWcdgucQMi4gEDuSGYz2kbgECtV+7LXM5mA5kzl8YAn0BgAT5xHoKi/cOnkHlKCCGBAjcTHb5nb40FhRRRQFVOoRkv9xhdBPbcXFCAQZiCikxEyvfxT2q4gluMj1HsoBZm+Sjc1Wam298qXBtopyQAjPOCAxIlVgE9PUDO/4TNsxVem6g1t0qhKxlsqzMZMQqzBBiSPNV2r4rdsvbtui3DcOKsrG35A6lIaPe7qT8h2pptLdLLcZlzQ5Lb6hb7EHIxkxgmGgAfh7zlEe176W2h0vLtqkyRMmIkkkkx43J2pikdPxZSQrg23OwVo6j/YYdL/ACBn1AqXX8Rt2UzuGBIAABJZj2VVG7MfCgEmt2Sd2ABJgAbknxWb4l7XwLbWlXluzKLt3Nbb4qCBbKqWYuSQpjfFioYRLScOuao5akY2ZlNNIM+h1BEhz/uwSg85mCO/aHU30w5OW4f3becuAvLVtulSZkyPmKCpX/aIhzixchGKliyKo67SKSSekTeEz7oR57bw6P8A2jAqvMsOGKZkLGwCs7QCZYKLbSR2LWx3cU0/tBrHH2djaWXJQzSUcIxkjEKSrx3JBUwK4bj+tZGKWT2cBsLhAYbKCsS5kRkOnr/smg5f/aRbDYmxdEG1M47cwZbjvIBGwBJn4Ejm/wD7RkFslbLZlXZFLKZKqzFWxJKkYgMvdS0U2OM68gkaYCC2zcySAJAEbTIiRIMiKd4NxK/cuOl20yKqqQxBEttkJ7Hv4jztQQcF9r11N5rSWnGJuAuSuMJgB8ZJuDaNsW+uhoiigKKKKAooooCiiigKKKKAooooCiivCaCi4j7IW7t25eLuLrcsqQTFtrfYhJxJO4JImCRIBql1vsDpbaLzb9zcrbViFJzZOSDsvecXJ7AoCYAq60/tjYMZhrZJiGAnsDBCklTBkggRB8QTzf1ui1hRGPM3OIxuBZZWAMxAJTPEk+sUFD/J7QrcAOs+0L5Lvb2YujSTEG4eQyFjuwYg+K50/sppFVFTVoxD2wzG4m1vK8z21CnYXBddI9AD3UVY2/3cMuq4ZLA7XiJcMsbCASC8DuZJ3Jry6OGuAMmAXEbG6O6qoB28KqzPYgdjQX2q4XdZiyam7bn7sWWQbR2e2WH0aqy9c1xLIl2yyrAZuW9tie5VWDOAQCJbHzA3ki/1V8Jbdz2VS35Cf+VV+kslUUH3o6j6sd2P1Yk1FpxVY1XWLt61P81me7Wr6OzfFjf5bN9Sa8/febcsW71tvJe0wA2mA65W5jf3vSNztcA1QjUBrc5YkjInyJMkwPG/cfnWTatVPx3Urbv2jOISGJJ8ypDSe/YyT6fCr3h+pm2lxJh1VsT5BAPns0Hv+fwxXtJpH1FxUDcwrO0YEgCTCz+KB6mmPZ7V6i59habFLZYG5iWVIgFRLRccbgCMRvMkYnSa/wBd1rata57n89fv22mu4mkC2ic65cXIWtox/FdJBFtJ2kgkkEKGIiodFww2GF925rqCCCCVtIe/7OCSUAHcEksB3EBal4HpEtrcVJJzlmJlnYqpJdj7x3+QGwAAAFmDUROcYTX2fRgQCDIO4I81Vcd0upeOQ4Tougz5YgcuNxBmerePQ1NwgwHt+LbQv8BAZR8hJX+7S3HgVa24vW7Rh7c3DG7hYKzszLjMHv8ACt4Yq3n8SYnEARlBKqoIBuICcurNsEcDsM4O1d3LXEulg6kkQVi3A2SDB7nLKeqIyjfGuuFez9wMt175uEoULB3OxzxKmYaMtiRPevP3Fqi0Pq26l3Clk6tpxAMhQ28gzDQewoOntcRkDJCDJPuqBssAkdUAzEbmdz4LPDU1uam6y8vsV6JO1ySSo7hhbiPukzvSDcEvIpY6odLNlk9xRDMGAyylDJnbv0r2r1+BatiHXUrOwDDP3AFgyDByK5Ebjqj40GqorPargd7BGW8/Nt2ys5NLt3JMtG57ZbD4UnZ4RrGY/wA6iGE4uxy2AbbcW4cOQoHV2btQa2iswfZvUicdQ0mJl7wybG2rEkNK7oWEesdia4tez2qMu998wHChXaSC6kndgoJRccfdUwe80GqopXhdq4tpBdbK7EuR2zO7Y/2QSQB6AU1QFFFFAUUUUBVRxvjZsPZQBTzSwlmCgRj69/e/TzVvXLID3E0Gcs+3NpyFW3dJMAD7PuXNsffj3gd/QqezCuD7eWYBKPiwnY22MEMRIVjuYAx7gmD4nTYDvG//AF/6D8qOWPQev1/6J/Ogyh1+kS1acaUYtzHAC25Xle8ZLARipiDuABHik7HH9IjrcGmxdZBgqcIDE4gHY9YEkDYtvCVuAg7RtWb9pPaJ9NfsotkXEcA3G3kA3bVrx/3xPntG0yArRxfQWyrjSkFgQoi191M9lyge9gCY7DxFSXeM6HIhtLvkFIi0TkAwOwaYAkA9m7CvLP8AtGtMgf8AZ7gXGZJtwCRdKiQTEiwwJ+6YBqx4T7TNqLfNXS3GUsAApshgMLdxcuY67zcI6Z900Fpxne3j+N0X6Fhl/hDV5NVes407XUU6bUDAFyIssZIKL7t0+Dc/Ku/30PNnUj/wHP8Aomsr9aVR6Ynn6hUC8uVyHY8xkyZlgbyOXI233mZBp7vF7adBXOBI2BG+5EQY3JG8DtvTnBONpi1wpfHNc3B/NtSRiYC7rbIPSBWAv8ZyuFFLTPuYOGJHclWAP1MAeSK5jb+LPtf6prZb+jwRlaVViJkrJLKR3G0DaCdzNP8AD9ciPCgRhCj3RsygDYQAJgeACar+HcNu3EUlcNjEyQw7DcAeDJiR6Fu9M3NKLLEKZ7Esdvjv6D4en1J5Las/Lwvbly4mnvtbIDKrsXMyCtvIlV8sTMSYHx7G30tpFRVtgC2AAoHYLG0fSl+HWlNojaGykCNgZ2MdjHiuOAueQin3rc2m+dslP8lB+tceaendK0XyPx2/9Df/ANR+VQcfa2Hsk3HS42aLgmZZWxzEFSB7qb/57iu77Yvafwr4n+F+j/WUP0qD2n1NlDZa4rswLFMDBEAZdyAZOIA9SO1a04yt1U3OEaABY1CdUhd7TLIUNcJEQZCZEnyFPgV6OGaEuVXUiVBYgm2ytPUzHIQ7YkGd4hT4qS0OHvctoocOxVVAa4N0tjlnv1Y2zIImJJPrXTWtAS6FXK4NddzzIAtwoYTu08wkEAyQx71aXus0Oiuu9xr25ZGnpI2BYKkjqUyDAmSq+RUC+z2iFwI98MzKHCPy9lUq8kEbSsLJiVn4murtjhogMLixG0XxugDGRHdQAT6T8YJxC5w9smZnWIz6bsdBshxBEZwlpWjeNvJoOBwHRN9muoGePU82zkoZi2TRuT85hAfFcXODaELvqxDZDZrRMswJKwNmyYSR3DEHYzTqafh7ZmX2zuNveXpWVcjtKHJht7xnud6hGp4f1Zcy39wgm6s8rFEyAPcQIB337b0F1w3Waa2otpdtwXbFckBBdi4QKO0ZwB8hVtWRsX+GoRBb7gE82FDNzUG/ujNC2/mR5itJw7iVu+mdsysxMEfofpQNUUUUBRRRQFFFFAVnOLcR1S3mFtHYdlAtypHLLBi8RPMGMZCNuk5SNHRQZpOOaw7jTbDvIuAnZmIAI2IK4SdiSGGxAPlv2h1cZNpSB6AXC0kXCBGPYMioT26w2wrTRUOrVijhNmKnHxvBj9aDOrx7WAAHTFjKgwrg+e22O+xmYUd94Fcjj+tBH82LAgkdN1QCB7u65DfyRBxgdxXdvQa+0gC3RcMKd42YhpE3GZioZUJ6ph7mP3QObNniUwWWAQMjhMQQzbQCZJMER7nkGg6v8d1glRpyd2WVW53GQESII2VspiHAAJBi34Nrbl1GNy2bbB2UCGEgRBGQBI3iYEwaq8eIEYnAR3bp6+k9oMr1YydvMetO8N1d23Zd9YUt4sTkWQAJCxJG3vFh47CgLBye63q+I+SAL/qzP1pT2g1iW7D5Pgbg5akAliz9PQqgs7CcoUE7UrotZevKeSvLtlrh511TuDccg27WxOx958R8Hri5w23bfnEl2tPbDXXOTs7soIkABFW25OKBV6+21Y5stNyDFm1fuKqoDpbAAVdla+VAgADdLIgDvm3wQ1i9V7LFdQDbKBHcOwZnzbqkgswPMJAImSe/Yb19LFZ0XAAssFmZ3A2Jtz59Gb/9biua0r4Ka1rzS1p8CT3wW4CJ8zcUwBtEH12JmqO9wrUtczuXbN5QS5srmhOJ2LFUfaQTDbCBJiZvg3UJVSy+MTn8DiBMdiQZIDb+AS2CZGJAAABxZNlBLASBv227wW6dyx4qJmDHCtbfGbHSsQcQBbu2GjbLfmNbLHr7+s17ouNLbv31a1qEzwvQbDvEry2/oMxBNkH5k1acIPS3zH+i3UN1hz7lwf1K21f+Bs2b8pRv7hrseWdvCHW+0Ola26m8iMVYAXCbRmDG10Ke8Vd6bU2NQoYG3clY2Kvs0EjadpAkfAelA9PFKaDgemuWLRexac4Lu1tCdgB3Iq6Islx0du8tuLK3mhgsKGIEwQImJQ/UGpf2bSoSuNoNcDkiFlwY5nzBhZ8bCqDjXANKb6oxuWg9g2AFW1y+WSyRk6ko2WoA2Ikso3pI+y3DXeV1IlmhVBsEBmcOAAbZlMkChDKbERkSa0Q1R4ZpbYZuXaUAQxxXZcSN9vwkj4g103B9MVCG1aK9oxXvAnx6KJ+ArK2/ZbQKLqtcuAWtibioCuSXLAYO1vK53fEkmCOmBE82+DcMS5avc5lKtzACUgmV6mAXbqtpLd/B70GwThNkFiEXqQWyIEYAscY7QS7E+s1x+4dNAHJtwJA6F87Hx+tcP7R6UEg3k2md9hiVBk9u7r+voYb0mut3QTbdXAJUlTIkdxQL/uDTTPJtzsfcXx28eKa02lS2uKKFUeAIFS0UBRRRQFFFFAUUUUCvFNS9uzde2huXERmVB3dgpKqI9SAPrWUT27vLsdO94/adaW7llSETNSFfPpJ6ZLSCRIHatrRQY617b3yGY6RsQAwJN0YqV027zamA19ySBstlzBIiubvtvqcGZdG845DLmLBNu5cUMAhJg2ipIjd123rZVmXu8QtszAc1WukBCFOFsPcgyuOM28AAcu28E0COo9vr8PhormQ5wWSxBa2pZZCoSMj3HgEbmalf23vqGJ0jsBlDDmAEi4yptyzClQDn8RsAdm/23iI72lJxHZRBbGcY5sqJJBck+4NuquLmr4gz5LbIQsekhJxhgv3pUnpJJmNxHoDOg4xqr1lWSwFd3cfaEottAekuPfZojZQASDutTDg6J9vqHN+4kuGYQluN/srY6UP9rd/GRpvg2ovPaBvLhckiAIETsQJJ/OouIMXuC391QHf4mTy1+UqzH+EDsTXJnCENj7OyC33Eyb5gZN+s1zc03TYtOJJzuXB4JiGHyzuj8hUmtUG26zGSso+qn/3oa7k9pvxWWP5taJ/zFZRyWk9h3p7ZVVBbIgRke5jsT8YifU1V6nTsMkEwd1xYyImJA8bxvsQBuDT+r3KrJAM7gkHtsJHbuT/dqDT6frkGQpGRYksWAH5dJAPb5bCo3ytnmsghli2B3CvAgwsQsEbTJEDu0bAU7bsAIPUwAuUkQTs20gKBhv37kE7lfjJeycoDWw0uSOyt05se4wMZf2CzeBTenS2Li2bpwacVDLAv7R0XCSGnfoEP6iJnq5z2teFp9mD+Lq+kAL/hUH611o9PhdQHq5iurmPeacxI9N7m3gQPFNVE/wDSWf4z/wDbu12vWduONECqlD3tsU+ggp9cCn1mmuEN0FPKMy/Scl/wMtLad5a4fLXG2+C42/8Ayj869LYXFcdmIRx8zCN8wzR8m/siqicsmY2Ff7Tay0Xazct3CvKOdxASUtuWLQACP/lxv3Bxxk0pavcPDl8bjOju0kXDj1loEbBOYwAUeY+dWPGOKXLd5gLIuWVtK11oE4k3tpJ7DDtiffM496r24/YJbLSoSSSGhMSCLa3HZyIxyuIC/lXU+oGrNMddo4cBbv2l2W3ug8/vihnpcNipAIG4EwNobdvhpZCocF4VSrX1jJmUb5DGWtkf+5rnUcf04BA0izDIQwtgSiZBdgSVwZDMQA/0pixxawVuXP2e2Gtm2ZItqciQqs2xNtRlIYz0gkUEF+1w1RcXlsMMziOYoMXBbOG8AcxcR/ejY7tcN47o7Rdba3A7sGZMXJzYhApmYPb4RvSh47pVCn9kPW+RyRcs3hyeobtF1G77B4+6RTScXsJbuXP2VUNjBSItiCxDhVYDwrJc2/GIBO1Bc8K41b1AlMgQFYhhBXKSAfEwJ28EHsRT9ZWz7R2rOfL07hcjmdhDKoQAD8ICqvgAD4V0ntr05NZP3oxZTliFP2f49nU/IM3YbhqKKztr2tm6lprLqzsV7qRs2Eg7T1SY74gn4VHqfbLAsDbJIL7AiSEdlMKSD2Xv2B28UGmorO6b2qLXeU1vFg+J6p25jWxHy6TvEjKNhNeUGjooooCqn2i0N66iCyYYNP8ASMg91gJxEsAxBgEHaQZEG2ooMq+j4iocLeQ98ciJ3MrMp89vwsBvjv0OFa8kA3oCliDmCTscAfs/BJmZEFfKzT2u4E73LjC7glzAmFYOCgIEOGAjf0qu4ZolzF46w3EUhiCXUMRbJO2UYyeYNiI9RBoPRa4jkQLiMesyCgUHpxBGBb8UDx3M9q8XhWvkM14d5PXAjHECAkRIDEevmoU9nUmU1YVWyiGdTByZgCLo2PWxkTsSI70wfZx8gf2s7EyJczkABINyMjE7QPQDeQu+D27wtxfIa5J3Edp2mABNVntDnZuC+p6CuLzGK4hypMnsSQPmB6mrHgejNq0FNzm7t1bnz2kkkxv5p8ia5MaMnfvNd1LpbDN0ctXG6IHClnJBgEANExliAD3q719sK9gjYdVv6Fch+tsCn7dpVEKAB6AAf5UrxgfZFvwFX+isC3+EGufHw7vktrPcJ/CQ35EE/pNc6RQM/wCMz8TA/wCUD6VLqElWHqCP0IqHRNOXxxb81X/0rz/bZFq3m9atndHW7mp7NiEgEeR1N86V4faWLmjugOqAFA4DC5YOyTl7xQjln+FG++KY1P8A8RZ+T/qr/wD40cY0rELdtib1kllUffU7XLf99Rt/bW2fFWlH+x3rP9C3Mtj+pusZA/3d0yR/DcyHjJBUnDeJpe1Cp1I9tGdrbjF1JKqpjsyxn1KWX0NdvxVOUl5Q1y0wDZIpYhSJyKjqIG0hQSJ7bGPNLoLGrV7jRcQsOVcVtwFEZWriGVOZudSkVVeuW4S9oy1lwwViOZzVZRsCVKOjHYAEkHc9WZABIqXM39QLaNNu2wZipG2ItsobfuWyH0b0rm/xLXIf6AOha4o949IuOELALIlAo2kdeR7RXX7x1aDbTALBMIpkdCsJHkS5XaDNs+sVfx86jTXGdXq0c8pUNoC2SzGIOVzmeO2ISSSMRuJquTj2pZi66XeAJKPkqlEuorHyWL4GNkIJMitHwvUPctI9xMHI6l32PnvvTMVTjJaT2g1LZ8rTr7zTirQXKhmBYGJVm3b7/iDUmp45rgXUafcKQHCORkBsQJ3DGAN+neZAmtVFEUGZTiuuLYiwBuvUytEGAexEkTO20DvJ281HENSjW+XZALIlx0CE5Oy3cwWHYhktLke2cmRWniigyY45qlBVdMoaGuQFcRuM5QdRJe5AI9/l3G2EVe8H1T3EY3FKnJgARBgeD8jK/HGaeivaAqFdGgYuEUORBYKJiZ79++9TUUHLIDEiY3HwO429NiR9aK6ooCiikeL8TFhA2JYllUKMiST391WMBQWMA7A0D1U6+1enydS0YMVJMRIZkMQfxIRHc7QI3pNfbizipKsC2MDv7xCkA+SDMxt2kiaW12o0avct3LLDlxblS3UCvNUdLA9RLj4wZgESFxf49pzb6mlGdrJ2MZAPkCR2GKN+nqKpH4Po2UM2puMFZROSe9ihVYCd8FBPmJJ+DOq1Git5WTaYKrZHGYD8sM5BDTktpgxI8mRLVDZ4toyiJy7igkXBBaQ2JV2zDZbBWVj97fZp3BVtFw8QeewJKn7jYkLILdBB2IkmewB22qRuE8O6ALm6nsGWWw75SsEQ8T8RBpu9rdDalDbIUNy5EwT1W2jqmAWKkx9703pNtbw+AxtXOkjY57M2ypGce7uB7qiexMUGh9ntPaSyBZcvbkkNt6+IAEekCrOq7gXK5X2KstvJ/eykkMQx6iTuQe9WNAVHfsh1ZT2YEH5EQakoNBUaG7laRj3xGXzAhv1BqLh/p/Ytn9GH/KozdC2rm4HXeUE7AS9yT8ABJ+ldWr68xYkbFYKsuxgqdwJ3BHzYV5p62jjnUf06H0xH/EuoH+YFWFJG2Wt3boEw6lY8raO8fxEXI+BFS2WbNvvW2AZGEQNgCvrvGQO/vEbQJqYciSNhxp77Wztau5XbfotwS99PrvdA/wC98AVLpeCuiLd07BLzDO5baeVddupswN0eSftF37ZBwIpf2ks8y29ucYtPcVvKXEKcth5gS0jyCR5q74PxDnWwxGLqSjp3wuKYZfiJ3B8gqfNXRNi6+0dpQBe+xuRLI2+PvH31lTIRmG8wJgbxMePWMime6hiel4AQ4v1Y47Nt377d651PAbdy6bj5GQJSRgSA6gkRJ2dtpjsYkCvLXs9aVUXqIRQgJYknqW4SxPvMXUEnzJ9a0QNP7RadyqoxZm7AJcmOkgnp6VIdSCYBBqzqns+ythDZKLhyRisLb39zc5KTl0L1CD8auKAooooCiiigKKKKAooooCiiigK5ZAYkAx2nx3H+RP511RQLjh9qZ5aSRE4r2327dtz+Zrp9FbZsiilhPUVBO8A7xO4A/IVNRQL3OH2mbJraFjG5VSenddyPB7elC6C0CSLaAmJOK7wIE7b7bfKmKzvtdY1zcr9jbE9YfdB7y4Ier8BY3BHc2wPNBc3OG2WJY20LEgklFJJAgEmO4G1Fzhtlt2tWzIx3RTtMxuO0gGKzFvVcXGC8lDiyBiTb6lyuZmRc2hOVPTOWUCINctqOLsgXlqrMoyccpSjRdyA+1b73JxO/TlMGg2CIAIAAHw2+JrqsTqL/ABllKi2iki6JHLBU8scsgm43SLuQBiSILBex9vX+Mk7W7QxEgArizYGRJeceYTtAOItmQchQbWuXcAEkgAbknsB5rE3LnGoICqS/n7FcBy1UR9oTlnkx7iQPBitHd4MbxU32L21VfsYAQuNy1yP6Tfsp6R3gmCAztviDXrVpragWpDtedWIctk7ctFILruxNwkLA6cu4fsaVhcQ8wvtLAqBssMsEdofHvJMnepmt/wA3dD3tlk/4Scfzt4/Rq64X90/7sf5rP6ivNbrWOLThCxp7I/3af6RVXpdOWtWGUwyBY8gqQAykfFfPghT4ILvD7xXSg+baMv1tyv8A5a40iY20Hoqj8gBWt01RclnNzPZCDbVfUHZnPxPYegH9ogR2DyiuqLAW7tu3zlhiTdhFtOgUGWOWB9QLf4d2NbdxtuR3CmPix2UfViB9aOMrbt6XG5lgoROkqpJyVF3YhYkiQ20TMilCxm1xvTt2uptEgsFIJgwQ0EHqGx9alXiVomBcQnfYMpO3fYGdqx+XDTaGQuKv2RAJJhYFld5KwRdYRJJyJE7VYJptHavqq803WYpiM4HMALSYAAVXBI8ZAkEma0QvV4xYP9bb7x76zMTEE948d65ucc0473re8RDqSZ7QAZM1lmbRQSbd4IFwlXBL2ne5Eqrl8WuxEgGWTxMT2l0Ti4rrdVkNxrmRJackRycCcsyojEQd4gyAGlHFrHfm243++n3RLefA3PpQOLWD/W2/u/fT73u+fPj1rLXv3Z0v1kwVC43QWhFgdYEEJBG4nfvXZtcOdhJfdw4EXSuTEox90rDHoLdgREig2NFU6e1mmIBDsZ7RbumTJUKOndiQenvsTEU9ouJW708tpx2OzCDvscgIO3buKBqiiigKKKKAooooCiltfxG3ZUNcMAmBAZiTBbYKCT0qx+ABNcJxayf6xPPdgPd9479wPXtQOUUpd4rZVSxuoFABJyHYiV8+RuPXxUja62GxLoGkCCyzJ90RPcwY9aCeq/juj5tlkzwGSMzGNlV1d+4I3VSN9t99qkPGLG32tvcEg5rBAMEgzBg9/SluKaqxdtPZN1V5qXVB9ApFtzvHus6juNyIoKxOHalg3J1K4AdGLAgjqCyFSEAEL0kyVy/s0furXAkvqQqYjcHfIIwkykAZkMY749vFK/ycsjP+dqD1ZkMAULMSSCbhZTk+JLFiQxHnaf8AcdnmKz6hXuC4GI2IJN1IXDIwA4Kj0LUDGp4NqTZK/tHUHzVy3ujBlEnGCAxVtwRtNRXOEa1s4vjltnhFxgQCIQyEJOw7A7FiQZAri9wK1yeU2pXa67x3+71KFzyLr70kkye3aoF4Da5gA1vVMgSJJUKCZz3cQB6AMRjBoHb3CtewaNQFPZQCdx0bk4bHpY9jGUb9xo7QIUAmTAk+p8msW/svbClTrIgQfQDNnAb7ToUTsAV3AO8RW0tiABM7d+80FXrLEXWH3byn/jUQfqUI/wDp0hwdpC/K4v5Osfoat+Mr9kXHe2RcH933h9UyH1qm0T4XLnot1vyZMh+q1jePLSsrXhlvKww8M138muPH6GotC82rZ9UU/wCETTfCExsWh5wWfnAJ/WlNEIUjwrXFHyDuB+gFVfjlevWTO7bTwv2jf3dkH1fq/wDDqzuWVaJAMEET4I7EfGkuFLPMf8TFR/Ckp/qDn+9VhVVjITM7JD9wab/sbfYr7o7Hv+dTfu21zOZgvM26oE7QAZ9YAE/AegpmiqcJJwawCxFpAWMnpG/Vn/r6vnv3rv8AddmSeWksIJxEkZF4J8jMlvmSfNNUUFe/ANMSCbNuR/ZHpA/Tb86j0/s3p0Z25YOcSCAQACSFAiAJJP8A0KtKKCvXgGmC4CymPeMR33gz3nc7/Gp9Dw9LIYIIyYufixj/ACAAHwApmigKKKKAooooCiiigS4twlNQmDk4zOxHoR5BHY/MGCIIBqrv+xdosxDOs4mJBhgWOUsCSYYgDt6zXF72zCXHVrRwUuAwJlsCVMAqAZKvEMfd3iRUn8r0NproQlUuBDuOx7sPxQu+0g9ge8AD2J028Z79+oeQVfePvA7/AKRU+u9lrV0kkuJbOAwjL5RvuAd/TaBIrlPaq2UuOEfoZUIPL3djjiDnjse5JjfYmlrPt1YKglbg7TsIEkKSCSMgGaIAk9wIoJE9i7ATEtcLQqlsgCwWAJAERCgRHj5zPf8AZSw9tLZyi2GCnLcZMrN3EHdfI9aW/lxZxywuxt91feLFQvv99iZ7R58V5e9trQKgI5LdpwG2ZSTLSvuudwJwNAw3sjp42DKd4IO4nv3BHYkfX13r1PZOwLiOMhy/dGWw6+Z6T73x8VxpvbCy7IgV8nOPu7KenuZ9Htn5Op9Y4b2ytBscHJyZdsdyvcCSN9096B1bEwaCu4twjS2LqhhcIui6xVTbAIytOZLENs0EASTJ8CKjs6TRcu4oZ3uLauMxwY4hAhIxAA2yWBPVvuYqw1HtNZNprptEkF7QBNsEg21uuCcoAIABG5OOwO1JabjGgRtrJUuCGhdsXjI+9skkDsOx26TAQ3LXDQrTdeYggSWBtgAkALBYkAZby2wMwK2mnAxWJiBEzMRtM7z86xh4zw6JNh98zGI3JYo6xnHdZI93se5FbOxGK4+7Ajv2jbvvQGoK4NkQFgyT2Ajcn4RWHtcVgHokNhLTBBGI92JYT5nydune09r9cx+xUGNmdvSSQgjzuCfSVHeDFJon6t37CW6fumRvEQN+5HpuYrK/ldW74cpFm2D3wWfyFV/Dj9mk99yf4sjl/imnOEPOnsn/AHaH59Iqs4fq05VkZCWQHv3IUM3194/Q125VY8EIOntx+ET8G+8D8Q0gj1Bp6qSzrlt31Uf1xIgfjVSco9CgAJ+CnfeLuridhMxgooorrgooooCiiigKKKKAooooCiiigKKKKDhrKkQQCD6gV7gPQV1RQR8hYxxGPaIER42qK9w205VmQEq2Q/iEQdu5EDv6D0pmigj/AGZMccVx7RAiPlQbCkyVE9uwqSig4NpdjAkbjYbHtt9Nq4saNEEKoH0+JPfzuSfqamooODZU91Heew7jsfnXn7OnfFZmew7xE/ONqkooIf2O32wWIj3R27x8pqaiigW1fDrd2C6yR2YSGX5MsEfQ0l/JexPZ/EjmXN4kKD1eAT+dW1FB4Fjaqu/7NWGJJDdy0B3ABMyQAdpBOw23q1ooEtFwazaMogDHbIks0emTEmNu1O0UUBRRRQFFFFAUUUUBRRRQFFFFAUUUUBRRRQf/2Q==">
            <a:hlinkClick r:id="rId4"/>
          </p:cNvPr>
          <p:cNvSpPr>
            <a:spLocks noChangeAspect="1" noChangeArrowheads="1"/>
          </p:cNvSpPr>
          <p:nvPr/>
        </p:nvSpPr>
        <p:spPr bwMode="auto">
          <a:xfrm>
            <a:off x="155575" y="-922338"/>
            <a:ext cx="2362200" cy="1933576"/>
          </a:xfrm>
          <a:prstGeom prst="rect">
            <a:avLst/>
          </a:prstGeom>
          <a:noFill/>
          <a:ln w="9525">
            <a:noFill/>
            <a:miter lim="800000"/>
            <a:headEnd/>
            <a:tailEnd/>
          </a:ln>
        </p:spPr>
        <p:txBody>
          <a:bodyPr/>
          <a:lstStyle/>
          <a:p>
            <a:endParaRPr lang="mk-MK"/>
          </a:p>
        </p:txBody>
      </p:sp>
      <p:sp>
        <p:nvSpPr>
          <p:cNvPr id="29701" name="AutoShape 8" descr="data:image/jpeg;base64,/9j/4AAQSkZJRgABAQAAAQABAAD/2wCEAAkGBhISERMTExQWFRIVGRoWGBYYFhUYGhcYHBwYGBcbGBoXHCYfGBsjGRYXHy8hIygpLCwsGB4xNTAqNSYrLCkBCQoKDgwOGg8PGikkHyQsLCwsLCwpLSkqLSksKSkpKSksKSkuLCwuLCkpKSwqLCwpKSksNSwsKSksLCk2LDU2Kv/AABEIAMsA+AMBIgACEQEDEQH/xAAbAAACAwEBAQAAAAAAAAAAAAAABAMFBgIBB//EAEkQAAIBAwIFAQUFAwkFBgcAAAECEQADEgQhBRMiMUFRBjJhcYEjQlKRoRQVchYkM0NigqKxsgdjksHwU3ODwtHxNESTs9Lh4//EABgBAQEBAQEAAAAAAAAAAAAAAAACAwEE/8QAIBEBAAMBAAIDAAMAAAAAAAAAAAECETEhURJBkQMicf/aAAwDAQACEQMRAD8A+40UUUBRRRQFFFFAVT+1DXxZHJz99OYbYU3Ban7Tlhti0fWJjeKuKKDF2+KcTDBFtErFsB7ttSwDGyGuXDauBGcZ3QbagRy8p3grW/aPioezbewmbjMgWm93+a5iecQmJvXuozJtjbffeUUGF0XFeKogD2WY4Ft7Ycu4soSpIuoLfXPrkSQIia5TinF/fNmYEhBbhdhq1yMvkxOOnbAkbsB071vYooMUeM8WxLCwkYtE2mBJi8UcgXSV/o7M24JBukTtFN3+L8Qx0ZWwJuAc4FJxbO2CDFz7Ics3HyOW6BYBMHVVDqdUltcnMDt5JJPYADck+ANzQZE/t4s6HM6gsbRN42ls5/tBNsoLgeVFsA3QYgbDcbVCNRxaFUqx6gcwqqcTcaVaWIaEUdUDZ+0irtva1J2XaYGTASfRcQ0nY7d9jtsad4fx61dOIlW/C0b7TsRsdt47xvEVzYMZTQ8Q4u1wO1uFkZWjaAWCdKrKp5haVy1BDyQcCcdxUun49xY8vLTLu8N9mR/2OSH7U4KuV+L24blDp3GWg13tXpraczMXEFxbTG2Q4Qse7Qdgo6m8gA7Uto/bvRXACLkHEMVKvI6DcIlQVJCqZgmIjuRXRVabV8SuaW89xbiXDes9KIqutnGz+0CyrM0kNzQCSSYJXutJ2+JcXtlsbTXVKEoLqLkFB1BRmZGA5mA04KRLFu4IMaS57baQRDsZKr/RuB1OEHU6hfV4mcVLAEVy/tzowJDsTE48u6D7pdQclATJFLLkRkBIkUFRa4vxV2VGshVItHNbbCPtrYYtmwibZclIJGJmNizvshxfWXXNrUKs2rVo3GxxY3biI2JAYhWUi7kPIe0RAO7eq9t9JbXIsxkOVHLuDMIpc4FlCkFQSDMN4Jq+FB7RRRQFFFFAUUUUBRRRQFFFFAUUUUBRRRQRX9SiAF2VQTALECT4AnzVBxr2au3tTz0vtbKWsbYUx9p9ru0qwC9aTsZx3ECrXivB01GAuSVUklQSMgUZCCQQYhz86qW9j2P9e8HLsCCJESDnsx+8fveAtAhb4RxQypv7KtvfILmxkOA+DsAoS00leovdHYgg03AdesC3rFKC4WIynGWDEboclwyAQke/M9IBa4xwy22ox/aGtMVQBAHxgZYy+QA9x2ABUys7xXqcCsi3y01IWbq3iQyjLJBbUHFh6BlM9wp3igUt8C4qFUHVqSFg9R36nJEm1szAp9r9zAwhmvW9m+IF1/nC8uQzjJpbsTJFsSZVd9vO0EipF9nbYIb9rHdWkECVycrvnPvOYJJ3J79q60vALQCTqiWBQAliDJzK9JfZmLK0eSoMega2iiigKyvtNqZuhPAKqe/Sp3vN6Dpa2JP3S/qa1VZjiXDnuvdZGVbiuVBbcQbdoEnY7yFMRuAQe8ib8VXqqtWUytbbh7IYbkq83i4baZy9fmNqr9Rw20xRiTcDcsEMxe2v2YDEIAEOLYbsGGRAMSRWot8GJ3uXCxBBXEAYETBkglyJPfbc9O9LHgd4soa6rWhAPTiYBUwFAIGykCCAJBiRvj/iz/Edaq6aw4sq+TW8UgwrESCAFJ237CqT9u4cv2b6JVdccrYS0wUooURBjpyKDtIB9DF1z7yaW0tlQ1wNy/UAIWDNvsJVDE+WA3pK1x3VdIOlJc4sxCOAD7rkgrt0gnuzQYAJ2r0Mi97i+gF1SunttAKB/sBGDjECW93PcMYEiJnppTLhpZH/AGaDb5gW0vKAKkshZlJHhjse0x3Aq61fFb6XLiDTC4sxbhXAK4AiSEYQHmf4hAJBrviHGL6XmRNOGAjqi5DAox7hDH2kDztPnsFba1HDmcAaNcyxWMLE5OwRpGfaG97tBKjfpq01XtnZtuyFXkFhtgfcOLGMpXq7AgSNxtNKt7RakNP7IxEMDAfZhDBSSoPeQYBWRs3YHQaF+ZbR3TFmAYqfBiPInt+lBSH25tZ48twASGkoCCDGwy6zMiFkmARINXHCuIi+mYUrvEGJGwO8Ejz4JprlL6Ce/bz2mugKD2iiigKKKKAooooCiiigKKKKAooooCoNbq1tIztML4AknwAB6kkD61PUd+wrqyOAysIIPYg9waDNcQXS3zdN83bZAFu5aPqFuMhITKTizsIJHbaRVdptLw/IhrjsrB2WQAkFER2yRe7bEEx8AIM3w4RoeZyYt82C+BeX3JOcFspkk5fE77mpf5PaRhiqLCkKQsbYlHwbvA6UMekUFJe4LoluLbyum4zKsKAOo9ZYkIAGAYEkbqHERlvxpRw8OAWcdgucQMi4gEDuSGYz2kbgECtV+7LXM5mA5kzl8YAn0BgAT5xHoKi/cOnkHlKCCGBAjcTHb5nb40FhRRRQFVOoRkv9xhdBPbcXFCAQZiCikxEyvfxT2q4gluMj1HsoBZm+Sjc1Wam298qXBtopyQAjPOCAxIlVgE9PUDO/4TNsxVem6g1t0qhKxlsqzMZMQqzBBiSPNV2r4rdsvbtui3DcOKsrG35A6lIaPe7qT8h2pptLdLLcZlzQ5Lb6hb7EHIxkxgmGgAfh7zlEe176W2h0vLtqkyRMmIkkkkx43J2pikdPxZSQrg23OwVo6j/YYdL/ACBn1AqXX8Rt2UzuGBIAABJZj2VVG7MfCgEmt2Sd2ABJgAbknxWb4l7XwLbWlXluzKLt3Nbb4qCBbKqWYuSQpjfFioYRLScOuao5akY2ZlNNIM+h1BEhz/uwSg85mCO/aHU30w5OW4f3becuAvLVtulSZkyPmKCpX/aIhzixchGKliyKo67SKSSekTeEz7oR57bw6P8A2jAqvMsOGKZkLGwCs7QCZYKLbSR2LWx3cU0/tBrHH2djaWXJQzSUcIxkjEKSrx3JBUwK4bj+tZGKWT2cBsLhAYbKCsS5kRkOnr/smg5f/aRbDYmxdEG1M47cwZbjvIBGwBJn4Ejm/wD7RkFslbLZlXZFLKZKqzFWxJKkYgMvdS0U2OM68gkaYCC2zcySAJAEbTIiRIMiKd4NxK/cuOl20yKqqQxBEttkJ7Hv4jztQQcF9r11N5rSWnGJuAuSuMJgB8ZJuDaNsW+uhoiigKKKKAooooCiiigKKKKAooooCiivCaCi4j7IW7t25eLuLrcsqQTFtrfYhJxJO4JImCRIBql1vsDpbaLzb9zcrbViFJzZOSDsvecXJ7AoCYAq60/tjYMZhrZJiGAnsDBCklTBkggRB8QTzf1ui1hRGPM3OIxuBZZWAMxAJTPEk+sUFD/J7QrcAOs+0L5Lvb2YujSTEG4eQyFjuwYg+K50/sppFVFTVoxD2wzG4m1vK8z21CnYXBddI9AD3UVY2/3cMuq4ZLA7XiJcMsbCASC8DuZJ3Jry6OGuAMmAXEbG6O6qoB28KqzPYgdjQX2q4XdZiyam7bn7sWWQbR2e2WH0aqy9c1xLIl2yyrAZuW9tie5VWDOAQCJbHzA3ki/1V8Jbdz2VS35Cf+VV+kslUUH3o6j6sd2P1Yk1FpxVY1XWLt61P81me7Wr6OzfFjf5bN9Sa8/febcsW71tvJe0wA2mA65W5jf3vSNztcA1QjUBrc5YkjInyJMkwPG/cfnWTatVPx3Urbv2jOISGJJ8ypDSe/YyT6fCr3h+pm2lxJh1VsT5BAPns0Hv+fwxXtJpH1FxUDcwrO0YEgCTCz+KB6mmPZ7V6i59habFLZYG5iWVIgFRLRccbgCMRvMkYnSa/wBd1rata57n89fv22mu4mkC2ic65cXIWtox/FdJBFtJ2kgkkEKGIiodFww2GF925rqCCCCVtIe/7OCSUAHcEksB3EBal4HpEtrcVJJzlmJlnYqpJdj7x3+QGwAAAFmDUROcYTX2fRgQCDIO4I81Vcd0upeOQ4Tougz5YgcuNxBmerePQ1NwgwHt+LbQv8BAZR8hJX+7S3HgVa24vW7Rh7c3DG7hYKzszLjMHv8ACt4Yq3n8SYnEARlBKqoIBuICcurNsEcDsM4O1d3LXEulg6kkQVi3A2SDB7nLKeqIyjfGuuFez9wMt175uEoULB3OxzxKmYaMtiRPevP3Fqi0Pq26l3Clk6tpxAMhQ28gzDQewoOntcRkDJCDJPuqBssAkdUAzEbmdz4LPDU1uam6y8vsV6JO1ySSo7hhbiPukzvSDcEvIpY6odLNlk9xRDMGAyylDJnbv0r2r1+BatiHXUrOwDDP3AFgyDByK5Ebjqj40GqorPargd7BGW8/Nt2ys5NLt3JMtG57ZbD4UnZ4RrGY/wA6iGE4uxy2AbbcW4cOQoHV2btQa2iswfZvUicdQ0mJl7wybG2rEkNK7oWEesdia4tez2qMu998wHChXaSC6kndgoJRccfdUwe80GqopXhdq4tpBdbK7EuR2zO7Y/2QSQB6AU1QFFFFAUUUUBVRxvjZsPZQBTzSwlmCgRj69/e/TzVvXLID3E0Gcs+3NpyFW3dJMAD7PuXNsffj3gd/QqezCuD7eWYBKPiwnY22MEMRIVjuYAx7gmD4nTYDvG//AF/6D8qOWPQev1/6J/Ogyh1+kS1acaUYtzHAC25Xle8ZLARipiDuABHik7HH9IjrcGmxdZBgqcIDE4gHY9YEkDYtvCVuAg7RtWb9pPaJ9NfsotkXEcA3G3kA3bVrx/3xPntG0yArRxfQWyrjSkFgQoi191M9lyge9gCY7DxFSXeM6HIhtLvkFIi0TkAwOwaYAkA9m7CvLP8AtGtMgf8AZ7gXGZJtwCRdKiQTEiwwJ+6YBqx4T7TNqLfNXS3GUsAApshgMLdxcuY67zcI6Z900Fpxne3j+N0X6Fhl/hDV5NVes407XUU6bUDAFyIssZIKL7t0+Dc/Ku/30PNnUj/wHP8Aomsr9aVR6Ynn6hUC8uVyHY8xkyZlgbyOXI233mZBp7vF7adBXOBI2BG+5EQY3JG8DtvTnBONpi1wpfHNc3B/NtSRiYC7rbIPSBWAv8ZyuFFLTPuYOGJHclWAP1MAeSK5jb+LPtf6prZb+jwRlaVViJkrJLKR3G0DaCdzNP8AD9ciPCgRhCj3RsygDYQAJgeACar+HcNu3EUlcNjEyQw7DcAeDJiR6Fu9M3NKLLEKZ7Esdvjv6D4en1J5Las/Lwvbly4mnvtbIDKrsXMyCtvIlV8sTMSYHx7G30tpFRVtgC2AAoHYLG0fSl+HWlNojaGykCNgZ2MdjHiuOAueQin3rc2m+dslP8lB+tceaendK0XyPx2/9Df/ANR+VQcfa2Hsk3HS42aLgmZZWxzEFSB7qb/57iu77Yvafwr4n+F+j/WUP0qD2n1NlDZa4rswLFMDBEAZdyAZOIA9SO1a04yt1U3OEaABY1CdUhd7TLIUNcJEQZCZEnyFPgV6OGaEuVXUiVBYgm2ytPUzHIQ7YkGd4hT4qS0OHvctoocOxVVAa4N0tjlnv1Y2zIImJJPrXTWtAS6FXK4NddzzIAtwoYTu08wkEAyQx71aXus0Oiuu9xr25ZGnpI2BYKkjqUyDAmSq+RUC+z2iFwI98MzKHCPy9lUq8kEbSsLJiVn4murtjhogMLixG0XxugDGRHdQAT6T8YJxC5w9smZnWIz6bsdBshxBEZwlpWjeNvJoOBwHRN9muoGePU82zkoZi2TRuT85hAfFcXODaELvqxDZDZrRMswJKwNmyYSR3DEHYzTqafh7ZmX2zuNveXpWVcjtKHJht7xnud6hGp4f1Zcy39wgm6s8rFEyAPcQIB337b0F1w3Waa2otpdtwXbFckBBdi4QKO0ZwB8hVtWRsX+GoRBb7gE82FDNzUG/ujNC2/mR5itJw7iVu+mdsysxMEfofpQNUUUUBRRRQFFFFAVnOLcR1S3mFtHYdlAtypHLLBi8RPMGMZCNuk5SNHRQZpOOaw7jTbDvIuAnZmIAI2IK4SdiSGGxAPlv2h1cZNpSB6AXC0kXCBGPYMioT26w2wrTRUOrVijhNmKnHxvBj9aDOrx7WAAHTFjKgwrg+e22O+xmYUd94Fcjj+tBH82LAgkdN1QCB7u65DfyRBxgdxXdvQa+0gC3RcMKd42YhpE3GZioZUJ6ph7mP3QObNniUwWWAQMjhMQQzbQCZJMER7nkGg6v8d1glRpyd2WVW53GQESII2VspiHAAJBi34Nrbl1GNy2bbB2UCGEgRBGQBI3iYEwaq8eIEYnAR3bp6+k9oMr1YydvMetO8N1d23Zd9YUt4sTkWQAJCxJG3vFh47CgLBye63q+I+SAL/qzP1pT2g1iW7D5Pgbg5akAliz9PQqgs7CcoUE7UrotZevKeSvLtlrh511TuDccg27WxOx958R8Hri5w23bfnEl2tPbDXXOTs7soIkABFW25OKBV6+21Y5stNyDFm1fuKqoDpbAAVdla+VAgADdLIgDvm3wQ1i9V7LFdQDbKBHcOwZnzbqkgswPMJAImSe/Yb19LFZ0XAAssFmZ3A2Jtz59Gb/9biua0r4Ka1rzS1p8CT3wW4CJ8zcUwBtEH12JmqO9wrUtczuXbN5QS5srmhOJ2LFUfaQTDbCBJiZvg3UJVSy+MTn8DiBMdiQZIDb+AS2CZGJAAABxZNlBLASBv227wW6dyx4qJmDHCtbfGbHSsQcQBbu2GjbLfmNbLHr7+s17ouNLbv31a1qEzwvQbDvEry2/oMxBNkH5k1acIPS3zH+i3UN1hz7lwf1K21f+Bs2b8pRv7hrseWdvCHW+0Ola26m8iMVYAXCbRmDG10Ke8Vd6bU2NQoYG3clY2Kvs0EjadpAkfAelA9PFKaDgemuWLRexac4Lu1tCdgB3Iq6Islx0du8tuLK3mhgsKGIEwQImJQ/UGpf2bSoSuNoNcDkiFlwY5nzBhZ8bCqDjXANKb6oxuWg9g2AFW1y+WSyRk6ko2WoA2Ikso3pI+y3DXeV1IlmhVBsEBmcOAAbZlMkChDKbERkSa0Q1R4ZpbYZuXaUAQxxXZcSN9vwkj4g103B9MVCG1aK9oxXvAnx6KJ+ArK2/ZbQKLqtcuAWtibioCuSXLAYO1vK53fEkmCOmBE82+DcMS5avc5lKtzACUgmV6mAXbqtpLd/B70GwThNkFiEXqQWyIEYAscY7QS7E+s1x+4dNAHJtwJA6F87Hx+tcP7R6UEg3k2md9hiVBk9u7r+voYb0mut3QTbdXAJUlTIkdxQL/uDTTPJtzsfcXx28eKa02lS2uKKFUeAIFS0UBRRRQFFFFAUUUUCvFNS9uzde2huXERmVB3dgpKqI9SAPrWUT27vLsdO94/adaW7llSETNSFfPpJ6ZLSCRIHatrRQY617b3yGY6RsQAwJN0YqV027zamA19ySBstlzBIiubvtvqcGZdG845DLmLBNu5cUMAhJg2ipIjd123rZVmXu8QtszAc1WukBCFOFsPcgyuOM28AAcu28E0COo9vr8PhormQ5wWSxBa2pZZCoSMj3HgEbmalf23vqGJ0jsBlDDmAEi4yptyzClQDn8RsAdm/23iI72lJxHZRBbGcY5sqJJBck+4NuquLmr4gz5LbIQsekhJxhgv3pUnpJJmNxHoDOg4xqr1lWSwFd3cfaEottAekuPfZojZQASDutTDg6J9vqHN+4kuGYQluN/srY6UP9rd/GRpvg2ovPaBvLhckiAIETsQJJ/OouIMXuC391QHf4mTy1+UqzH+EDsTXJnCENj7OyC33Eyb5gZN+s1zc03TYtOJJzuXB4JiGHyzuj8hUmtUG26zGSso+qn/3oa7k9pvxWWP5taJ/zFZRyWk9h3p7ZVVBbIgRke5jsT8YifU1V6nTsMkEwd1xYyImJA8bxvsQBuDT+r3KrJAM7gkHtsJHbuT/dqDT6frkGQpGRYksWAH5dJAPb5bCo3ytnmsghli2B3CvAgwsQsEbTJEDu0bAU7bsAIPUwAuUkQTs20gKBhv37kE7lfjJeycoDWw0uSOyt05se4wMZf2CzeBTenS2Li2bpwacVDLAv7R0XCSGnfoEP6iJnq5z2teFp9mD+Lq+kAL/hUH611o9PhdQHq5iurmPeacxI9N7m3gQPFNVE/wDSWf4z/wDbu12vWduONECqlD3tsU+ggp9cCn1mmuEN0FPKMy/Scl/wMtLad5a4fLXG2+C42/8Ayj869LYXFcdmIRx8zCN8wzR8m/siqicsmY2Ff7Tay0Xazct3CvKOdxASUtuWLQACP/lxv3Bxxk0pavcPDl8bjOju0kXDj1loEbBOYwAUeY+dWPGOKXLd5gLIuWVtK11oE4k3tpJ7DDtiffM496r24/YJbLSoSSSGhMSCLa3HZyIxyuIC/lXU+oGrNMddo4cBbv2l2W3ug8/vihnpcNipAIG4EwNobdvhpZCocF4VSrX1jJmUb5DGWtkf+5rnUcf04BA0izDIQwtgSiZBdgSVwZDMQA/0pixxawVuXP2e2Gtm2ZItqciQqs2xNtRlIYz0gkUEF+1w1RcXlsMMziOYoMXBbOG8AcxcR/ejY7tcN47o7Rdba3A7sGZMXJzYhApmYPb4RvSh47pVCn9kPW+RyRcs3hyeobtF1G77B4+6RTScXsJbuXP2VUNjBSItiCxDhVYDwrJc2/GIBO1Bc8K41b1AlMgQFYhhBXKSAfEwJ28EHsRT9ZWz7R2rOfL07hcjmdhDKoQAD8ICqvgAD4V0ntr05NZP3oxZTliFP2f49nU/IM3YbhqKKztr2tm6lprLqzsV7qRs2Eg7T1SY74gn4VHqfbLAsDbJIL7AiSEdlMKSD2Xv2B28UGmorO6b2qLXeU1vFg+J6p25jWxHy6TvEjKNhNeUGjooooCqn2i0N66iCyYYNP8ASMg91gJxEsAxBgEHaQZEG2ooMq+j4iocLeQ98ciJ3MrMp89vwsBvjv0OFa8kA3oCliDmCTscAfs/BJmZEFfKzT2u4E73LjC7glzAmFYOCgIEOGAjf0qu4ZolzF46w3EUhiCXUMRbJO2UYyeYNiI9RBoPRa4jkQLiMesyCgUHpxBGBb8UDx3M9q8XhWvkM14d5PXAjHECAkRIDEevmoU9nUmU1YVWyiGdTByZgCLo2PWxkTsSI70wfZx8gf2s7EyJczkABINyMjE7QPQDeQu+D27wtxfIa5J3Edp2mABNVntDnZuC+p6CuLzGK4hypMnsSQPmB6mrHgejNq0FNzm7t1bnz2kkkxv5p8ia5MaMnfvNd1LpbDN0ctXG6IHClnJBgEANExliAD3q719sK9gjYdVv6Fch+tsCn7dpVEKAB6AAf5UrxgfZFvwFX+isC3+EGufHw7vktrPcJ/CQ35EE/pNc6RQM/wCMz8TA/wCUD6VLqElWHqCP0IqHRNOXxxb81X/0rz/bZFq3m9atndHW7mp7NiEgEeR1N86V4faWLmjugOqAFA4DC5YOyTl7xQjln+FG++KY1P8A8RZ+T/qr/wD40cY0rELdtib1kllUffU7XLf99Rt/bW2fFWlH+x3rP9C3Mtj+pusZA/3d0yR/DcyHjJBUnDeJpe1Cp1I9tGdrbjF1JKqpjsyxn1KWX0NdvxVOUl5Q1y0wDZIpYhSJyKjqIG0hQSJ7bGPNLoLGrV7jRcQsOVcVtwFEZWriGVOZudSkVVeuW4S9oy1lwwViOZzVZRsCVKOjHYAEkHc9WZABIqXM39QLaNNu2wZipG2ItsobfuWyH0b0rm/xLXIf6AOha4o949IuOELALIlAo2kdeR7RXX7x1aDbTALBMIpkdCsJHkS5XaDNs+sVfx86jTXGdXq0c8pUNoC2SzGIOVzmeO2ISSSMRuJquTj2pZi66XeAJKPkqlEuorHyWL4GNkIJMitHwvUPctI9xMHI6l32PnvvTMVTjJaT2g1LZ8rTr7zTirQXKhmBYGJVm3b7/iDUmp45rgXUafcKQHCORkBsQJ3DGAN+neZAmtVFEUGZTiuuLYiwBuvUytEGAexEkTO20DvJ281HENSjW+XZALIlx0CE5Oy3cwWHYhktLke2cmRWniigyY45qlBVdMoaGuQFcRuM5QdRJe5AI9/l3G2EVe8H1T3EY3FKnJgARBgeD8jK/HGaeivaAqFdGgYuEUORBYKJiZ79++9TUUHLIDEiY3HwO429NiR9aK6ooCiikeL8TFhA2JYllUKMiST391WMBQWMA7A0D1U6+1enydS0YMVJMRIZkMQfxIRHc7QI3pNfbizipKsC2MDv7xCkA+SDMxt2kiaW12o0avct3LLDlxblS3UCvNUdLA9RLj4wZgESFxf49pzb6mlGdrJ2MZAPkCR2GKN+nqKpH4Po2UM2puMFZROSe9ihVYCd8FBPmJJ+DOq1Git5WTaYKrZHGYD8sM5BDTktpgxI8mRLVDZ4toyiJy7igkXBBaQ2JV2zDZbBWVj97fZp3BVtFw8QeewJKn7jYkLILdBB2IkmewB22qRuE8O6ALm6nsGWWw75SsEQ8T8RBpu9rdDalDbIUNy5EwT1W2jqmAWKkx9703pNtbw+AxtXOkjY57M2ypGce7uB7qiexMUGh9ntPaSyBZcvbkkNt6+IAEekCrOq7gXK5X2KstvJ/eykkMQx6iTuQe9WNAVHfsh1ZT2YEH5EQakoNBUaG7laRj3xGXzAhv1BqLh/p/Ytn9GH/KozdC2rm4HXeUE7AS9yT8ABJ+ldWr68xYkbFYKsuxgqdwJ3BHzYV5p62jjnUf06H0xH/EuoH+YFWFJG2Wt3boEw6lY8raO8fxEXI+BFS2WbNvvW2AZGEQNgCvrvGQO/vEbQJqYciSNhxp77Wztau5XbfotwS99PrvdA/wC98AVLpeCuiLd07BLzDO5baeVddupswN0eSftF37ZBwIpf2ks8y29ucYtPcVvKXEKcth5gS0jyCR5q74PxDnWwxGLqSjp3wuKYZfiJ3B8gqfNXRNi6+0dpQBe+xuRLI2+PvH31lTIRmG8wJgbxMePWMime6hiel4AQ4v1Y47Nt377d651PAbdy6bj5GQJSRgSA6gkRJ2dtpjsYkCvLXs9aVUXqIRQgJYknqW4SxPvMXUEnzJ9a0QNP7RadyqoxZm7AJcmOkgnp6VIdSCYBBqzqns+ythDZKLhyRisLb39zc5KTl0L1CD8auKAooooCiiigKKKKAooooCiiigK5ZAYkAx2nx3H+RP511RQLjh9qZ5aSRE4r2327dtz+Zrp9FbZsiilhPUVBO8A7xO4A/IVNRQL3OH2mbJraFjG5VSenddyPB7elC6C0CSLaAmJOK7wIE7b7bfKmKzvtdY1zcr9jbE9YfdB7y4Ier8BY3BHc2wPNBc3OG2WJY20LEgklFJJAgEmO4G1Fzhtlt2tWzIx3RTtMxuO0gGKzFvVcXGC8lDiyBiTb6lyuZmRc2hOVPTOWUCINctqOLsgXlqrMoyccpSjRdyA+1b73JxO/TlMGg2CIAIAAHw2+JrqsTqL/ABllKi2iki6JHLBU8scsgm43SLuQBiSILBex9vX+Mk7W7QxEgArizYGRJeceYTtAOItmQchQbWuXcAEkgAbknsB5rE3LnGoICqS/n7FcBy1UR9oTlnkx7iQPBitHd4MbxU32L21VfsYAQuNy1yP6Tfsp6R3gmCAztviDXrVpragWpDtedWIctk7ctFILruxNwkLA6cu4fsaVhcQ8wvtLAqBssMsEdofHvJMnepmt/wA3dD3tlk/4Scfzt4/Rq64X90/7sf5rP6ivNbrWOLThCxp7I/3af6RVXpdOWtWGUwyBY8gqQAykfFfPghT4ILvD7xXSg+baMv1tyv8A5a40iY20Hoqj8gBWt01RclnNzPZCDbVfUHZnPxPYegH9ogR2DyiuqLAW7tu3zlhiTdhFtOgUGWOWB9QLf4d2NbdxtuR3CmPix2UfViB9aOMrbt6XG5lgoROkqpJyVF3YhYkiQ20TMilCxm1xvTt2uptEgsFIJgwQ0EHqGx9alXiVomBcQnfYMpO3fYGdqx+XDTaGQuKv2RAJJhYFld5KwRdYRJJyJE7VYJptHavqq803WYpiM4HMALSYAAVXBI8ZAkEma0QvV4xYP9bb7x76zMTEE948d65ucc0473re8RDqSZ7QAZM1lmbRQSbd4IFwlXBL2ne5Eqrl8WuxEgGWTxMT2l0Ti4rrdVkNxrmRJackRycCcsyojEQd4gyAGlHFrHfm243++n3RLefA3PpQOLWD/W2/u/fT73u+fPj1rLXv3Z0v1kwVC43QWhFgdYEEJBG4nfvXZtcOdhJfdw4EXSuTEox90rDHoLdgREig2NFU6e1mmIBDsZ7RbumTJUKOndiQenvsTEU9ouJW708tpx2OzCDvscgIO3buKBqiiigKKKKAooooCiltfxG3ZUNcMAmBAZiTBbYKCT0qx+ABNcJxayf6xPPdgPd9479wPXtQOUUpd4rZVSxuoFABJyHYiV8+RuPXxUja62GxLoGkCCyzJ90RPcwY9aCeq/juj5tlkzwGSMzGNlV1d+4I3VSN9t99qkPGLG32tvcEg5rBAMEgzBg9/SluKaqxdtPZN1V5qXVB9ApFtzvHus6juNyIoKxOHalg3J1K4AdGLAgjqCyFSEAEL0kyVy/s0furXAkvqQqYjcHfIIwkykAZkMY749vFK/ycsjP+dqD1ZkMAULMSSCbhZTk+JLFiQxHnaf8AcdnmKz6hXuC4GI2IJN1IXDIwA4Kj0LUDGp4NqTZK/tHUHzVy3ujBlEnGCAxVtwRtNRXOEa1s4vjltnhFxgQCIQyEJOw7A7FiQZAri9wK1yeU2pXa67x3+71KFzyLr70kkye3aoF4Da5gA1vVMgSJJUKCZz3cQB6AMRjBoHb3CtewaNQFPZQCdx0bk4bHpY9jGUb9xo7QIUAmTAk+p8msW/svbClTrIgQfQDNnAb7ToUTsAV3AO8RW0tiABM7d+80FXrLEXWH3byn/jUQfqUI/wDp0hwdpC/K4v5Osfoat+Mr9kXHe2RcH933h9UyH1qm0T4XLnot1vyZMh+q1jePLSsrXhlvKww8M138muPH6GotC82rZ9UU/wCETTfCExsWh5wWfnAJ/WlNEIUjwrXFHyDuB+gFVfjlevWTO7bTwv2jf3dkH1fq/wDDqzuWVaJAMEET4I7EfGkuFLPMf8TFR/Ckp/qDn+9VhVVjITM7JD9wab/sbfYr7o7Hv+dTfu21zOZgvM26oE7QAZ9YAE/AegpmiqcJJwawCxFpAWMnpG/Vn/r6vnv3rv8AddmSeWksIJxEkZF4J8jMlvmSfNNUUFe/ANMSCbNuR/ZHpA/Tb86j0/s3p0Z25YOcSCAQACSFAiAJJP8A0KtKKCvXgGmC4CymPeMR33gz3nc7/Gp9Dw9LIYIIyYufixj/ACAAHwApmigKKKKAooooCiiigS4twlNQmDk4zOxHoR5BHY/MGCIIBqrv+xdosxDOs4mJBhgWOUsCSYYgDt6zXF72zCXHVrRwUuAwJlsCVMAqAZKvEMfd3iRUn8r0NproQlUuBDuOx7sPxQu+0g9ge8AD2J028Z79+oeQVfePvA7/AKRU+u9lrV0kkuJbOAwjL5RvuAd/TaBIrlPaq2UuOEfoZUIPL3djjiDnjse5JjfYmlrPt1YKglbg7TsIEkKSCSMgGaIAk9wIoJE9i7ATEtcLQqlsgCwWAJAERCgRHj5zPf8AZSw9tLZyi2GCnLcZMrN3EHdfI9aW/lxZxywuxt91feLFQvv99iZ7R58V5e9trQKgI5LdpwG2ZSTLSvuudwJwNAw3sjp42DKd4IO4nv3BHYkfX13r1PZOwLiOMhy/dGWw6+Z6T73x8VxpvbCy7IgV8nOPu7KenuZ9Htn5Op9Y4b2ytBscHJyZdsdyvcCSN9096B1bEwaCu4twjS2LqhhcIui6xVTbAIytOZLENs0EASTJ8CKjs6TRcu4oZ3uLauMxwY4hAhIxAA2yWBPVvuYqw1HtNZNprptEkF7QBNsEg21uuCcoAIABG5OOwO1JabjGgRtrJUuCGhdsXjI+9skkDsOx26TAQ3LXDQrTdeYggSWBtgAkALBYkAZby2wMwK2mnAxWJiBEzMRtM7z86xh4zw6JNh98zGI3JYo6xnHdZI93se5FbOxGK4+7Ajv2jbvvQGoK4NkQFgyT2Ajcn4RWHtcVgHokNhLTBBGI92JYT5nydune09r9cx+xUGNmdvSSQgjzuCfSVHeDFJon6t37CW6fumRvEQN+5HpuYrK/ldW74cpFm2D3wWfyFV/Dj9mk99yf4sjl/imnOEPOnsn/AHaH59Iqs4fq05VkZCWQHv3IUM3194/Q125VY8EIOntx+ET8G+8D8Q0gj1Bp6qSzrlt31Uf1xIgfjVSco9CgAJ+CnfeLuridhMxgooorrgooooCiiigKKKKAooooCiiigKKKKDhrKkQQCD6gV7gPQV1RQR8hYxxGPaIER42qK9w205VmQEq2Q/iEQdu5EDv6D0pmigj/AGZMccVx7RAiPlQbCkyVE9uwqSig4NpdjAkbjYbHtt9Nq4saNEEKoH0+JPfzuSfqamooODZU91Heew7jsfnXn7OnfFZmew7xE/ONqkooIf2O32wWIj3R27x8pqaiigW1fDrd2C6yR2YSGX5MsEfQ0l/JexPZ/EjmXN4kKD1eAT+dW1FB4Fjaqu/7NWGJJDdy0B3ABMyQAdpBOw23q1ooEtFwazaMogDHbIks0emTEmNu1O0UUBRRRQFFFFAUUUUBRRRQFFFFAUUUUBRRRQf/2Q==">
            <a:hlinkClick r:id="rId4"/>
          </p:cNvPr>
          <p:cNvSpPr>
            <a:spLocks noChangeAspect="1" noChangeArrowheads="1"/>
          </p:cNvSpPr>
          <p:nvPr/>
        </p:nvSpPr>
        <p:spPr bwMode="auto">
          <a:xfrm>
            <a:off x="155575" y="-922338"/>
            <a:ext cx="2362200" cy="1933576"/>
          </a:xfrm>
          <a:prstGeom prst="rect">
            <a:avLst/>
          </a:prstGeom>
          <a:noFill/>
          <a:ln w="9525">
            <a:noFill/>
            <a:miter lim="800000"/>
            <a:headEnd/>
            <a:tailEnd/>
          </a:ln>
        </p:spPr>
        <p:txBody>
          <a:bodyPr/>
          <a:lstStyle/>
          <a:p>
            <a:endParaRPr lang="mk-MK"/>
          </a:p>
        </p:txBody>
      </p:sp>
      <p:sp>
        <p:nvSpPr>
          <p:cNvPr id="29702" name="AutoShape 10" descr="data:image/jpeg;base64,/9j/4AAQSkZJRgABAQAAAQABAAD/2wCEAAkGBhISERMTExQWFRIVGRoWGBYYFhUYGhcYHBwYGBcbGBoXHCYfGBsjGRYXHy8hIygpLCwsGB4xNTAqNSYrLCkBCQoKDgwOGg8PGikkHyQsLCwsLCwpLSkqLSksKSkpKSksKSkuLCwuLCkpKSwqLCwpKSksNSwsKSksLCk2LDU2Kv/AABEIAMsA+AMBIgACEQEDEQH/xAAbAAACAwEBAQAAAAAAAAAAAAAABAMFBgIBB//EAEkQAAIBAwIFAQUFAwkFBgcAAAECEQADEgQhBRMiMUFRBjJhcYEjQlKRoRQVchYkM0NigqKxsgdjksHwU3ODwtHxNESTs9Lh4//EABgBAQEBAQEAAAAAAAAAAAAAAAACAwEE/8QAIBEBAAMBAAIDAAMAAAAAAAAAAAECETEhURJBkQMicf/aAAwDAQACEQMRAD8A+40UUUBRRRQFFFFAVT+1DXxZHJz99OYbYU3Ban7Tlhti0fWJjeKuKKDF2+KcTDBFtErFsB7ttSwDGyGuXDauBGcZ3QbagRy8p3grW/aPioezbewmbjMgWm93+a5iecQmJvXuozJtjbffeUUGF0XFeKogD2WY4Ft7Ycu4soSpIuoLfXPrkSQIia5TinF/fNmYEhBbhdhq1yMvkxOOnbAkbsB071vYooMUeM8WxLCwkYtE2mBJi8UcgXSV/o7M24JBukTtFN3+L8Qx0ZWwJuAc4FJxbO2CDFz7Ics3HyOW6BYBMHVVDqdUltcnMDt5JJPYADck+ANzQZE/t4s6HM6gsbRN42ls5/tBNsoLgeVFsA3QYgbDcbVCNRxaFUqx6gcwqqcTcaVaWIaEUdUDZ+0irtva1J2XaYGTASfRcQ0nY7d9jtsad4fx61dOIlW/C0b7TsRsdt47xvEVzYMZTQ8Q4u1wO1uFkZWjaAWCdKrKp5haVy1BDyQcCcdxUun49xY8vLTLu8N9mR/2OSH7U4KuV+L24blDp3GWg13tXpraczMXEFxbTG2Q4Qse7Qdgo6m8gA7Uto/bvRXACLkHEMVKvI6DcIlQVJCqZgmIjuRXRVabV8SuaW89xbiXDes9KIqutnGz+0CyrM0kNzQCSSYJXutJ2+JcXtlsbTXVKEoLqLkFB1BRmZGA5mA04KRLFu4IMaS57baQRDsZKr/RuB1OEHU6hfV4mcVLAEVy/tzowJDsTE48u6D7pdQclATJFLLkRkBIkUFRa4vxV2VGshVItHNbbCPtrYYtmwibZclIJGJmNizvshxfWXXNrUKs2rVo3GxxY3biI2JAYhWUi7kPIe0RAO7eq9t9JbXIsxkOVHLuDMIpc4FlCkFQSDMN4Jq+FB7RRRQFFFFAUUUUBRRRQFFFFAUUUUBRRRQRX9SiAF2VQTALECT4AnzVBxr2au3tTz0vtbKWsbYUx9p9ru0qwC9aTsZx3ECrXivB01GAuSVUklQSMgUZCCQQYhz86qW9j2P9e8HLsCCJESDnsx+8fveAtAhb4RxQypv7KtvfILmxkOA+DsAoS00leovdHYgg03AdesC3rFKC4WIynGWDEboclwyAQke/M9IBa4xwy22ox/aGtMVQBAHxgZYy+QA9x2ABUys7xXqcCsi3y01IWbq3iQyjLJBbUHFh6BlM9wp3igUt8C4qFUHVqSFg9R36nJEm1szAp9r9zAwhmvW9m+IF1/nC8uQzjJpbsTJFsSZVd9vO0EipF9nbYIb9rHdWkECVycrvnPvOYJJ3J79q60vALQCTqiWBQAliDJzK9JfZmLK0eSoMega2iiigKyvtNqZuhPAKqe/Sp3vN6Dpa2JP3S/qa1VZjiXDnuvdZGVbiuVBbcQbdoEnY7yFMRuAQe8ib8VXqqtWUytbbh7IYbkq83i4baZy9fmNqr9Rw20xRiTcDcsEMxe2v2YDEIAEOLYbsGGRAMSRWot8GJ3uXCxBBXEAYETBkglyJPfbc9O9LHgd4soa6rWhAPTiYBUwFAIGykCCAJBiRvj/iz/Edaq6aw4sq+TW8UgwrESCAFJ237CqT9u4cv2b6JVdccrYS0wUooURBjpyKDtIB9DF1z7yaW0tlQ1wNy/UAIWDNvsJVDE+WA3pK1x3VdIOlJc4sxCOAD7rkgrt0gnuzQYAJ2r0Mi97i+gF1SunttAKB/sBGDjECW93PcMYEiJnppTLhpZH/AGaDb5gW0vKAKkshZlJHhjse0x3Aq61fFb6XLiDTC4sxbhXAK4AiSEYQHmf4hAJBrviHGL6XmRNOGAjqi5DAox7hDH2kDztPnsFba1HDmcAaNcyxWMLE5OwRpGfaG97tBKjfpq01XtnZtuyFXkFhtgfcOLGMpXq7AgSNxtNKt7RakNP7IxEMDAfZhDBSSoPeQYBWRs3YHQaF+ZbR3TFmAYqfBiPInt+lBSH25tZ48twASGkoCCDGwy6zMiFkmARINXHCuIi+mYUrvEGJGwO8Ejz4JprlL6Ce/bz2mugKD2iiigKKKKAooooCiiigKKKKAooooCoNbq1tIztML4AknwAB6kkD61PUd+wrqyOAysIIPYg9waDNcQXS3zdN83bZAFu5aPqFuMhITKTizsIJHbaRVdptLw/IhrjsrB2WQAkFER2yRe7bEEx8AIM3w4RoeZyYt82C+BeX3JOcFspkk5fE77mpf5PaRhiqLCkKQsbYlHwbvA6UMekUFJe4LoluLbyum4zKsKAOo9ZYkIAGAYEkbqHERlvxpRw8OAWcdgucQMi4gEDuSGYz2kbgECtV+7LXM5mA5kzl8YAn0BgAT5xHoKi/cOnkHlKCCGBAjcTHb5nb40FhRRRQFVOoRkv9xhdBPbcXFCAQZiCikxEyvfxT2q4gluMj1HsoBZm+Sjc1Wam298qXBtopyQAjPOCAxIlVgE9PUDO/4TNsxVem6g1t0qhKxlsqzMZMQqzBBiSPNV2r4rdsvbtui3DcOKsrG35A6lIaPe7qT8h2pptLdLLcZlzQ5Lb6hb7EHIxkxgmGgAfh7zlEe176W2h0vLtqkyRMmIkkkkx43J2pikdPxZSQrg23OwVo6j/YYdL/ACBn1AqXX8Rt2UzuGBIAABJZj2VVG7MfCgEmt2Sd2ABJgAbknxWb4l7XwLbWlXluzKLt3Nbb4qCBbKqWYuSQpjfFioYRLScOuao5akY2ZlNNIM+h1BEhz/uwSg85mCO/aHU30w5OW4f3becuAvLVtulSZkyPmKCpX/aIhzixchGKliyKo67SKSSekTeEz7oR57bw6P8A2jAqvMsOGKZkLGwCs7QCZYKLbSR2LWx3cU0/tBrHH2djaWXJQzSUcIxkjEKSrx3JBUwK4bj+tZGKWT2cBsLhAYbKCsS5kRkOnr/smg5f/aRbDYmxdEG1M47cwZbjvIBGwBJn4Ejm/wD7RkFslbLZlXZFLKZKqzFWxJKkYgMvdS0U2OM68gkaYCC2zcySAJAEbTIiRIMiKd4NxK/cuOl20yKqqQxBEttkJ7Hv4jztQQcF9r11N5rSWnGJuAuSuMJgB8ZJuDaNsW+uhoiigKKKKAooooCiiigKKKKAooooCiivCaCi4j7IW7t25eLuLrcsqQTFtrfYhJxJO4JImCRIBql1vsDpbaLzb9zcrbViFJzZOSDsvecXJ7AoCYAq60/tjYMZhrZJiGAnsDBCklTBkggRB8QTzf1ui1hRGPM3OIxuBZZWAMxAJTPEk+sUFD/J7QrcAOs+0L5Lvb2YujSTEG4eQyFjuwYg+K50/sppFVFTVoxD2wzG4m1vK8z21CnYXBddI9AD3UVY2/3cMuq4ZLA7XiJcMsbCASC8DuZJ3Jry6OGuAMmAXEbG6O6qoB28KqzPYgdjQX2q4XdZiyam7bn7sWWQbR2e2WH0aqy9c1xLIl2yyrAZuW9tie5VWDOAQCJbHzA3ki/1V8Jbdz2VS35Cf+VV+kslUUH3o6j6sd2P1Yk1FpxVY1XWLt61P81me7Wr6OzfFjf5bN9Sa8/febcsW71tvJe0wA2mA65W5jf3vSNztcA1QjUBrc5YkjInyJMkwPG/cfnWTatVPx3Urbv2jOISGJJ8ypDSe/YyT6fCr3h+pm2lxJh1VsT5BAPns0Hv+fwxXtJpH1FxUDcwrO0YEgCTCz+KB6mmPZ7V6i59habFLZYG5iWVIgFRLRccbgCMRvMkYnSa/wBd1rata57n89fv22mu4mkC2ic65cXIWtox/FdJBFtJ2kgkkEKGIiodFww2GF925rqCCCCVtIe/7OCSUAHcEksB3EBal4HpEtrcVJJzlmJlnYqpJdj7x3+QGwAAAFmDUROcYTX2fRgQCDIO4I81Vcd0upeOQ4Tougz5YgcuNxBmerePQ1NwgwHt+LbQv8BAZR8hJX+7S3HgVa24vW7Rh7c3DG7hYKzszLjMHv8ACt4Yq3n8SYnEARlBKqoIBuICcurNsEcDsM4O1d3LXEulg6kkQVi3A2SDB7nLKeqIyjfGuuFez9wMt175uEoULB3OxzxKmYaMtiRPevP3Fqi0Pq26l3Clk6tpxAMhQ28gzDQewoOntcRkDJCDJPuqBssAkdUAzEbmdz4LPDU1uam6y8vsV6JO1ySSo7hhbiPukzvSDcEvIpY6odLNlk9xRDMGAyylDJnbv0r2r1+BatiHXUrOwDDP3AFgyDByK5Ebjqj40GqorPargd7BGW8/Nt2ys5NLt3JMtG57ZbD4UnZ4RrGY/wA6iGE4uxy2AbbcW4cOQoHV2btQa2iswfZvUicdQ0mJl7wybG2rEkNK7oWEesdia4tez2qMu998wHChXaSC6kndgoJRccfdUwe80GqopXhdq4tpBdbK7EuR2zO7Y/2QSQB6AU1QFFFFAUUUUBVRxvjZsPZQBTzSwlmCgRj69/e/TzVvXLID3E0Gcs+3NpyFW3dJMAD7PuXNsffj3gd/QqezCuD7eWYBKPiwnY22MEMRIVjuYAx7gmD4nTYDvG//AF/6D8qOWPQev1/6J/Ogyh1+kS1acaUYtzHAC25Xle8ZLARipiDuABHik7HH9IjrcGmxdZBgqcIDE4gHY9YEkDYtvCVuAg7RtWb9pPaJ9NfsotkXEcA3G3kA3bVrx/3xPntG0yArRxfQWyrjSkFgQoi191M9lyge9gCY7DxFSXeM6HIhtLvkFIi0TkAwOwaYAkA9m7CvLP8AtGtMgf8AZ7gXGZJtwCRdKiQTEiwwJ+6YBqx4T7TNqLfNXS3GUsAApshgMLdxcuY67zcI6Z900Fpxne3j+N0X6Fhl/hDV5NVes407XUU6bUDAFyIssZIKL7t0+Dc/Ku/30PNnUj/wHP8Aomsr9aVR6Ynn6hUC8uVyHY8xkyZlgbyOXI233mZBp7vF7adBXOBI2BG+5EQY3JG8DtvTnBONpi1wpfHNc3B/NtSRiYC7rbIPSBWAv8ZyuFFLTPuYOGJHclWAP1MAeSK5jb+LPtf6prZb+jwRlaVViJkrJLKR3G0DaCdzNP8AD9ciPCgRhCj3RsygDYQAJgeACar+HcNu3EUlcNjEyQw7DcAeDJiR6Fu9M3NKLLEKZ7Esdvjv6D4en1J5Las/Lwvbly4mnvtbIDKrsXMyCtvIlV8sTMSYHx7G30tpFRVtgC2AAoHYLG0fSl+HWlNojaGykCNgZ2MdjHiuOAueQin3rc2m+dslP8lB+tceaendK0XyPx2/9Df/ANR+VQcfa2Hsk3HS42aLgmZZWxzEFSB7qb/57iu77Yvafwr4n+F+j/WUP0qD2n1NlDZa4rswLFMDBEAZdyAZOIA9SO1a04yt1U3OEaABY1CdUhd7TLIUNcJEQZCZEnyFPgV6OGaEuVXUiVBYgm2ytPUzHIQ7YkGd4hT4qS0OHvctoocOxVVAa4N0tjlnv1Y2zIImJJPrXTWtAS6FXK4NddzzIAtwoYTu08wkEAyQx71aXus0Oiuu9xr25ZGnpI2BYKkjqUyDAmSq+RUC+z2iFwI98MzKHCPy9lUq8kEbSsLJiVn4murtjhogMLixG0XxugDGRHdQAT6T8YJxC5w9smZnWIz6bsdBshxBEZwlpWjeNvJoOBwHRN9muoGePU82zkoZi2TRuT85hAfFcXODaELvqxDZDZrRMswJKwNmyYSR3DEHYzTqafh7ZmX2zuNveXpWVcjtKHJht7xnud6hGp4f1Zcy39wgm6s8rFEyAPcQIB337b0F1w3Waa2otpdtwXbFckBBdi4QKO0ZwB8hVtWRsX+GoRBb7gE82FDNzUG/ujNC2/mR5itJw7iVu+mdsysxMEfofpQNUUUUBRRRQFFFFAVnOLcR1S3mFtHYdlAtypHLLBi8RPMGMZCNuk5SNHRQZpOOaw7jTbDvIuAnZmIAI2IK4SdiSGGxAPlv2h1cZNpSB6AXC0kXCBGPYMioT26w2wrTRUOrVijhNmKnHxvBj9aDOrx7WAAHTFjKgwrg+e22O+xmYUd94Fcjj+tBH82LAgkdN1QCB7u65DfyRBxgdxXdvQa+0gC3RcMKd42YhpE3GZioZUJ6ph7mP3QObNniUwWWAQMjhMQQzbQCZJMER7nkGg6v8d1glRpyd2WVW53GQESII2VspiHAAJBi34Nrbl1GNy2bbB2UCGEgRBGQBI3iYEwaq8eIEYnAR3bp6+k9oMr1YydvMetO8N1d23Zd9YUt4sTkWQAJCxJG3vFh47CgLBye63q+I+SAL/qzP1pT2g1iW7D5Pgbg5akAliz9PQqgs7CcoUE7UrotZevKeSvLtlrh511TuDccg27WxOx958R8Hri5w23bfnEl2tPbDXXOTs7soIkABFW25OKBV6+21Y5stNyDFm1fuKqoDpbAAVdla+VAgADdLIgDvm3wQ1i9V7LFdQDbKBHcOwZnzbqkgswPMJAImSe/Yb19LFZ0XAAssFmZ3A2Jtz59Gb/9biua0r4Ka1rzS1p8CT3wW4CJ8zcUwBtEH12JmqO9wrUtczuXbN5QS5srmhOJ2LFUfaQTDbCBJiZvg3UJVSy+MTn8DiBMdiQZIDb+AS2CZGJAAABxZNlBLASBv227wW6dyx4qJmDHCtbfGbHSsQcQBbu2GjbLfmNbLHr7+s17ouNLbv31a1qEzwvQbDvEry2/oMxBNkH5k1acIPS3zH+i3UN1hz7lwf1K21f+Bs2b8pRv7hrseWdvCHW+0Ola26m8iMVYAXCbRmDG10Ke8Vd6bU2NQoYG3clY2Kvs0EjadpAkfAelA9PFKaDgemuWLRexac4Lu1tCdgB3Iq6Islx0du8tuLK3mhgsKGIEwQImJQ/UGpf2bSoSuNoNcDkiFlwY5nzBhZ8bCqDjXANKb6oxuWg9g2AFW1y+WSyRk6ko2WoA2Ikso3pI+y3DXeV1IlmhVBsEBmcOAAbZlMkChDKbERkSa0Q1R4ZpbYZuXaUAQxxXZcSN9vwkj4g103B9MVCG1aK9oxXvAnx6KJ+ArK2/ZbQKLqtcuAWtibioCuSXLAYO1vK53fEkmCOmBE82+DcMS5avc5lKtzACUgmV6mAXbqtpLd/B70GwThNkFiEXqQWyIEYAscY7QS7E+s1x+4dNAHJtwJA6F87Hx+tcP7R6UEg3k2md9hiVBk9u7r+voYb0mut3QTbdXAJUlTIkdxQL/uDTTPJtzsfcXx28eKa02lS2uKKFUeAIFS0UBRRRQFFFFAUUUUCvFNS9uzde2huXERmVB3dgpKqI9SAPrWUT27vLsdO94/adaW7llSETNSFfPpJ6ZLSCRIHatrRQY617b3yGY6RsQAwJN0YqV027zamA19ySBstlzBIiubvtvqcGZdG845DLmLBNu5cUMAhJg2ipIjd123rZVmXu8QtszAc1WukBCFOFsPcgyuOM28AAcu28E0COo9vr8PhormQ5wWSxBa2pZZCoSMj3HgEbmalf23vqGJ0jsBlDDmAEi4yptyzClQDn8RsAdm/23iI72lJxHZRBbGcY5sqJJBck+4NuquLmr4gz5LbIQsekhJxhgv3pUnpJJmNxHoDOg4xqr1lWSwFd3cfaEottAekuPfZojZQASDutTDg6J9vqHN+4kuGYQluN/srY6UP9rd/GRpvg2ovPaBvLhckiAIETsQJJ/OouIMXuC391QHf4mTy1+UqzH+EDsTXJnCENj7OyC33Eyb5gZN+s1zc03TYtOJJzuXB4JiGHyzuj8hUmtUG26zGSso+qn/3oa7k9pvxWWP5taJ/zFZRyWk9h3p7ZVVBbIgRke5jsT8YifU1V6nTsMkEwd1xYyImJA8bxvsQBuDT+r3KrJAM7gkHtsJHbuT/dqDT6frkGQpGRYksWAH5dJAPb5bCo3ytnmsghli2B3CvAgwsQsEbTJEDu0bAU7bsAIPUwAuUkQTs20gKBhv37kE7lfjJeycoDWw0uSOyt05se4wMZf2CzeBTenS2Li2bpwacVDLAv7R0XCSGnfoEP6iJnq5z2teFp9mD+Lq+kAL/hUH611o9PhdQHq5iurmPeacxI9N7m3gQPFNVE/wDSWf4z/wDbu12vWduONECqlD3tsU+ggp9cCn1mmuEN0FPKMy/Scl/wMtLad5a4fLXG2+C42/8Ayj869LYXFcdmIRx8zCN8wzR8m/siqicsmY2Ff7Tay0Xazct3CvKOdxASUtuWLQACP/lxv3Bxxk0pavcPDl8bjOju0kXDj1loEbBOYwAUeY+dWPGOKXLd5gLIuWVtK11oE4k3tpJ7DDtiffM496r24/YJbLSoSSSGhMSCLa3HZyIxyuIC/lXU+oGrNMddo4cBbv2l2W3ug8/vihnpcNipAIG4EwNobdvhpZCocF4VSrX1jJmUb5DGWtkf+5rnUcf04BA0izDIQwtgSiZBdgSVwZDMQA/0pixxawVuXP2e2Gtm2ZItqciQqs2xNtRlIYz0gkUEF+1w1RcXlsMMziOYoMXBbOG8AcxcR/ejY7tcN47o7Rdba3A7sGZMXJzYhApmYPb4RvSh47pVCn9kPW+RyRcs3hyeobtF1G77B4+6RTScXsJbuXP2VUNjBSItiCxDhVYDwrJc2/GIBO1Bc8K41b1AlMgQFYhhBXKSAfEwJ28EHsRT9ZWz7R2rOfL07hcjmdhDKoQAD8ICqvgAD4V0ntr05NZP3oxZTliFP2f49nU/IM3YbhqKKztr2tm6lprLqzsV7qRs2Eg7T1SY74gn4VHqfbLAsDbJIL7AiSEdlMKSD2Xv2B28UGmorO6b2qLXeU1vFg+J6p25jWxHy6TvEjKNhNeUGjooooCqn2i0N66iCyYYNP8ASMg91gJxEsAxBgEHaQZEG2ooMq+j4iocLeQ98ciJ3MrMp89vwsBvjv0OFa8kA3oCliDmCTscAfs/BJmZEFfKzT2u4E73LjC7glzAmFYOCgIEOGAjf0qu4ZolzF46w3EUhiCXUMRbJO2UYyeYNiI9RBoPRa4jkQLiMesyCgUHpxBGBb8UDx3M9q8XhWvkM14d5PXAjHECAkRIDEevmoU9nUmU1YVWyiGdTByZgCLo2PWxkTsSI70wfZx8gf2s7EyJczkABINyMjE7QPQDeQu+D27wtxfIa5J3Edp2mABNVntDnZuC+p6CuLzGK4hypMnsSQPmB6mrHgejNq0FNzm7t1bnz2kkkxv5p8ia5MaMnfvNd1LpbDN0ctXG6IHClnJBgEANExliAD3q719sK9gjYdVv6Fch+tsCn7dpVEKAB6AAf5UrxgfZFvwFX+isC3+EGufHw7vktrPcJ/CQ35EE/pNc6RQM/wCMz8TA/wCUD6VLqElWHqCP0IqHRNOXxxb81X/0rz/bZFq3m9atndHW7mp7NiEgEeR1N86V4faWLmjugOqAFA4DC5YOyTl7xQjln+FG++KY1P8A8RZ+T/qr/wD40cY0rELdtib1kllUffU7XLf99Rt/bW2fFWlH+x3rP9C3Mtj+pusZA/3d0yR/DcyHjJBUnDeJpe1Cp1I9tGdrbjF1JKqpjsyxn1KWX0NdvxVOUl5Q1y0wDZIpYhSJyKjqIG0hQSJ7bGPNLoLGrV7jRcQsOVcVtwFEZWriGVOZudSkVVeuW4S9oy1lwwViOZzVZRsCVKOjHYAEkHc9WZABIqXM39QLaNNu2wZipG2ItsobfuWyH0b0rm/xLXIf6AOha4o949IuOELALIlAo2kdeR7RXX7x1aDbTALBMIpkdCsJHkS5XaDNs+sVfx86jTXGdXq0c8pUNoC2SzGIOVzmeO2ISSSMRuJquTj2pZi66XeAJKPkqlEuorHyWL4GNkIJMitHwvUPctI9xMHI6l32PnvvTMVTjJaT2g1LZ8rTr7zTirQXKhmBYGJVm3b7/iDUmp45rgXUafcKQHCORkBsQJ3DGAN+neZAmtVFEUGZTiuuLYiwBuvUytEGAexEkTO20DvJ281HENSjW+XZALIlx0CE5Oy3cwWHYhktLke2cmRWniigyY45qlBVdMoaGuQFcRuM5QdRJe5AI9/l3G2EVe8H1T3EY3FKnJgARBgeD8jK/HGaeivaAqFdGgYuEUORBYKJiZ79++9TUUHLIDEiY3HwO429NiR9aK6ooCiikeL8TFhA2JYllUKMiST391WMBQWMA7A0D1U6+1enydS0YMVJMRIZkMQfxIRHc7QI3pNfbizipKsC2MDv7xCkA+SDMxt2kiaW12o0avct3LLDlxblS3UCvNUdLA9RLj4wZgESFxf49pzb6mlGdrJ2MZAPkCR2GKN+nqKpH4Po2UM2puMFZROSe9ihVYCd8FBPmJJ+DOq1Git5WTaYKrZHGYD8sM5BDTktpgxI8mRLVDZ4toyiJy7igkXBBaQ2JV2zDZbBWVj97fZp3BVtFw8QeewJKn7jYkLILdBB2IkmewB22qRuE8O6ALm6nsGWWw75SsEQ8T8RBpu9rdDalDbIUNy5EwT1W2jqmAWKkx9703pNtbw+AxtXOkjY57M2ypGce7uB7qiexMUGh9ntPaSyBZcvbkkNt6+IAEekCrOq7gXK5X2KstvJ/eykkMQx6iTuQe9WNAVHfsh1ZT2YEH5EQakoNBUaG7laRj3xGXzAhv1BqLh/p/Ytn9GH/KozdC2rm4HXeUE7AS9yT8ABJ+ldWr68xYkbFYKsuxgqdwJ3BHzYV5p62jjnUf06H0xH/EuoH+YFWFJG2Wt3boEw6lY8raO8fxEXI+BFS2WbNvvW2AZGEQNgCvrvGQO/vEbQJqYciSNhxp77Wztau5XbfotwS99PrvdA/wC98AVLpeCuiLd07BLzDO5baeVddupswN0eSftF37ZBwIpf2ks8y29ucYtPcVvKXEKcth5gS0jyCR5q74PxDnWwxGLqSjp3wuKYZfiJ3B8gqfNXRNi6+0dpQBe+xuRLI2+PvH31lTIRmG8wJgbxMePWMime6hiel4AQ4v1Y47Nt377d651PAbdy6bj5GQJSRgSA6gkRJ2dtpjsYkCvLXs9aVUXqIRQgJYknqW4SxPvMXUEnzJ9a0QNP7RadyqoxZm7AJcmOkgnp6VIdSCYBBqzqns+ythDZKLhyRisLb39zc5KTl0L1CD8auKAooooCiiigKKKKAooooCiiigK5ZAYkAx2nx3H+RP511RQLjh9qZ5aSRE4r2327dtz+Zrp9FbZsiilhPUVBO8A7xO4A/IVNRQL3OH2mbJraFjG5VSenddyPB7elC6C0CSLaAmJOK7wIE7b7bfKmKzvtdY1zcr9jbE9YfdB7y4Ier8BY3BHc2wPNBc3OG2WJY20LEgklFJJAgEmO4G1Fzhtlt2tWzIx3RTtMxuO0gGKzFvVcXGC8lDiyBiTb6lyuZmRc2hOVPTOWUCINctqOLsgXlqrMoyccpSjRdyA+1b73JxO/TlMGg2CIAIAAHw2+JrqsTqL/ABllKi2iki6JHLBU8scsgm43SLuQBiSILBex9vX+Mk7W7QxEgArizYGRJeceYTtAOItmQchQbWuXcAEkgAbknsB5rE3LnGoICqS/n7FcBy1UR9oTlnkx7iQPBitHd4MbxU32L21VfsYAQuNy1yP6Tfsp6R3gmCAztviDXrVpragWpDtedWIctk7ctFILruxNwkLA6cu4fsaVhcQ8wvtLAqBssMsEdofHvJMnepmt/wA3dD3tlk/4Scfzt4/Rq64X90/7sf5rP6ivNbrWOLThCxp7I/3af6RVXpdOWtWGUwyBY8gqQAykfFfPghT4ILvD7xXSg+baMv1tyv8A5a40iY20Hoqj8gBWt01RclnNzPZCDbVfUHZnPxPYegH9ogR2DyiuqLAW7tu3zlhiTdhFtOgUGWOWB9QLf4d2NbdxtuR3CmPix2UfViB9aOMrbt6XG5lgoROkqpJyVF3YhYkiQ20TMilCxm1xvTt2uptEgsFIJgwQ0EHqGx9alXiVomBcQnfYMpO3fYGdqx+XDTaGQuKv2RAJJhYFld5KwRdYRJJyJE7VYJptHavqq803WYpiM4HMALSYAAVXBI8ZAkEma0QvV4xYP9bb7x76zMTEE948d65ucc0473re8RDqSZ7QAZM1lmbRQSbd4IFwlXBL2ne5Eqrl8WuxEgGWTxMT2l0Ti4rrdVkNxrmRJackRycCcsyojEQd4gyAGlHFrHfm243++n3RLefA3PpQOLWD/W2/u/fT73u+fPj1rLXv3Z0v1kwVC43QWhFgdYEEJBG4nfvXZtcOdhJfdw4EXSuTEox90rDHoLdgREig2NFU6e1mmIBDsZ7RbumTJUKOndiQenvsTEU9ouJW708tpx2OzCDvscgIO3buKBqiiigKKKKAooooCiltfxG3ZUNcMAmBAZiTBbYKCT0qx+ABNcJxayf6xPPdgPd9479wPXtQOUUpd4rZVSxuoFABJyHYiV8+RuPXxUja62GxLoGkCCyzJ90RPcwY9aCeq/juj5tlkzwGSMzGNlV1d+4I3VSN9t99qkPGLG32tvcEg5rBAMEgzBg9/SluKaqxdtPZN1V5qXVB9ApFtzvHus6juNyIoKxOHalg3J1K4AdGLAgjqCyFSEAEL0kyVy/s0furXAkvqQqYjcHfIIwkykAZkMY749vFK/ycsjP+dqD1ZkMAULMSSCbhZTk+JLFiQxHnaf8AcdnmKz6hXuC4GI2IJN1IXDIwA4Kj0LUDGp4NqTZK/tHUHzVy3ujBlEnGCAxVtwRtNRXOEa1s4vjltnhFxgQCIQyEJOw7A7FiQZAri9wK1yeU2pXa67x3+71KFzyLr70kkye3aoF4Da5gA1vVMgSJJUKCZz3cQB6AMRjBoHb3CtewaNQFPZQCdx0bk4bHpY9jGUb9xo7QIUAmTAk+p8msW/svbClTrIgQfQDNnAb7ToUTsAV3AO8RW0tiABM7d+80FXrLEXWH3byn/jUQfqUI/wDp0hwdpC/K4v5Osfoat+Mr9kXHe2RcH933h9UyH1qm0T4XLnot1vyZMh+q1jePLSsrXhlvKww8M138muPH6GotC82rZ9UU/wCETTfCExsWh5wWfnAJ/WlNEIUjwrXFHyDuB+gFVfjlevWTO7bTwv2jf3dkH1fq/wDDqzuWVaJAMEET4I7EfGkuFLPMf8TFR/Ckp/qDn+9VhVVjITM7JD9wab/sbfYr7o7Hv+dTfu21zOZgvM26oE7QAZ9YAE/AegpmiqcJJwawCxFpAWMnpG/Vn/r6vnv3rv8AddmSeWksIJxEkZF4J8jMlvmSfNNUUFe/ANMSCbNuR/ZHpA/Tb86j0/s3p0Z25YOcSCAQACSFAiAJJP8A0KtKKCvXgGmC4CymPeMR33gz3nc7/Gp9Dw9LIYIIyYufixj/ACAAHwApmigKKKKAooooCiiigS4twlNQmDk4zOxHoR5BHY/MGCIIBqrv+xdosxDOs4mJBhgWOUsCSYYgDt6zXF72zCXHVrRwUuAwJlsCVMAqAZKvEMfd3iRUn8r0NproQlUuBDuOx7sPxQu+0g9ge8AD2J028Z79+oeQVfePvA7/AKRU+u9lrV0kkuJbOAwjL5RvuAd/TaBIrlPaq2UuOEfoZUIPL3djjiDnjse5JjfYmlrPt1YKglbg7TsIEkKSCSMgGaIAk9wIoJE9i7ATEtcLQqlsgCwWAJAERCgRHj5zPf8AZSw9tLZyi2GCnLcZMrN3EHdfI9aW/lxZxywuxt91feLFQvv99iZ7R58V5e9trQKgI5LdpwG2ZSTLSvuudwJwNAw3sjp42DKd4IO4nv3BHYkfX13r1PZOwLiOMhy/dGWw6+Z6T73x8VxpvbCy7IgV8nOPu7KenuZ9Htn5Op9Y4b2ytBscHJyZdsdyvcCSN9096B1bEwaCu4twjS2LqhhcIui6xVTbAIytOZLENs0EASTJ8CKjs6TRcu4oZ3uLauMxwY4hAhIxAA2yWBPVvuYqw1HtNZNprptEkF7QBNsEg21uuCcoAIABG5OOwO1JabjGgRtrJUuCGhdsXjI+9skkDsOx26TAQ3LXDQrTdeYggSWBtgAkALBYkAZby2wMwK2mnAxWJiBEzMRtM7z86xh4zw6JNh98zGI3JYo6xnHdZI93se5FbOxGK4+7Ajv2jbvvQGoK4NkQFgyT2Ajcn4RWHtcVgHokNhLTBBGI92JYT5nydune09r9cx+xUGNmdvSSQgjzuCfSVHeDFJon6t37CW6fumRvEQN+5HpuYrK/ldW74cpFm2D3wWfyFV/Dj9mk99yf4sjl/imnOEPOnsn/AHaH59Iqs4fq05VkZCWQHv3IUM3194/Q125VY8EIOntx+ET8G+8D8Q0gj1Bp6qSzrlt31Uf1xIgfjVSco9CgAJ+CnfeLuridhMxgooorrgooooCiiigKKKKAooooCiiigKKKKDhrKkQQCD6gV7gPQV1RQR8hYxxGPaIER42qK9w205VmQEq2Q/iEQdu5EDv6D0pmigj/AGZMccVx7RAiPlQbCkyVE9uwqSig4NpdjAkbjYbHtt9Nq4saNEEKoH0+JPfzuSfqamooODZU91Heew7jsfnXn7OnfFZmew7xE/ONqkooIf2O32wWIj3R27x8pqaiigW1fDrd2C6yR2YSGX5MsEfQ0l/JexPZ/EjmXN4kKD1eAT+dW1FB4Fjaqu/7NWGJJDdy0B3ABMyQAdpBOw23q1ooEtFwazaMogDHbIks0emTEmNu1O0UUBRRRQFFFFAUUUUBRRRQFFFFAUUUUBRRRQf/2Q==">
            <a:hlinkClick r:id="rId4"/>
          </p:cNvPr>
          <p:cNvSpPr>
            <a:spLocks noChangeAspect="1" noChangeArrowheads="1"/>
          </p:cNvSpPr>
          <p:nvPr/>
        </p:nvSpPr>
        <p:spPr bwMode="auto">
          <a:xfrm>
            <a:off x="155575" y="-922338"/>
            <a:ext cx="2362200" cy="1933576"/>
          </a:xfrm>
          <a:prstGeom prst="rect">
            <a:avLst/>
          </a:prstGeom>
          <a:noFill/>
          <a:ln w="9525">
            <a:noFill/>
            <a:miter lim="800000"/>
            <a:headEnd/>
            <a:tailEnd/>
          </a:ln>
        </p:spPr>
        <p:txBody>
          <a:bodyPr/>
          <a:lstStyle/>
          <a:p>
            <a:endParaRPr lang="mk-MK"/>
          </a:p>
        </p:txBody>
      </p:sp>
      <p:sp>
        <p:nvSpPr>
          <p:cNvPr id="29703" name="AutoShape 12" descr="data:image/jpeg;base64,/9j/4AAQSkZJRgABAQAAAQABAAD/2wCEAAkGBhISERMTExQWFRIVGRoWGBYYFhUYGhcYHBwYGBcbGBoXHCYfGBsjGRYXHy8hIygpLCwsGB4xNTAqNSYrLCkBCQoKDgwOGg8PGikkHyQsLCwsLCwpLSkqLSksKSkpKSksKSkuLCwuLCkpKSwqLCwpKSksNSwsKSksLCk2LDU2Kv/AABEIAMsA+AMBIgACEQEDEQH/xAAbAAACAwEBAQAAAAAAAAAAAAAABAMFBgIBB//EAEkQAAIBAwIFAQUFAwkFBgcAAAECEQADEgQhBRMiMUFRBjJhcYEjQlKRoRQVchYkM0NigqKxsgdjksHwU3ODwtHxNESTs9Lh4//EABgBAQEBAQEAAAAAAAAAAAAAAAACAwEE/8QAIBEBAAMBAAIDAAMAAAAAAAAAAAECETEhURJBkQMicf/aAAwDAQACEQMRAD8A+40UUUBRRRQFFFFAVT+1DXxZHJz99OYbYU3Ban7Tlhti0fWJjeKuKKDF2+KcTDBFtErFsB7ttSwDGyGuXDauBGcZ3QbagRy8p3grW/aPioezbewmbjMgWm93+a5iecQmJvXuozJtjbffeUUGF0XFeKogD2WY4Ft7Ycu4soSpIuoLfXPrkSQIia5TinF/fNmYEhBbhdhq1yMvkxOOnbAkbsB071vYooMUeM8WxLCwkYtE2mBJi8UcgXSV/o7M24JBukTtFN3+L8Qx0ZWwJuAc4FJxbO2CDFz7Ics3HyOW6BYBMHVVDqdUltcnMDt5JJPYADck+ANzQZE/t4s6HM6gsbRN42ls5/tBNsoLgeVFsA3QYgbDcbVCNRxaFUqx6gcwqqcTcaVaWIaEUdUDZ+0irtva1J2XaYGTASfRcQ0nY7d9jtsad4fx61dOIlW/C0b7TsRsdt47xvEVzYMZTQ8Q4u1wO1uFkZWjaAWCdKrKp5haVy1BDyQcCcdxUun49xY8vLTLu8N9mR/2OSH7U4KuV+L24blDp3GWg13tXpraczMXEFxbTG2Q4Qse7Qdgo6m8gA7Uto/bvRXACLkHEMVKvI6DcIlQVJCqZgmIjuRXRVabV8SuaW89xbiXDes9KIqutnGz+0CyrM0kNzQCSSYJXutJ2+JcXtlsbTXVKEoLqLkFB1BRmZGA5mA04KRLFu4IMaS57baQRDsZKr/RuB1OEHU6hfV4mcVLAEVy/tzowJDsTE48u6D7pdQclATJFLLkRkBIkUFRa4vxV2VGshVItHNbbCPtrYYtmwibZclIJGJmNizvshxfWXXNrUKs2rVo3GxxY3biI2JAYhWUi7kPIe0RAO7eq9t9JbXIsxkOVHLuDMIpc4FlCkFQSDMN4Jq+FB7RRRQFFFFAUUUUBRRRQFFFFAUUUUBRRRQRX9SiAF2VQTALECT4AnzVBxr2au3tTz0vtbKWsbYUx9p9ru0qwC9aTsZx3ECrXivB01GAuSVUklQSMgUZCCQQYhz86qW9j2P9e8HLsCCJESDnsx+8fveAtAhb4RxQypv7KtvfILmxkOA+DsAoS00leovdHYgg03AdesC3rFKC4WIynGWDEboclwyAQke/M9IBa4xwy22ox/aGtMVQBAHxgZYy+QA9x2ABUys7xXqcCsi3y01IWbq3iQyjLJBbUHFh6BlM9wp3igUt8C4qFUHVqSFg9R36nJEm1szAp9r9zAwhmvW9m+IF1/nC8uQzjJpbsTJFsSZVd9vO0EipF9nbYIb9rHdWkECVycrvnPvOYJJ3J79q60vALQCTqiWBQAliDJzK9JfZmLK0eSoMega2iiigKyvtNqZuhPAKqe/Sp3vN6Dpa2JP3S/qa1VZjiXDnuvdZGVbiuVBbcQbdoEnY7yFMRuAQe8ib8VXqqtWUytbbh7IYbkq83i4baZy9fmNqr9Rw20xRiTcDcsEMxe2v2YDEIAEOLYbsGGRAMSRWot8GJ3uXCxBBXEAYETBkglyJPfbc9O9LHgd4soa6rWhAPTiYBUwFAIGykCCAJBiRvj/iz/Edaq6aw4sq+TW8UgwrESCAFJ237CqT9u4cv2b6JVdccrYS0wUooURBjpyKDtIB9DF1z7yaW0tlQ1wNy/UAIWDNvsJVDE+WA3pK1x3VdIOlJc4sxCOAD7rkgrt0gnuzQYAJ2r0Mi97i+gF1SunttAKB/sBGDjECW93PcMYEiJnppTLhpZH/AGaDb5gW0vKAKkshZlJHhjse0x3Aq61fFb6XLiDTC4sxbhXAK4AiSEYQHmf4hAJBrviHGL6XmRNOGAjqi5DAox7hDH2kDztPnsFba1HDmcAaNcyxWMLE5OwRpGfaG97tBKjfpq01XtnZtuyFXkFhtgfcOLGMpXq7AgSNxtNKt7RakNP7IxEMDAfZhDBSSoPeQYBWRs3YHQaF+ZbR3TFmAYqfBiPInt+lBSH25tZ48twASGkoCCDGwy6zMiFkmARINXHCuIi+mYUrvEGJGwO8Ejz4JprlL6Ce/bz2mugKD2iiigKKKKAooooCiiigKKKKAooooCoNbq1tIztML4AknwAB6kkD61PUd+wrqyOAysIIPYg9waDNcQXS3zdN83bZAFu5aPqFuMhITKTizsIJHbaRVdptLw/IhrjsrB2WQAkFER2yRe7bEEx8AIM3w4RoeZyYt82C+BeX3JOcFspkk5fE77mpf5PaRhiqLCkKQsbYlHwbvA6UMekUFJe4LoluLbyum4zKsKAOo9ZYkIAGAYEkbqHERlvxpRw8OAWcdgucQMi4gEDuSGYz2kbgECtV+7LXM5mA5kzl8YAn0BgAT5xHoKi/cOnkHlKCCGBAjcTHb5nb40FhRRRQFVOoRkv9xhdBPbcXFCAQZiCikxEyvfxT2q4gluMj1HsoBZm+Sjc1Wam298qXBtopyQAjPOCAxIlVgE9PUDO/4TNsxVem6g1t0qhKxlsqzMZMQqzBBiSPNV2r4rdsvbtui3DcOKsrG35A6lIaPe7qT8h2pptLdLLcZlzQ5Lb6hb7EHIxkxgmGgAfh7zlEe176W2h0vLtqkyRMmIkkkkx43J2pikdPxZSQrg23OwVo6j/YYdL/ACBn1AqXX8Rt2UzuGBIAABJZj2VVG7MfCgEmt2Sd2ABJgAbknxWb4l7XwLbWlXluzKLt3Nbb4qCBbKqWYuSQpjfFioYRLScOuao5akY2ZlNNIM+h1BEhz/uwSg85mCO/aHU30w5OW4f3becuAvLVtulSZkyPmKCpX/aIhzixchGKliyKo67SKSSekTeEz7oR57bw6P8A2jAqvMsOGKZkLGwCs7QCZYKLbSR2LWx3cU0/tBrHH2djaWXJQzSUcIxkjEKSrx3JBUwK4bj+tZGKWT2cBsLhAYbKCsS5kRkOnr/smg5f/aRbDYmxdEG1M47cwZbjvIBGwBJn4Ejm/wD7RkFslbLZlXZFLKZKqzFWxJKkYgMvdS0U2OM68gkaYCC2zcySAJAEbTIiRIMiKd4NxK/cuOl20yKqqQxBEttkJ7Hv4jztQQcF9r11N5rSWnGJuAuSuMJgB8ZJuDaNsW+uhoiigKKKKAooooCiiigKKKKAooooCiivCaCi4j7IW7t25eLuLrcsqQTFtrfYhJxJO4JImCRIBql1vsDpbaLzb9zcrbViFJzZOSDsvecXJ7AoCYAq60/tjYMZhrZJiGAnsDBCklTBkggRB8QTzf1ui1hRGPM3OIxuBZZWAMxAJTPEk+sUFD/J7QrcAOs+0L5Lvb2YujSTEG4eQyFjuwYg+K50/sppFVFTVoxD2wzG4m1vK8z21CnYXBddI9AD3UVY2/3cMuq4ZLA7XiJcMsbCASC8DuZJ3Jry6OGuAMmAXEbG6O6qoB28KqzPYgdjQX2q4XdZiyam7bn7sWWQbR2e2WH0aqy9c1xLIl2yyrAZuW9tie5VWDOAQCJbHzA3ki/1V8Jbdz2VS35Cf+VV+kslUUH3o6j6sd2P1Yk1FpxVY1XWLt61P81me7Wr6OzfFjf5bN9Sa8/febcsW71tvJe0wA2mA65W5jf3vSNztcA1QjUBrc5YkjInyJMkwPG/cfnWTatVPx3Urbv2jOISGJJ8ypDSe/YyT6fCr3h+pm2lxJh1VsT5BAPns0Hv+fwxXtJpH1FxUDcwrO0YEgCTCz+KB6mmPZ7V6i59habFLZYG5iWVIgFRLRccbgCMRvMkYnSa/wBd1rata57n89fv22mu4mkC2ic65cXIWtox/FdJBFtJ2kgkkEKGIiodFww2GF925rqCCCCVtIe/7OCSUAHcEksB3EBal4HpEtrcVJJzlmJlnYqpJdj7x3+QGwAAAFmDUROcYTX2fRgQCDIO4I81Vcd0upeOQ4Tougz5YgcuNxBmerePQ1NwgwHt+LbQv8BAZR8hJX+7S3HgVa24vW7Rh7c3DG7hYKzszLjMHv8ACt4Yq3n8SYnEARlBKqoIBuICcurNsEcDsM4O1d3LXEulg6kkQVi3A2SDB7nLKeqIyjfGuuFez9wMt175uEoULB3OxzxKmYaMtiRPevP3Fqi0Pq26l3Clk6tpxAMhQ28gzDQewoOntcRkDJCDJPuqBssAkdUAzEbmdz4LPDU1uam6y8vsV6JO1ySSo7hhbiPukzvSDcEvIpY6odLNlk9xRDMGAyylDJnbv0r2r1+BatiHXUrOwDDP3AFgyDByK5Ebjqj40GqorPargd7BGW8/Nt2ys5NLt3JMtG57ZbD4UnZ4RrGY/wA6iGE4uxy2AbbcW4cOQoHV2btQa2iswfZvUicdQ0mJl7wybG2rEkNK7oWEesdia4tez2qMu998wHChXaSC6kndgoJRccfdUwe80GqopXhdq4tpBdbK7EuR2zO7Y/2QSQB6AU1QFFFFAUUUUBVRxvjZsPZQBTzSwlmCgRj69/e/TzVvXLID3E0Gcs+3NpyFW3dJMAD7PuXNsffj3gd/QqezCuD7eWYBKPiwnY22MEMRIVjuYAx7gmD4nTYDvG//AF/6D8qOWPQev1/6J/Ogyh1+kS1acaUYtzHAC25Xle8ZLARipiDuABHik7HH9IjrcGmxdZBgqcIDE4gHY9YEkDYtvCVuAg7RtWb9pPaJ9NfsotkXEcA3G3kA3bVrx/3xPntG0yArRxfQWyrjSkFgQoi191M9lyge9gCY7DxFSXeM6HIhtLvkFIi0TkAwOwaYAkA9m7CvLP8AtGtMgf8AZ7gXGZJtwCRdKiQTEiwwJ+6YBqx4T7TNqLfNXS3GUsAApshgMLdxcuY67zcI6Z900Fpxne3j+N0X6Fhl/hDV5NVes407XUU6bUDAFyIssZIKL7t0+Dc/Ku/30PNnUj/wHP8Aomsr9aVR6Ynn6hUC8uVyHY8xkyZlgbyOXI233mZBp7vF7adBXOBI2BG+5EQY3JG8DtvTnBONpi1wpfHNc3B/NtSRiYC7rbIPSBWAv8ZyuFFLTPuYOGJHclWAP1MAeSK5jb+LPtf6prZb+jwRlaVViJkrJLKR3G0DaCdzNP8AD9ciPCgRhCj3RsygDYQAJgeACar+HcNu3EUlcNjEyQw7DcAeDJiR6Fu9M3NKLLEKZ7Esdvjv6D4en1J5Las/Lwvbly4mnvtbIDKrsXMyCtvIlV8sTMSYHx7G30tpFRVtgC2AAoHYLG0fSl+HWlNojaGykCNgZ2MdjHiuOAueQin3rc2m+dslP8lB+tceaendK0XyPx2/9Df/ANR+VQcfa2Hsk3HS42aLgmZZWxzEFSB7qb/57iu77Yvafwr4n+F+j/WUP0qD2n1NlDZa4rswLFMDBEAZdyAZOIA9SO1a04yt1U3OEaABY1CdUhd7TLIUNcJEQZCZEnyFPgV6OGaEuVXUiVBYgm2ytPUzHIQ7YkGd4hT4qS0OHvctoocOxVVAa4N0tjlnv1Y2zIImJJPrXTWtAS6FXK4NddzzIAtwoYTu08wkEAyQx71aXus0Oiuu9xr25ZGnpI2BYKkjqUyDAmSq+RUC+z2iFwI98MzKHCPy9lUq8kEbSsLJiVn4murtjhogMLixG0XxugDGRHdQAT6T8YJxC5w9smZnWIz6bsdBshxBEZwlpWjeNvJoOBwHRN9muoGePU82zkoZi2TRuT85hAfFcXODaELvqxDZDZrRMswJKwNmyYSR3DEHYzTqafh7ZmX2zuNveXpWVcjtKHJht7xnud6hGp4f1Zcy39wgm6s8rFEyAPcQIB337b0F1w3Waa2otpdtwXbFckBBdi4QKO0ZwB8hVtWRsX+GoRBb7gE82FDNzUG/ujNC2/mR5itJw7iVu+mdsysxMEfofpQNUUUUBRRRQFFFFAVnOLcR1S3mFtHYdlAtypHLLBi8RPMGMZCNuk5SNHRQZpOOaw7jTbDvIuAnZmIAI2IK4SdiSGGxAPlv2h1cZNpSB6AXC0kXCBGPYMioT26w2wrTRUOrVijhNmKnHxvBj9aDOrx7WAAHTFjKgwrg+e22O+xmYUd94Fcjj+tBH82LAgkdN1QCB7u65DfyRBxgdxXdvQa+0gC3RcMKd42YhpE3GZioZUJ6ph7mP3QObNniUwWWAQMjhMQQzbQCZJMER7nkGg6v8d1glRpyd2WVW53GQESII2VspiHAAJBi34Nrbl1GNy2bbB2UCGEgRBGQBI3iYEwaq8eIEYnAR3bp6+k9oMr1YydvMetO8N1d23Zd9YUt4sTkWQAJCxJG3vFh47CgLBye63q+I+SAL/qzP1pT2g1iW7D5Pgbg5akAliz9PQqgs7CcoUE7UrotZevKeSvLtlrh511TuDccg27WxOx958R8Hri5w23bfnEl2tPbDXXOTs7soIkABFW25OKBV6+21Y5stNyDFm1fuKqoDpbAAVdla+VAgADdLIgDvm3wQ1i9V7LFdQDbKBHcOwZnzbqkgswPMJAImSe/Yb19LFZ0XAAssFmZ3A2Jtz59Gb/9biua0r4Ka1rzS1p8CT3wW4CJ8zcUwBtEH12JmqO9wrUtczuXbN5QS5srmhOJ2LFUfaQTDbCBJiZvg3UJVSy+MTn8DiBMdiQZIDb+AS2CZGJAAABxZNlBLASBv227wW6dyx4qJmDHCtbfGbHSsQcQBbu2GjbLfmNbLHr7+s17ouNLbv31a1qEzwvQbDvEry2/oMxBNkH5k1acIPS3zH+i3UN1hz7lwf1K21f+Bs2b8pRv7hrseWdvCHW+0Ola26m8iMVYAXCbRmDG10Ke8Vd6bU2NQoYG3clY2Kvs0EjadpAkfAelA9PFKaDgemuWLRexac4Lu1tCdgB3Iq6Islx0du8tuLK3mhgsKGIEwQImJQ/UGpf2bSoSuNoNcDkiFlwY5nzBhZ8bCqDjXANKb6oxuWg9g2AFW1y+WSyRk6ko2WoA2Ikso3pI+y3DXeV1IlmhVBsEBmcOAAbZlMkChDKbERkSa0Q1R4ZpbYZuXaUAQxxXZcSN9vwkj4g103B9MVCG1aK9oxXvAnx6KJ+ArK2/ZbQKLqtcuAWtibioCuSXLAYO1vK53fEkmCOmBE82+DcMS5avc5lKtzACUgmV6mAXbqtpLd/B70GwThNkFiEXqQWyIEYAscY7QS7E+s1x+4dNAHJtwJA6F87Hx+tcP7R6UEg3k2md9hiVBk9u7r+voYb0mut3QTbdXAJUlTIkdxQL/uDTTPJtzsfcXx28eKa02lS2uKKFUeAIFS0UBRRRQFFFFAUUUUCvFNS9uzde2huXERmVB3dgpKqI9SAPrWUT27vLsdO94/adaW7llSETNSFfPpJ6ZLSCRIHatrRQY617b3yGY6RsQAwJN0YqV027zamA19ySBstlzBIiubvtvqcGZdG845DLmLBNu5cUMAhJg2ipIjd123rZVmXu8QtszAc1WukBCFOFsPcgyuOM28AAcu28E0COo9vr8PhormQ5wWSxBa2pZZCoSMj3HgEbmalf23vqGJ0jsBlDDmAEi4yptyzClQDn8RsAdm/23iI72lJxHZRBbGcY5sqJJBck+4NuquLmr4gz5LbIQsekhJxhgv3pUnpJJmNxHoDOg4xqr1lWSwFd3cfaEottAekuPfZojZQASDutTDg6J9vqHN+4kuGYQluN/srY6UP9rd/GRpvg2ovPaBvLhckiAIETsQJJ/OouIMXuC391QHf4mTy1+UqzH+EDsTXJnCENj7OyC33Eyb5gZN+s1zc03TYtOJJzuXB4JiGHyzuj8hUmtUG26zGSso+qn/3oa7k9pvxWWP5taJ/zFZRyWk9h3p7ZVVBbIgRke5jsT8YifU1V6nTsMkEwd1xYyImJA8bxvsQBuDT+r3KrJAM7gkHtsJHbuT/dqDT6frkGQpGRYksWAH5dJAPb5bCo3ytnmsghli2B3CvAgwsQsEbTJEDu0bAU7bsAIPUwAuUkQTs20gKBhv37kE7lfjJeycoDWw0uSOyt05se4wMZf2CzeBTenS2Li2bpwacVDLAv7R0XCSGnfoEP6iJnq5z2teFp9mD+Lq+kAL/hUH611o9PhdQHq5iurmPeacxI9N7m3gQPFNVE/wDSWf4z/wDbu12vWduONECqlD3tsU+ggp9cCn1mmuEN0FPKMy/Scl/wMtLad5a4fLXG2+C42/8Ayj869LYXFcdmIRx8zCN8wzR8m/siqicsmY2Ff7Tay0Xazct3CvKOdxASUtuWLQACP/lxv3Bxxk0pavcPDl8bjOju0kXDj1loEbBOYwAUeY+dWPGOKXLd5gLIuWVtK11oE4k3tpJ7DDtiffM496r24/YJbLSoSSSGhMSCLa3HZyIxyuIC/lXU+oGrNMddo4cBbv2l2W3ug8/vihnpcNipAIG4EwNobdvhpZCocF4VSrX1jJmUb5DGWtkf+5rnUcf04BA0izDIQwtgSiZBdgSVwZDMQA/0pixxawVuXP2e2Gtm2ZItqciQqs2xNtRlIYz0gkUEF+1w1RcXlsMMziOYoMXBbOG8AcxcR/ejY7tcN47o7Rdba3A7sGZMXJzYhApmYPb4RvSh47pVCn9kPW+RyRcs3hyeobtF1G77B4+6RTScXsJbuXP2VUNjBSItiCxDhVYDwrJc2/GIBO1Bc8K41b1AlMgQFYhhBXKSAfEwJ28EHsRT9ZWz7R2rOfL07hcjmdhDKoQAD8ICqvgAD4V0ntr05NZP3oxZTliFP2f49nU/IM3YbhqKKztr2tm6lprLqzsV7qRs2Eg7T1SY74gn4VHqfbLAsDbJIL7AiSEdlMKSD2Xv2B28UGmorO6b2qLXeU1vFg+J6p25jWxHy6TvEjKNhNeUGjooooCqn2i0N66iCyYYNP8ASMg91gJxEsAxBgEHaQZEG2ooMq+j4iocLeQ98ciJ3MrMp89vwsBvjv0OFa8kA3oCliDmCTscAfs/BJmZEFfKzT2u4E73LjC7glzAmFYOCgIEOGAjf0qu4ZolzF46w3EUhiCXUMRbJO2UYyeYNiI9RBoPRa4jkQLiMesyCgUHpxBGBb8UDx3M9q8XhWvkM14d5PXAjHECAkRIDEevmoU9nUmU1YVWyiGdTByZgCLo2PWxkTsSI70wfZx8gf2s7EyJczkABINyMjE7QPQDeQu+D27wtxfIa5J3Edp2mABNVntDnZuC+p6CuLzGK4hypMnsSQPmB6mrHgejNq0FNzm7t1bnz2kkkxv5p8ia5MaMnfvNd1LpbDN0ctXG6IHClnJBgEANExliAD3q719sK9gjYdVv6Fch+tsCn7dpVEKAB6AAf5UrxgfZFvwFX+isC3+EGufHw7vktrPcJ/CQ35EE/pNc6RQM/wCMz8TA/wCUD6VLqElWHqCP0IqHRNOXxxb81X/0rz/bZFq3m9atndHW7mp7NiEgEeR1N86V4faWLmjugOqAFA4DC5YOyTl7xQjln+FG++KY1P8A8RZ+T/qr/wD40cY0rELdtib1kllUffU7XLf99Rt/bW2fFWlH+x3rP9C3Mtj+pusZA/3d0yR/DcyHjJBUnDeJpe1Cp1I9tGdrbjF1JKqpjsyxn1KWX0NdvxVOUl5Q1y0wDZIpYhSJyKjqIG0hQSJ7bGPNLoLGrV7jRcQsOVcVtwFEZWriGVOZudSkVVeuW4S9oy1lwwViOZzVZRsCVKOjHYAEkHc9WZABIqXM39QLaNNu2wZipG2ItsobfuWyH0b0rm/xLXIf6AOha4o949IuOELALIlAo2kdeR7RXX7x1aDbTALBMIpkdCsJHkS5XaDNs+sVfx86jTXGdXq0c8pUNoC2SzGIOVzmeO2ISSSMRuJquTj2pZi66XeAJKPkqlEuorHyWL4GNkIJMitHwvUPctI9xMHI6l32PnvvTMVTjJaT2g1LZ8rTr7zTirQXKhmBYGJVm3b7/iDUmp45rgXUafcKQHCORkBsQJ3DGAN+neZAmtVFEUGZTiuuLYiwBuvUytEGAexEkTO20DvJ281HENSjW+XZALIlx0CE5Oy3cwWHYhktLke2cmRWniigyY45qlBVdMoaGuQFcRuM5QdRJe5AI9/l3G2EVe8H1T3EY3FKnJgARBgeD8jK/HGaeivaAqFdGgYuEUORBYKJiZ79++9TUUHLIDEiY3HwO429NiR9aK6ooCiikeL8TFhA2JYllUKMiST391WMBQWMA7A0D1U6+1enydS0YMVJMRIZkMQfxIRHc7QI3pNfbizipKsC2MDv7xCkA+SDMxt2kiaW12o0avct3LLDlxblS3UCvNUdLA9RLj4wZgESFxf49pzb6mlGdrJ2MZAPkCR2GKN+nqKpH4Po2UM2puMFZROSe9ihVYCd8FBPmJJ+DOq1Git5WTaYKrZHGYD8sM5BDTktpgxI8mRLVDZ4toyiJy7igkXBBaQ2JV2zDZbBWVj97fZp3BVtFw8QeewJKn7jYkLILdBB2IkmewB22qRuE8O6ALm6nsGWWw75SsEQ8T8RBpu9rdDalDbIUNy5EwT1W2jqmAWKkx9703pNtbw+AxtXOkjY57M2ypGce7uB7qiexMUGh9ntPaSyBZcvbkkNt6+IAEekCrOq7gXK5X2KstvJ/eykkMQx6iTuQe9WNAVHfsh1ZT2YEH5EQakoNBUaG7laRj3xGXzAhv1BqLh/p/Ytn9GH/KozdC2rm4HXeUE7AS9yT8ABJ+ldWr68xYkbFYKsuxgqdwJ3BHzYV5p62jjnUf06H0xH/EuoH+YFWFJG2Wt3boEw6lY8raO8fxEXI+BFS2WbNvvW2AZGEQNgCvrvGQO/vEbQJqYciSNhxp77Wztau5XbfotwS99PrvdA/wC98AVLpeCuiLd07BLzDO5baeVddupswN0eSftF37ZBwIpf2ks8y29ucYtPcVvKXEKcth5gS0jyCR5q74PxDnWwxGLqSjp3wuKYZfiJ3B8gqfNXRNi6+0dpQBe+xuRLI2+PvH31lTIRmG8wJgbxMePWMime6hiel4AQ4v1Y47Nt377d651PAbdy6bj5GQJSRgSA6gkRJ2dtpjsYkCvLXs9aVUXqIRQgJYknqW4SxPvMXUEnzJ9a0QNP7RadyqoxZm7AJcmOkgnp6VIdSCYBBqzqns+ythDZKLhyRisLb39zc5KTl0L1CD8auKAooooCiiigKKKKAooooCiiigK5ZAYkAx2nx3H+RP511RQLjh9qZ5aSRE4r2327dtz+Zrp9FbZsiilhPUVBO8A7xO4A/IVNRQL3OH2mbJraFjG5VSenddyPB7elC6C0CSLaAmJOK7wIE7b7bfKmKzvtdY1zcr9jbE9YfdB7y4Ier8BY3BHc2wPNBc3OG2WJY20LEgklFJJAgEmO4G1Fzhtlt2tWzIx3RTtMxuO0gGKzFvVcXGC8lDiyBiTb6lyuZmRc2hOVPTOWUCINctqOLsgXlqrMoyccpSjRdyA+1b73JxO/TlMGg2CIAIAAHw2+JrqsTqL/ABllKi2iki6JHLBU8scsgm43SLuQBiSILBex9vX+Mk7W7QxEgArizYGRJeceYTtAOItmQchQbWuXcAEkgAbknsB5rE3LnGoICqS/n7FcBy1UR9oTlnkx7iQPBitHd4MbxU32L21VfsYAQuNy1yP6Tfsp6R3gmCAztviDXrVpragWpDtedWIctk7ctFILruxNwkLA6cu4fsaVhcQ8wvtLAqBssMsEdofHvJMnepmt/wA3dD3tlk/4Scfzt4/Rq64X90/7sf5rP6ivNbrWOLThCxp7I/3af6RVXpdOWtWGUwyBY8gqQAykfFfPghT4ILvD7xXSg+baMv1tyv8A5a40iY20Hoqj8gBWt01RclnNzPZCDbVfUHZnPxPYegH9ogR2DyiuqLAW7tu3zlhiTdhFtOgUGWOWB9QLf4d2NbdxtuR3CmPix2UfViB9aOMrbt6XG5lgoROkqpJyVF3YhYkiQ20TMilCxm1xvTt2uptEgsFIJgwQ0EHqGx9alXiVomBcQnfYMpO3fYGdqx+XDTaGQuKv2RAJJhYFld5KwRdYRJJyJE7VYJptHavqq803WYpiM4HMALSYAAVXBI8ZAkEma0QvV4xYP9bb7x76zMTEE948d65ucc0473re8RDqSZ7QAZM1lmbRQSbd4IFwlXBL2ne5Eqrl8WuxEgGWTxMT2l0Ti4rrdVkNxrmRJackRycCcsyojEQd4gyAGlHFrHfm243++n3RLefA3PpQOLWD/W2/u/fT73u+fPj1rLXv3Z0v1kwVC43QWhFgdYEEJBG4nfvXZtcOdhJfdw4EXSuTEox90rDHoLdgREig2NFU6e1mmIBDsZ7RbumTJUKOndiQenvsTEU9ouJW708tpx2OzCDvscgIO3buKBqiiigKKKKAooooCiltfxG3ZUNcMAmBAZiTBbYKCT0qx+ABNcJxayf6xPPdgPd9479wPXtQOUUpd4rZVSxuoFABJyHYiV8+RuPXxUja62GxLoGkCCyzJ90RPcwY9aCeq/juj5tlkzwGSMzGNlV1d+4I3VSN9t99qkPGLG32tvcEg5rBAMEgzBg9/SluKaqxdtPZN1V5qXVB9ApFtzvHus6juNyIoKxOHalg3J1K4AdGLAgjqCyFSEAEL0kyVy/s0furXAkvqQqYjcHfIIwkykAZkMY749vFK/ycsjP+dqD1ZkMAULMSSCbhZTk+JLFiQxHnaf8AcdnmKz6hXuC4GI2IJN1IXDIwA4Kj0LUDGp4NqTZK/tHUHzVy3ujBlEnGCAxVtwRtNRXOEa1s4vjltnhFxgQCIQyEJOw7A7FiQZAri9wK1yeU2pXa67x3+71KFzyLr70kkye3aoF4Da5gA1vVMgSJJUKCZz3cQB6AMRjBoHb3CtewaNQFPZQCdx0bk4bHpY9jGUb9xo7QIUAmTAk+p8msW/svbClTrIgQfQDNnAb7ToUTsAV3AO8RW0tiABM7d+80FXrLEXWH3byn/jUQfqUI/wDp0hwdpC/K4v5Osfoat+Mr9kXHe2RcH933h9UyH1qm0T4XLnot1vyZMh+q1jePLSsrXhlvKww8M138muPH6GotC82rZ9UU/wCETTfCExsWh5wWfnAJ/WlNEIUjwrXFHyDuB+gFVfjlevWTO7bTwv2jf3dkH1fq/wDDqzuWVaJAMEET4I7EfGkuFLPMf8TFR/Ckp/qDn+9VhVVjITM7JD9wab/sbfYr7o7Hv+dTfu21zOZgvM26oE7QAZ9YAE/AegpmiqcJJwawCxFpAWMnpG/Vn/r6vnv3rv8AddmSeWksIJxEkZF4J8jMlvmSfNNUUFe/ANMSCbNuR/ZHpA/Tb86j0/s3p0Z25YOcSCAQACSFAiAJJP8A0KtKKCvXgGmC4CymPeMR33gz3nc7/Gp9Dw9LIYIIyYufixj/ACAAHwApmigKKKKAooooCiiigS4twlNQmDk4zOxHoR5BHY/MGCIIBqrv+xdosxDOs4mJBhgWOUsCSYYgDt6zXF72zCXHVrRwUuAwJlsCVMAqAZKvEMfd3iRUn8r0NproQlUuBDuOx7sPxQu+0g9ge8AD2J028Z79+oeQVfePvA7/AKRU+u9lrV0kkuJbOAwjL5RvuAd/TaBIrlPaq2UuOEfoZUIPL3djjiDnjse5JjfYmlrPt1YKglbg7TsIEkKSCSMgGaIAk9wIoJE9i7ATEtcLQqlsgCwWAJAERCgRHj5zPf8AZSw9tLZyi2GCnLcZMrN3EHdfI9aW/lxZxywuxt91feLFQvv99iZ7R58V5e9trQKgI5LdpwG2ZSTLSvuudwJwNAw3sjp42DKd4IO4nv3BHYkfX13r1PZOwLiOMhy/dGWw6+Z6T73x8VxpvbCy7IgV8nOPu7KenuZ9Htn5Op9Y4b2ytBscHJyZdsdyvcCSN9096B1bEwaCu4twjS2LqhhcIui6xVTbAIytOZLENs0EASTJ8CKjs6TRcu4oZ3uLauMxwY4hAhIxAA2yWBPVvuYqw1HtNZNprptEkF7QBNsEg21uuCcoAIABG5OOwO1JabjGgRtrJUuCGhdsXjI+9skkDsOx26TAQ3LXDQrTdeYggSWBtgAkALBYkAZby2wMwK2mnAxWJiBEzMRtM7z86xh4zw6JNh98zGI3JYo6xnHdZI93se5FbOxGK4+7Ajv2jbvvQGoK4NkQFgyT2Ajcn4RWHtcVgHokNhLTBBGI92JYT5nydune09r9cx+xUGNmdvSSQgjzuCfSVHeDFJon6t37CW6fumRvEQN+5HpuYrK/ldW74cpFm2D3wWfyFV/Dj9mk99yf4sjl/imnOEPOnsn/AHaH59Iqs4fq05VkZCWQHv3IUM3194/Q125VY8EIOntx+ET8G+8D8Q0gj1Bp6qSzrlt31Uf1xIgfjVSco9CgAJ+CnfeLuridhMxgooorrgooooCiiigKKKKAooooCiiigKKKKDhrKkQQCD6gV7gPQV1RQR8hYxxGPaIER42qK9w205VmQEq2Q/iEQdu5EDv6D0pmigj/AGZMccVx7RAiPlQbCkyVE9uwqSig4NpdjAkbjYbHtt9Nq4saNEEKoH0+JPfzuSfqamooODZU91Heew7jsfnXn7OnfFZmew7xE/ONqkooIf2O32wWIj3R27x8pqaiigW1fDrd2C6yR2YSGX5MsEfQ0l/JexPZ/EjmXN4kKD1eAT+dW1FB4Fjaqu/7NWGJJDdy0B3ABMyQAdpBOw23q1ooEtFwazaMogDHbIks0emTEmNu1O0UUBRRRQFFFFAUUUUBRRRQFFFFAUUUUBRRRQf/2Q==">
            <a:hlinkClick r:id="rId4"/>
          </p:cNvPr>
          <p:cNvSpPr>
            <a:spLocks noChangeAspect="1" noChangeArrowheads="1"/>
          </p:cNvSpPr>
          <p:nvPr/>
        </p:nvSpPr>
        <p:spPr bwMode="auto">
          <a:xfrm>
            <a:off x="155575" y="-922338"/>
            <a:ext cx="2362200" cy="1933576"/>
          </a:xfrm>
          <a:prstGeom prst="rect">
            <a:avLst/>
          </a:prstGeom>
          <a:noFill/>
          <a:ln w="9525">
            <a:noFill/>
            <a:miter lim="800000"/>
            <a:headEnd/>
            <a:tailEnd/>
          </a:ln>
        </p:spPr>
        <p:txBody>
          <a:bodyPr/>
          <a:lstStyle/>
          <a:p>
            <a:endParaRPr lang="mk-MK"/>
          </a:p>
        </p:txBody>
      </p:sp>
      <p:sp>
        <p:nvSpPr>
          <p:cNvPr id="29704" name="AutoShape 14" descr="data:image/jpeg;base64,/9j/4AAQSkZJRgABAQAAAQABAAD/2wCEAAkGBhISERMTExQWFRIVGRoWGBYYFhUYGhcYHBwYGBcbGBoXHCYfGBsjGRYXHy8hIygpLCwsGB4xNTAqNSYrLCkBCQoKDgwOGg8PGikkHyQsLCwsLCwpLSkqLSksKSkpKSksKSkuLCwuLCkpKSwqLCwpKSksNSwsKSksLCk2LDU2Kv/AABEIAMsA+AMBIgACEQEDEQH/xAAbAAACAwEBAQAAAAAAAAAAAAAABAMFBgIBB//EAEkQAAIBAwIFAQUFAwkFBgcAAAECEQADEgQhBRMiMUFRBjJhcYEjQlKRoRQVchYkM0NigqKxsgdjksHwU3ODwtHxNESTs9Lh4//EABgBAQEBAQEAAAAAAAAAAAAAAAACAwEE/8QAIBEBAAMBAAIDAAMAAAAAAAAAAAECETEhURJBkQMicf/aAAwDAQACEQMRAD8A+40UUUBRRRQFFFFAVT+1DXxZHJz99OYbYU3Ban7Tlhti0fWJjeKuKKDF2+KcTDBFtErFsB7ttSwDGyGuXDauBGcZ3QbagRy8p3grW/aPioezbewmbjMgWm93+a5iecQmJvXuozJtjbffeUUGF0XFeKogD2WY4Ft7Ycu4soSpIuoLfXPrkSQIia5TinF/fNmYEhBbhdhq1yMvkxOOnbAkbsB071vYooMUeM8WxLCwkYtE2mBJi8UcgXSV/o7M24JBukTtFN3+L8Qx0ZWwJuAc4FJxbO2CDFz7Ics3HyOW6BYBMHVVDqdUltcnMDt5JJPYADck+ANzQZE/t4s6HM6gsbRN42ls5/tBNsoLgeVFsA3QYgbDcbVCNRxaFUqx6gcwqqcTcaVaWIaEUdUDZ+0irtva1J2XaYGTASfRcQ0nY7d9jtsad4fx61dOIlW/C0b7TsRsdt47xvEVzYMZTQ8Q4u1wO1uFkZWjaAWCdKrKp5haVy1BDyQcCcdxUun49xY8vLTLu8N9mR/2OSH7U4KuV+L24blDp3GWg13tXpraczMXEFxbTG2Q4Qse7Qdgo6m8gA7Uto/bvRXACLkHEMVKvI6DcIlQVJCqZgmIjuRXRVabV8SuaW89xbiXDes9KIqutnGz+0CyrM0kNzQCSSYJXutJ2+JcXtlsbTXVKEoLqLkFB1BRmZGA5mA04KRLFu4IMaS57baQRDsZKr/RuB1OEHU6hfV4mcVLAEVy/tzowJDsTE48u6D7pdQclATJFLLkRkBIkUFRa4vxV2VGshVItHNbbCPtrYYtmwibZclIJGJmNizvshxfWXXNrUKs2rVo3GxxY3biI2JAYhWUi7kPIe0RAO7eq9t9JbXIsxkOVHLuDMIpc4FlCkFQSDMN4Jq+FB7RRRQFFFFAUUUUBRRRQFFFFAUUUUBRRRQRX9SiAF2VQTALECT4AnzVBxr2au3tTz0vtbKWsbYUx9p9ru0qwC9aTsZx3ECrXivB01GAuSVUklQSMgUZCCQQYhz86qW9j2P9e8HLsCCJESDnsx+8fveAtAhb4RxQypv7KtvfILmxkOA+DsAoS00leovdHYgg03AdesC3rFKC4WIynGWDEboclwyAQke/M9IBa4xwy22ox/aGtMVQBAHxgZYy+QA9x2ABUys7xXqcCsi3y01IWbq3iQyjLJBbUHFh6BlM9wp3igUt8C4qFUHVqSFg9R36nJEm1szAp9r9zAwhmvW9m+IF1/nC8uQzjJpbsTJFsSZVd9vO0EipF9nbYIb9rHdWkECVycrvnPvOYJJ3J79q60vALQCTqiWBQAliDJzK9JfZmLK0eSoMega2iiigKyvtNqZuhPAKqe/Sp3vN6Dpa2JP3S/qa1VZjiXDnuvdZGVbiuVBbcQbdoEnY7yFMRuAQe8ib8VXqqtWUytbbh7IYbkq83i4baZy9fmNqr9Rw20xRiTcDcsEMxe2v2YDEIAEOLYbsGGRAMSRWot8GJ3uXCxBBXEAYETBkglyJPfbc9O9LHgd4soa6rWhAPTiYBUwFAIGykCCAJBiRvj/iz/Edaq6aw4sq+TW8UgwrESCAFJ237CqT9u4cv2b6JVdccrYS0wUooURBjpyKDtIB9DF1z7yaW0tlQ1wNy/UAIWDNvsJVDE+WA3pK1x3VdIOlJc4sxCOAD7rkgrt0gnuzQYAJ2r0Mi97i+gF1SunttAKB/sBGDjECW93PcMYEiJnppTLhpZH/AGaDb5gW0vKAKkshZlJHhjse0x3Aq61fFb6XLiDTC4sxbhXAK4AiSEYQHmf4hAJBrviHGL6XmRNOGAjqi5DAox7hDH2kDztPnsFba1HDmcAaNcyxWMLE5OwRpGfaG97tBKjfpq01XtnZtuyFXkFhtgfcOLGMpXq7AgSNxtNKt7RakNP7IxEMDAfZhDBSSoPeQYBWRs3YHQaF+ZbR3TFmAYqfBiPInt+lBSH25tZ48twASGkoCCDGwy6zMiFkmARINXHCuIi+mYUrvEGJGwO8Ejz4JprlL6Ce/bz2mugKD2iiigKKKKAooooCiiigKKKKAooooCoNbq1tIztML4AknwAB6kkD61PUd+wrqyOAysIIPYg9waDNcQXS3zdN83bZAFu5aPqFuMhITKTizsIJHbaRVdptLw/IhrjsrB2WQAkFER2yRe7bEEx8AIM3w4RoeZyYt82C+BeX3JOcFspkk5fE77mpf5PaRhiqLCkKQsbYlHwbvA6UMekUFJe4LoluLbyum4zKsKAOo9ZYkIAGAYEkbqHERlvxpRw8OAWcdgucQMi4gEDuSGYz2kbgECtV+7LXM5mA5kzl8YAn0BgAT5xHoKi/cOnkHlKCCGBAjcTHb5nb40FhRRRQFVOoRkv9xhdBPbcXFCAQZiCikxEyvfxT2q4gluMj1HsoBZm+Sjc1Wam298qXBtopyQAjPOCAxIlVgE9PUDO/4TNsxVem6g1t0qhKxlsqzMZMQqzBBiSPNV2r4rdsvbtui3DcOKsrG35A6lIaPe7qT8h2pptLdLLcZlzQ5Lb6hb7EHIxkxgmGgAfh7zlEe176W2h0vLtqkyRMmIkkkkx43J2pikdPxZSQrg23OwVo6j/YYdL/ACBn1AqXX8Rt2UzuGBIAABJZj2VVG7MfCgEmt2Sd2ABJgAbknxWb4l7XwLbWlXluzKLt3Nbb4qCBbKqWYuSQpjfFioYRLScOuao5akY2ZlNNIM+h1BEhz/uwSg85mCO/aHU30w5OW4f3becuAvLVtulSZkyPmKCpX/aIhzixchGKliyKo67SKSSekTeEz7oR57bw6P8A2jAqvMsOGKZkLGwCs7QCZYKLbSR2LWx3cU0/tBrHH2djaWXJQzSUcIxkjEKSrx3JBUwK4bj+tZGKWT2cBsLhAYbKCsS5kRkOnr/smg5f/aRbDYmxdEG1M47cwZbjvIBGwBJn4Ejm/wD7RkFslbLZlXZFLKZKqzFWxJKkYgMvdS0U2OM68gkaYCC2zcySAJAEbTIiRIMiKd4NxK/cuOl20yKqqQxBEttkJ7Hv4jztQQcF9r11N5rSWnGJuAuSuMJgB8ZJuDaNsW+uhoiigKKKKAooooCiiigKKKKAooooCiivCaCi4j7IW7t25eLuLrcsqQTFtrfYhJxJO4JImCRIBql1vsDpbaLzb9zcrbViFJzZOSDsvecXJ7AoCYAq60/tjYMZhrZJiGAnsDBCklTBkggRB8QTzf1ui1hRGPM3OIxuBZZWAMxAJTPEk+sUFD/J7QrcAOs+0L5Lvb2YujSTEG4eQyFjuwYg+K50/sppFVFTVoxD2wzG4m1vK8z21CnYXBddI9AD3UVY2/3cMuq4ZLA7XiJcMsbCASC8DuZJ3Jry6OGuAMmAXEbG6O6qoB28KqzPYgdjQX2q4XdZiyam7bn7sWWQbR2e2WH0aqy9c1xLIl2yyrAZuW9tie5VWDOAQCJbHzA3ki/1V8Jbdz2VS35Cf+VV+kslUUH3o6j6sd2P1Yk1FpxVY1XWLt61P81me7Wr6OzfFjf5bN9Sa8/febcsW71tvJe0wA2mA65W5jf3vSNztcA1QjUBrc5YkjInyJMkwPG/cfnWTatVPx3Urbv2jOISGJJ8ypDSe/YyT6fCr3h+pm2lxJh1VsT5BAPns0Hv+fwxXtJpH1FxUDcwrO0YEgCTCz+KB6mmPZ7V6i59habFLZYG5iWVIgFRLRccbgCMRvMkYnSa/wBd1rata57n89fv22mu4mkC2ic65cXIWtox/FdJBFtJ2kgkkEKGIiodFww2GF925rqCCCCVtIe/7OCSUAHcEksB3EBal4HpEtrcVJJzlmJlnYqpJdj7x3+QGwAAAFmDUROcYTX2fRgQCDIO4I81Vcd0upeOQ4Tougz5YgcuNxBmerePQ1NwgwHt+LbQv8BAZR8hJX+7S3HgVa24vW7Rh7c3DG7hYKzszLjMHv8ACt4Yq3n8SYnEARlBKqoIBuICcurNsEcDsM4O1d3LXEulg6kkQVi3A2SDB7nLKeqIyjfGuuFez9wMt175uEoULB3OxzxKmYaMtiRPevP3Fqi0Pq26l3Clk6tpxAMhQ28gzDQewoOntcRkDJCDJPuqBssAkdUAzEbmdz4LPDU1uam6y8vsV6JO1ySSo7hhbiPukzvSDcEvIpY6odLNlk9xRDMGAyylDJnbv0r2r1+BatiHXUrOwDDP3AFgyDByK5Ebjqj40GqorPargd7BGW8/Nt2ys5NLt3JMtG57ZbD4UnZ4RrGY/wA6iGE4uxy2AbbcW4cOQoHV2btQa2iswfZvUicdQ0mJl7wybG2rEkNK7oWEesdia4tez2qMu998wHChXaSC6kndgoJRccfdUwe80GqopXhdq4tpBdbK7EuR2zO7Y/2QSQB6AU1QFFFFAUUUUBVRxvjZsPZQBTzSwlmCgRj69/e/TzVvXLID3E0Gcs+3NpyFW3dJMAD7PuXNsffj3gd/QqezCuD7eWYBKPiwnY22MEMRIVjuYAx7gmD4nTYDvG//AF/6D8qOWPQev1/6J/Ogyh1+kS1acaUYtzHAC25Xle8ZLARipiDuABHik7HH9IjrcGmxdZBgqcIDE4gHY9YEkDYtvCVuAg7RtWb9pPaJ9NfsotkXEcA3G3kA3bVrx/3xPntG0yArRxfQWyrjSkFgQoi191M9lyge9gCY7DxFSXeM6HIhtLvkFIi0TkAwOwaYAkA9m7CvLP8AtGtMgf8AZ7gXGZJtwCRdKiQTEiwwJ+6YBqx4T7TNqLfNXS3GUsAApshgMLdxcuY67zcI6Z900Fpxne3j+N0X6Fhl/hDV5NVes407XUU6bUDAFyIssZIKL7t0+Dc/Ku/30PNnUj/wHP8Aomsr9aVR6Ynn6hUC8uVyHY8xkyZlgbyOXI233mZBp7vF7adBXOBI2BG+5EQY3JG8DtvTnBONpi1wpfHNc3B/NtSRiYC7rbIPSBWAv8ZyuFFLTPuYOGJHclWAP1MAeSK5jb+LPtf6prZb+jwRlaVViJkrJLKR3G0DaCdzNP8AD9ciPCgRhCj3RsygDYQAJgeACar+HcNu3EUlcNjEyQw7DcAeDJiR6Fu9M3NKLLEKZ7Esdvjv6D4en1J5Las/Lwvbly4mnvtbIDKrsXMyCtvIlV8sTMSYHx7G30tpFRVtgC2AAoHYLG0fSl+HWlNojaGykCNgZ2MdjHiuOAueQin3rc2m+dslP8lB+tceaendK0XyPx2/9Df/ANR+VQcfa2Hsk3HS42aLgmZZWxzEFSB7qb/57iu77Yvafwr4n+F+j/WUP0qD2n1NlDZa4rswLFMDBEAZdyAZOIA9SO1a04yt1U3OEaABY1CdUhd7TLIUNcJEQZCZEnyFPgV6OGaEuVXUiVBYgm2ytPUzHIQ7YkGd4hT4qS0OHvctoocOxVVAa4N0tjlnv1Y2zIImJJPrXTWtAS6FXK4NddzzIAtwoYTu08wkEAyQx71aXus0Oiuu9xr25ZGnpI2BYKkjqUyDAmSq+RUC+z2iFwI98MzKHCPy9lUq8kEbSsLJiVn4murtjhogMLixG0XxugDGRHdQAT6T8YJxC5w9smZnWIz6bsdBshxBEZwlpWjeNvJoOBwHRN9muoGePU82zkoZi2TRuT85hAfFcXODaELvqxDZDZrRMswJKwNmyYSR3DEHYzTqafh7ZmX2zuNveXpWVcjtKHJht7xnud6hGp4f1Zcy39wgm6s8rFEyAPcQIB337b0F1w3Waa2otpdtwXbFckBBdi4QKO0ZwB8hVtWRsX+GoRBb7gE82FDNzUG/ujNC2/mR5itJw7iVu+mdsysxMEfofpQNUUUUBRRRQFFFFAVnOLcR1S3mFtHYdlAtypHLLBi8RPMGMZCNuk5SNHRQZpOOaw7jTbDvIuAnZmIAI2IK4SdiSGGxAPlv2h1cZNpSB6AXC0kXCBGPYMioT26w2wrTRUOrVijhNmKnHxvBj9aDOrx7WAAHTFjKgwrg+e22O+xmYUd94Fcjj+tBH82LAgkdN1QCB7u65DfyRBxgdxXdvQa+0gC3RcMKd42YhpE3GZioZUJ6ph7mP3QObNniUwWWAQMjhMQQzbQCZJMER7nkGg6v8d1glRpyd2WVW53GQESII2VspiHAAJBi34Nrbl1GNy2bbB2UCGEgRBGQBI3iYEwaq8eIEYnAR3bp6+k9oMr1YydvMetO8N1d23Zd9YUt4sTkWQAJCxJG3vFh47CgLBye63q+I+SAL/qzP1pT2g1iW7D5Pgbg5akAliz9PQqgs7CcoUE7UrotZevKeSvLtlrh511TuDccg27WxOx958R8Hri5w23bfnEl2tPbDXXOTs7soIkABFW25OKBV6+21Y5stNyDFm1fuKqoDpbAAVdla+VAgADdLIgDvm3wQ1i9V7LFdQDbKBHcOwZnzbqkgswPMJAImSe/Yb19LFZ0XAAssFmZ3A2Jtz59Gb/9biua0r4Ka1rzS1p8CT3wW4CJ8zcUwBtEH12JmqO9wrUtczuXbN5QS5srmhOJ2LFUfaQTDbCBJiZvg3UJVSy+MTn8DiBMdiQZIDb+AS2CZGJAAABxZNlBLASBv227wW6dyx4qJmDHCtbfGbHSsQcQBbu2GjbLfmNbLHr7+s17ouNLbv31a1qEzwvQbDvEry2/oMxBNkH5k1acIPS3zH+i3UN1hz7lwf1K21f+Bs2b8pRv7hrseWdvCHW+0Ola26m8iMVYAXCbRmDG10Ke8Vd6bU2NQoYG3clY2Kvs0EjadpAkfAelA9PFKaDgemuWLRexac4Lu1tCdgB3Iq6Islx0du8tuLK3mhgsKGIEwQImJQ/UGpf2bSoSuNoNcDkiFlwY5nzBhZ8bCqDjXANKb6oxuWg9g2AFW1y+WSyRk6ko2WoA2Ikso3pI+y3DXeV1IlmhVBsEBmcOAAbZlMkChDKbERkSa0Q1R4ZpbYZuXaUAQxxXZcSN9vwkj4g103B9MVCG1aK9oxXvAnx6KJ+ArK2/ZbQKLqtcuAWtibioCuSXLAYO1vK53fEkmCOmBE82+DcMS5avc5lKtzACUgmV6mAXbqtpLd/B70GwThNkFiEXqQWyIEYAscY7QS7E+s1x+4dNAHJtwJA6F87Hx+tcP7R6UEg3k2md9hiVBk9u7r+voYb0mut3QTbdXAJUlTIkdxQL/uDTTPJtzsfcXx28eKa02lS2uKKFUeAIFS0UBRRRQFFFFAUUUUCvFNS9uzde2huXERmVB3dgpKqI9SAPrWUT27vLsdO94/adaW7llSETNSFfPpJ6ZLSCRIHatrRQY617b3yGY6RsQAwJN0YqV027zamA19ySBstlzBIiubvtvqcGZdG845DLmLBNu5cUMAhJg2ipIjd123rZVmXu8QtszAc1WukBCFOFsPcgyuOM28AAcu28E0COo9vr8PhormQ5wWSxBa2pZZCoSMj3HgEbmalf23vqGJ0jsBlDDmAEi4yptyzClQDn8RsAdm/23iI72lJxHZRBbGcY5sqJJBck+4NuquLmr4gz5LbIQsekhJxhgv3pUnpJJmNxHoDOg4xqr1lWSwFd3cfaEottAekuPfZojZQASDutTDg6J9vqHN+4kuGYQluN/srY6UP9rd/GRpvg2ovPaBvLhckiAIETsQJJ/OouIMXuC391QHf4mTy1+UqzH+EDsTXJnCENj7OyC33Eyb5gZN+s1zc03TYtOJJzuXB4JiGHyzuj8hUmtUG26zGSso+qn/3oa7k9pvxWWP5taJ/zFZRyWk9h3p7ZVVBbIgRke5jsT8YifU1V6nTsMkEwd1xYyImJA8bxvsQBuDT+r3KrJAM7gkHtsJHbuT/dqDT6frkGQpGRYksWAH5dJAPb5bCo3ytnmsghli2B3CvAgwsQsEbTJEDu0bAU7bsAIPUwAuUkQTs20gKBhv37kE7lfjJeycoDWw0uSOyt05se4wMZf2CzeBTenS2Li2bpwacVDLAv7R0XCSGnfoEP6iJnq5z2teFp9mD+Lq+kAL/hUH611o9PhdQHq5iurmPeacxI9N7m3gQPFNVE/wDSWf4z/wDbu12vWduONECqlD3tsU+ggp9cCn1mmuEN0FPKMy/Scl/wMtLad5a4fLXG2+C42/8Ayj869LYXFcdmIRx8zCN8wzR8m/siqicsmY2Ff7Tay0Xazct3CvKOdxASUtuWLQACP/lxv3Bxxk0pavcPDl8bjOju0kXDj1loEbBOYwAUeY+dWPGOKXLd5gLIuWVtK11oE4k3tpJ7DDtiffM496r24/YJbLSoSSSGhMSCLa3HZyIxyuIC/lXU+oGrNMddo4cBbv2l2W3ug8/vihnpcNipAIG4EwNobdvhpZCocF4VSrX1jJmUb5DGWtkf+5rnUcf04BA0izDIQwtgSiZBdgSVwZDMQA/0pixxawVuXP2e2Gtm2ZItqciQqs2xNtRlIYz0gkUEF+1w1RcXlsMMziOYoMXBbOG8AcxcR/ejY7tcN47o7Rdba3A7sGZMXJzYhApmYPb4RvSh47pVCn9kPW+RyRcs3hyeobtF1G77B4+6RTScXsJbuXP2VUNjBSItiCxDhVYDwrJc2/GIBO1Bc8K41b1AlMgQFYhhBXKSAfEwJ28EHsRT9ZWz7R2rOfL07hcjmdhDKoQAD8ICqvgAD4V0ntr05NZP3oxZTliFP2f49nU/IM3YbhqKKztr2tm6lprLqzsV7qRs2Eg7T1SY74gn4VHqfbLAsDbJIL7AiSEdlMKSD2Xv2B28UGmorO6b2qLXeU1vFg+J6p25jWxHy6TvEjKNhNeUGjooooCqn2i0N66iCyYYNP8ASMg91gJxEsAxBgEHaQZEG2ooMq+j4iocLeQ98ciJ3MrMp89vwsBvjv0OFa8kA3oCliDmCTscAfs/BJmZEFfKzT2u4E73LjC7glzAmFYOCgIEOGAjf0qu4ZolzF46w3EUhiCXUMRbJO2UYyeYNiI9RBoPRa4jkQLiMesyCgUHpxBGBb8UDx3M9q8XhWvkM14d5PXAjHECAkRIDEevmoU9nUmU1YVWyiGdTByZgCLo2PWxkTsSI70wfZx8gf2s7EyJczkABINyMjE7QPQDeQu+D27wtxfIa5J3Edp2mABNVntDnZuC+p6CuLzGK4hypMnsSQPmB6mrHgejNq0FNzm7t1bnz2kkkxv5p8ia5MaMnfvNd1LpbDN0ctXG6IHClnJBgEANExliAD3q719sK9gjYdVv6Fch+tsCn7dpVEKAB6AAf5UrxgfZFvwFX+isC3+EGufHw7vktrPcJ/CQ35EE/pNc6RQM/wCMz8TA/wCUD6VLqElWHqCP0IqHRNOXxxb81X/0rz/bZFq3m9atndHW7mp7NiEgEeR1N86V4faWLmjugOqAFA4DC5YOyTl7xQjln+FG++KY1P8A8RZ+T/qr/wD40cY0rELdtib1kllUffU7XLf99Rt/bW2fFWlH+x3rP9C3Mtj+pusZA/3d0yR/DcyHjJBUnDeJpe1Cp1I9tGdrbjF1JKqpjsyxn1KWX0NdvxVOUl5Q1y0wDZIpYhSJyKjqIG0hQSJ7bGPNLoLGrV7jRcQsOVcVtwFEZWriGVOZudSkVVeuW4S9oy1lwwViOZzVZRsCVKOjHYAEkHc9WZABIqXM39QLaNNu2wZipG2ItsobfuWyH0b0rm/xLXIf6AOha4o949IuOELALIlAo2kdeR7RXX7x1aDbTALBMIpkdCsJHkS5XaDNs+sVfx86jTXGdXq0c8pUNoC2SzGIOVzmeO2ISSSMRuJquTj2pZi66XeAJKPkqlEuorHyWL4GNkIJMitHwvUPctI9xMHI6l32PnvvTMVTjJaT2g1LZ8rTr7zTirQXKhmBYGJVm3b7/iDUmp45rgXUafcKQHCORkBsQJ3DGAN+neZAmtVFEUGZTiuuLYiwBuvUytEGAexEkTO20DvJ281HENSjW+XZALIlx0CE5Oy3cwWHYhktLke2cmRWniigyY45qlBVdMoaGuQFcRuM5QdRJe5AI9/l3G2EVe8H1T3EY3FKnJgARBgeD8jK/HGaeivaAqFdGgYuEUORBYKJiZ79++9TUUHLIDEiY3HwO429NiR9aK6ooCiikeL8TFhA2JYllUKMiST391WMBQWMA7A0D1U6+1enydS0YMVJMRIZkMQfxIRHc7QI3pNfbizipKsC2MDv7xCkA+SDMxt2kiaW12o0avct3LLDlxblS3UCvNUdLA9RLj4wZgESFxf49pzb6mlGdrJ2MZAPkCR2GKN+nqKpH4Po2UM2puMFZROSe9ihVYCd8FBPmJJ+DOq1Git5WTaYKrZHGYD8sM5BDTktpgxI8mRLVDZ4toyiJy7igkXBBaQ2JV2zDZbBWVj97fZp3BVtFw8QeewJKn7jYkLILdBB2IkmewB22qRuE8O6ALm6nsGWWw75SsEQ8T8RBpu9rdDalDbIUNy5EwT1W2jqmAWKkx9703pNtbw+AxtXOkjY57M2ypGce7uB7qiexMUGh9ntPaSyBZcvbkkNt6+IAEekCrOq7gXK5X2KstvJ/eykkMQx6iTuQe9WNAVHfsh1ZT2YEH5EQakoNBUaG7laRj3xGXzAhv1BqLh/p/Ytn9GH/KozdC2rm4HXeUE7AS9yT8ABJ+ldWr68xYkbFYKsuxgqdwJ3BHzYV5p62jjnUf06H0xH/EuoH+YFWFJG2Wt3boEw6lY8raO8fxEXI+BFS2WbNvvW2AZGEQNgCvrvGQO/vEbQJqYciSNhxp77Wztau5XbfotwS99PrvdA/wC98AVLpeCuiLd07BLzDO5baeVddupswN0eSftF37ZBwIpf2ks8y29ucYtPcVvKXEKcth5gS0jyCR5q74PxDnWwxGLqSjp3wuKYZfiJ3B8gqfNXRNi6+0dpQBe+xuRLI2+PvH31lTIRmG8wJgbxMePWMime6hiel4AQ4v1Y47Nt377d651PAbdy6bj5GQJSRgSA6gkRJ2dtpjsYkCvLXs9aVUXqIRQgJYknqW4SxPvMXUEnzJ9a0QNP7RadyqoxZm7AJcmOkgnp6VIdSCYBBqzqns+ythDZKLhyRisLb39zc5KTl0L1CD8auKAooooCiiigKKKKAooooCiiigK5ZAYkAx2nx3H+RP511RQLjh9qZ5aSRE4r2327dtz+Zrp9FbZsiilhPUVBO8A7xO4A/IVNRQL3OH2mbJraFjG5VSenddyPB7elC6C0CSLaAmJOK7wIE7b7bfKmKzvtdY1zcr9jbE9YfdB7y4Ier8BY3BHc2wPNBc3OG2WJY20LEgklFJJAgEmO4G1Fzhtlt2tWzIx3RTtMxuO0gGKzFvVcXGC8lDiyBiTb6lyuZmRc2hOVPTOWUCINctqOLsgXlqrMoyccpSjRdyA+1b73JxO/TlMGg2CIAIAAHw2+JrqsTqL/ABllKi2iki6JHLBU8scsgm43SLuQBiSILBex9vX+Mk7W7QxEgArizYGRJeceYTtAOItmQchQbWuXcAEkgAbknsB5rE3LnGoICqS/n7FcBy1UR9oTlnkx7iQPBitHd4MbxU32L21VfsYAQuNy1yP6Tfsp6R3gmCAztviDXrVpragWpDtedWIctk7ctFILruxNwkLA6cu4fsaVhcQ8wvtLAqBssMsEdofHvJMnepmt/wA3dD3tlk/4Scfzt4/Rq64X90/7sf5rP6ivNbrWOLThCxp7I/3af6RVXpdOWtWGUwyBY8gqQAykfFfPghT4ILvD7xXSg+baMv1tyv8A5a40iY20Hoqj8gBWt01RclnNzPZCDbVfUHZnPxPYegH9ogR2DyiuqLAW7tu3zlhiTdhFtOgUGWOWB9QLf4d2NbdxtuR3CmPix2UfViB9aOMrbt6XG5lgoROkqpJyVF3YhYkiQ20TMilCxm1xvTt2uptEgsFIJgwQ0EHqGx9alXiVomBcQnfYMpO3fYGdqx+XDTaGQuKv2RAJJhYFld5KwRdYRJJyJE7VYJptHavqq803WYpiM4HMALSYAAVXBI8ZAkEma0QvV4xYP9bb7x76zMTEE948d65ucc0473re8RDqSZ7QAZM1lmbRQSbd4IFwlXBL2ne5Eqrl8WuxEgGWTxMT2l0Ti4rrdVkNxrmRJackRycCcsyojEQd4gyAGlHFrHfm243++n3RLefA3PpQOLWD/W2/u/fT73u+fPj1rLXv3Z0v1kwVC43QWhFgdYEEJBG4nfvXZtcOdhJfdw4EXSuTEox90rDHoLdgREig2NFU6e1mmIBDsZ7RbumTJUKOndiQenvsTEU9ouJW708tpx2OzCDvscgIO3buKBqiiigKKKKAooooCiltfxG3ZUNcMAmBAZiTBbYKCT0qx+ABNcJxayf6xPPdgPd9479wPXtQOUUpd4rZVSxuoFABJyHYiV8+RuPXxUja62GxLoGkCCyzJ90RPcwY9aCeq/juj5tlkzwGSMzGNlV1d+4I3VSN9t99qkPGLG32tvcEg5rBAMEgzBg9/SluKaqxdtPZN1V5qXVB9ApFtzvHus6juNyIoKxOHalg3J1K4AdGLAgjqCyFSEAEL0kyVy/s0furXAkvqQqYjcHfIIwkykAZkMY749vFK/ycsjP+dqD1ZkMAULMSSCbhZTk+JLFiQxHnaf8AcdnmKz6hXuC4GI2IJN1IXDIwA4Kj0LUDGp4NqTZK/tHUHzVy3ujBlEnGCAxVtwRtNRXOEa1s4vjltnhFxgQCIQyEJOw7A7FiQZAri9wK1yeU2pXa67x3+71KFzyLr70kkye3aoF4Da5gA1vVMgSJJUKCZz3cQB6AMRjBoHb3CtewaNQFPZQCdx0bk4bHpY9jGUb9xo7QIUAmTAk+p8msW/svbClTrIgQfQDNnAb7ToUTsAV3AO8RW0tiABM7d+80FXrLEXWH3byn/jUQfqUI/wDp0hwdpC/K4v5Osfoat+Mr9kXHe2RcH933h9UyH1qm0T4XLnot1vyZMh+q1jePLSsrXhlvKww8M138muPH6GotC82rZ9UU/wCETTfCExsWh5wWfnAJ/WlNEIUjwrXFHyDuB+gFVfjlevWTO7bTwv2jf3dkH1fq/wDDqzuWVaJAMEET4I7EfGkuFLPMf8TFR/Ckp/qDn+9VhVVjITM7JD9wab/sbfYr7o7Hv+dTfu21zOZgvM26oE7QAZ9YAE/AegpmiqcJJwawCxFpAWMnpG/Vn/r6vnv3rv8AddmSeWksIJxEkZF4J8jMlvmSfNNUUFe/ANMSCbNuR/ZHpA/Tb86j0/s3p0Z25YOcSCAQACSFAiAJJP8A0KtKKCvXgGmC4CymPeMR33gz3nc7/Gp9Dw9LIYIIyYufixj/ACAAHwApmigKKKKAooooCiiigS4twlNQmDk4zOxHoR5BHY/MGCIIBqrv+xdosxDOs4mJBhgWOUsCSYYgDt6zXF72zCXHVrRwUuAwJlsCVMAqAZKvEMfd3iRUn8r0NproQlUuBDuOx7sPxQu+0g9ge8AD2J028Z79+oeQVfePvA7/AKRU+u9lrV0kkuJbOAwjL5RvuAd/TaBIrlPaq2UuOEfoZUIPL3djjiDnjse5JjfYmlrPt1YKglbg7TsIEkKSCSMgGaIAk9wIoJE9i7ATEtcLQqlsgCwWAJAERCgRHj5zPf8AZSw9tLZyi2GCnLcZMrN3EHdfI9aW/lxZxywuxt91feLFQvv99iZ7R58V5e9trQKgI5LdpwG2ZSTLSvuudwJwNAw3sjp42DKd4IO4nv3BHYkfX13r1PZOwLiOMhy/dGWw6+Z6T73x8VxpvbCy7IgV8nOPu7KenuZ9Htn5Op9Y4b2ytBscHJyZdsdyvcCSN9096B1bEwaCu4twjS2LqhhcIui6xVTbAIytOZLENs0EASTJ8CKjs6TRcu4oZ3uLauMxwY4hAhIxAA2yWBPVvuYqw1HtNZNprptEkF7QBNsEg21uuCcoAIABG5OOwO1JabjGgRtrJUuCGhdsXjI+9skkDsOx26TAQ3LXDQrTdeYggSWBtgAkALBYkAZby2wMwK2mnAxWJiBEzMRtM7z86xh4zw6JNh98zGI3JYo6xnHdZI93se5FbOxGK4+7Ajv2jbvvQGoK4NkQFgyT2Ajcn4RWHtcVgHokNhLTBBGI92JYT5nydune09r9cx+xUGNmdvSSQgjzuCfSVHeDFJon6t37CW6fumRvEQN+5HpuYrK/ldW74cpFm2D3wWfyFV/Dj9mk99yf4sjl/imnOEPOnsn/AHaH59Iqs4fq05VkZCWQHv3IUM3194/Q125VY8EIOntx+ET8G+8D8Q0gj1Bp6qSzrlt31Uf1xIgfjVSco9CgAJ+CnfeLuridhMxgooorrgooooCiiigKKKKAooooCiiigKKKKDhrKkQQCD6gV7gPQV1RQR8hYxxGPaIER42qK9w205VmQEq2Q/iEQdu5EDv6D0pmigj/AGZMccVx7RAiPlQbCkyVE9uwqSig4NpdjAkbjYbHtt9Nq4saNEEKoH0+JPfzuSfqamooODZU91Heew7jsfnXn7OnfFZmew7xE/ONqkooIf2O32wWIj3R27x8pqaiigW1fDrd2C6yR2YSGX5MsEfQ0l/JexPZ/EjmXN4kKD1eAT+dW1FB4Fjaqu/7NWGJJDdy0B3ABMyQAdpBOw23q1ooEtFwazaMogDHbIks0emTEmNu1O0UUBRRRQFFFFAUUUUBRRRQFFFFAUUUUBRRRQf/2Q==">
            <a:hlinkClick r:id="rId4"/>
          </p:cNvPr>
          <p:cNvSpPr>
            <a:spLocks noChangeAspect="1" noChangeArrowheads="1"/>
          </p:cNvSpPr>
          <p:nvPr/>
        </p:nvSpPr>
        <p:spPr bwMode="auto">
          <a:xfrm>
            <a:off x="155575" y="-922338"/>
            <a:ext cx="2362200" cy="1933576"/>
          </a:xfrm>
          <a:prstGeom prst="rect">
            <a:avLst/>
          </a:prstGeom>
          <a:noFill/>
          <a:ln w="9525">
            <a:noFill/>
            <a:miter lim="800000"/>
            <a:headEnd/>
            <a:tailEnd/>
          </a:ln>
        </p:spPr>
        <p:txBody>
          <a:bodyPr/>
          <a:lstStyle/>
          <a:p>
            <a:endParaRPr lang="mk-MK"/>
          </a:p>
        </p:txBody>
      </p:sp>
      <p:sp>
        <p:nvSpPr>
          <p:cNvPr id="29705" name="AutoShape 16" descr="data:image/jpeg;base64,/9j/4AAQSkZJRgABAQAAAQABAAD/2wCEAAkGBhISERMTExQWFRIVGRoWGBYYFhUYGhcYHBwYGBcbGBoXHCYfGBsjGRYXHy8hIygpLCwsGB4xNTAqNSYrLCkBCQoKDgwOGg8PGikkHyQsLCwsLCwpLSkqLSksKSkpKSksKSkuLCwuLCkpKSwqLCwpKSksNSwsKSksLCk2LDU2Kv/AABEIAMsA+AMBIgACEQEDEQH/xAAbAAACAwEBAQAAAAAAAAAAAAAABAMFBgIBB//EAEkQAAIBAwIFAQUFAwkFBgcAAAECEQADEgQhBRMiMUFRBjJhcYEjQlKRoRQVchYkM0NigqKxsgdjksHwU3ODwtHxNESTs9Lh4//EABgBAQEBAQEAAAAAAAAAAAAAAAACAwEE/8QAIBEBAAMBAAIDAAMAAAAAAAAAAAECETEhURJBkQMicf/aAAwDAQACEQMRAD8A+40UUUBRRRQFFFFAVT+1DXxZHJz99OYbYU3Ban7Tlhti0fWJjeKuKKDF2+KcTDBFtErFsB7ttSwDGyGuXDauBGcZ3QbagRy8p3grW/aPioezbewmbjMgWm93+a5iecQmJvXuozJtjbffeUUGF0XFeKogD2WY4Ft7Ycu4soSpIuoLfXPrkSQIia5TinF/fNmYEhBbhdhq1yMvkxOOnbAkbsB071vYooMUeM8WxLCwkYtE2mBJi8UcgXSV/o7M24JBukTtFN3+L8Qx0ZWwJuAc4FJxbO2CDFz7Ics3HyOW6BYBMHVVDqdUltcnMDt5JJPYADck+ANzQZE/t4s6HM6gsbRN42ls5/tBNsoLgeVFsA3QYgbDcbVCNRxaFUqx6gcwqqcTcaVaWIaEUdUDZ+0irtva1J2XaYGTASfRcQ0nY7d9jtsad4fx61dOIlW/C0b7TsRsdt47xvEVzYMZTQ8Q4u1wO1uFkZWjaAWCdKrKp5haVy1BDyQcCcdxUun49xY8vLTLu8N9mR/2OSH7U4KuV+L24blDp3GWg13tXpraczMXEFxbTG2Q4Qse7Qdgo6m8gA7Uto/bvRXACLkHEMVKvI6DcIlQVJCqZgmIjuRXRVabV8SuaW89xbiXDes9KIqutnGz+0CyrM0kNzQCSSYJXutJ2+JcXtlsbTXVKEoLqLkFB1BRmZGA5mA04KRLFu4IMaS57baQRDsZKr/RuB1OEHU6hfV4mcVLAEVy/tzowJDsTE48u6D7pdQclATJFLLkRkBIkUFRa4vxV2VGshVItHNbbCPtrYYtmwibZclIJGJmNizvshxfWXXNrUKs2rVo3GxxY3biI2JAYhWUi7kPIe0RAO7eq9t9JbXIsxkOVHLuDMIpc4FlCkFQSDMN4Jq+FB7RRRQFFFFAUUUUBRRRQFFFFAUUUUBRRRQRX9SiAF2VQTALECT4AnzVBxr2au3tTz0vtbKWsbYUx9p9ru0qwC9aTsZx3ECrXivB01GAuSVUklQSMgUZCCQQYhz86qW9j2P9e8HLsCCJESDnsx+8fveAtAhb4RxQypv7KtvfILmxkOA+DsAoS00leovdHYgg03AdesC3rFKC4WIynGWDEboclwyAQke/M9IBa4xwy22ox/aGtMVQBAHxgZYy+QA9x2ABUys7xXqcCsi3y01IWbq3iQyjLJBbUHFh6BlM9wp3igUt8C4qFUHVqSFg9R36nJEm1szAp9r9zAwhmvW9m+IF1/nC8uQzjJpbsTJFsSZVd9vO0EipF9nbYIb9rHdWkECVycrvnPvOYJJ3J79q60vALQCTqiWBQAliDJzK9JfZmLK0eSoMega2iiigKyvtNqZuhPAKqe/Sp3vN6Dpa2JP3S/qa1VZjiXDnuvdZGVbiuVBbcQbdoEnY7yFMRuAQe8ib8VXqqtWUytbbh7IYbkq83i4baZy9fmNqr9Rw20xRiTcDcsEMxe2v2YDEIAEOLYbsGGRAMSRWot8GJ3uXCxBBXEAYETBkglyJPfbc9O9LHgd4soa6rWhAPTiYBUwFAIGykCCAJBiRvj/iz/Edaq6aw4sq+TW8UgwrESCAFJ237CqT9u4cv2b6JVdccrYS0wUooURBjpyKDtIB9DF1z7yaW0tlQ1wNy/UAIWDNvsJVDE+WA3pK1x3VdIOlJc4sxCOAD7rkgrt0gnuzQYAJ2r0Mi97i+gF1SunttAKB/sBGDjECW93PcMYEiJnppTLhpZH/AGaDb5gW0vKAKkshZlJHhjse0x3Aq61fFb6XLiDTC4sxbhXAK4AiSEYQHmf4hAJBrviHGL6XmRNOGAjqi5DAox7hDH2kDztPnsFba1HDmcAaNcyxWMLE5OwRpGfaG97tBKjfpq01XtnZtuyFXkFhtgfcOLGMpXq7AgSNxtNKt7RakNP7IxEMDAfZhDBSSoPeQYBWRs3YHQaF+ZbR3TFmAYqfBiPInt+lBSH25tZ48twASGkoCCDGwy6zMiFkmARINXHCuIi+mYUrvEGJGwO8Ejz4JprlL6Ce/bz2mugKD2iiigKKKKAooooCiiigKKKKAooooCoNbq1tIztML4AknwAB6kkD61PUd+wrqyOAysIIPYg9waDNcQXS3zdN83bZAFu5aPqFuMhITKTizsIJHbaRVdptLw/IhrjsrB2WQAkFER2yRe7bEEx8AIM3w4RoeZyYt82C+BeX3JOcFspkk5fE77mpf5PaRhiqLCkKQsbYlHwbvA6UMekUFJe4LoluLbyum4zKsKAOo9ZYkIAGAYEkbqHERlvxpRw8OAWcdgucQMi4gEDuSGYz2kbgECtV+7LXM5mA5kzl8YAn0BgAT5xHoKi/cOnkHlKCCGBAjcTHb5nb40FhRRRQFVOoRkv9xhdBPbcXFCAQZiCikxEyvfxT2q4gluMj1HsoBZm+Sjc1Wam298qXBtopyQAjPOCAxIlVgE9PUDO/4TNsxVem6g1t0qhKxlsqzMZMQqzBBiSPNV2r4rdsvbtui3DcOKsrG35A6lIaPe7qT8h2pptLdLLcZlzQ5Lb6hb7EHIxkxgmGgAfh7zlEe176W2h0vLtqkyRMmIkkkkx43J2pikdPxZSQrg23OwVo6j/YYdL/ACBn1AqXX8Rt2UzuGBIAABJZj2VVG7MfCgEmt2Sd2ABJgAbknxWb4l7XwLbWlXluzKLt3Nbb4qCBbKqWYuSQpjfFioYRLScOuao5akY2ZlNNIM+h1BEhz/uwSg85mCO/aHU30w5OW4f3becuAvLVtulSZkyPmKCpX/aIhzixchGKliyKo67SKSSekTeEz7oR57bw6P8A2jAqvMsOGKZkLGwCs7QCZYKLbSR2LWx3cU0/tBrHH2djaWXJQzSUcIxkjEKSrx3JBUwK4bj+tZGKWT2cBsLhAYbKCsS5kRkOnr/smg5f/aRbDYmxdEG1M47cwZbjvIBGwBJn4Ejm/wD7RkFslbLZlXZFLKZKqzFWxJKkYgMvdS0U2OM68gkaYCC2zcySAJAEbTIiRIMiKd4NxK/cuOl20yKqqQxBEttkJ7Hv4jztQQcF9r11N5rSWnGJuAuSuMJgB8ZJuDaNsW+uhoiigKKKKAooooCiiigKKKKAooooCiivCaCi4j7IW7t25eLuLrcsqQTFtrfYhJxJO4JImCRIBql1vsDpbaLzb9zcrbViFJzZOSDsvecXJ7AoCYAq60/tjYMZhrZJiGAnsDBCklTBkggRB8QTzf1ui1hRGPM3OIxuBZZWAMxAJTPEk+sUFD/J7QrcAOs+0L5Lvb2YujSTEG4eQyFjuwYg+K50/sppFVFTVoxD2wzG4m1vK8z21CnYXBddI9AD3UVY2/3cMuq4ZLA7XiJcMsbCASC8DuZJ3Jry6OGuAMmAXEbG6O6qoB28KqzPYgdjQX2q4XdZiyam7bn7sWWQbR2e2WH0aqy9c1xLIl2yyrAZuW9tie5VWDOAQCJbHzA3ki/1V8Jbdz2VS35Cf+VV+kslUUH3o6j6sd2P1Yk1FpxVY1XWLt61P81me7Wr6OzfFjf5bN9Sa8/febcsW71tvJe0wA2mA65W5jf3vSNztcA1QjUBrc5YkjInyJMkwPG/cfnWTatVPx3Urbv2jOISGJJ8ypDSe/YyT6fCr3h+pm2lxJh1VsT5BAPns0Hv+fwxXtJpH1FxUDcwrO0YEgCTCz+KB6mmPZ7V6i59habFLZYG5iWVIgFRLRccbgCMRvMkYnSa/wBd1rata57n89fv22mu4mkC2ic65cXIWtox/FdJBFtJ2kgkkEKGIiodFww2GF925rqCCCCVtIe/7OCSUAHcEksB3EBal4HpEtrcVJJzlmJlnYqpJdj7x3+QGwAAAFmDUROcYTX2fRgQCDIO4I81Vcd0upeOQ4Tougz5YgcuNxBmerePQ1NwgwHt+LbQv8BAZR8hJX+7S3HgVa24vW7Rh7c3DG7hYKzszLjMHv8ACt4Yq3n8SYnEARlBKqoIBuICcurNsEcDsM4O1d3LXEulg6kkQVi3A2SDB7nLKeqIyjfGuuFez9wMt175uEoULB3OxzxKmYaMtiRPevP3Fqi0Pq26l3Clk6tpxAMhQ28gzDQewoOntcRkDJCDJPuqBssAkdUAzEbmdz4LPDU1uam6y8vsV6JO1ySSo7hhbiPukzvSDcEvIpY6odLNlk9xRDMGAyylDJnbv0r2r1+BatiHXUrOwDDP3AFgyDByK5Ebjqj40GqorPargd7BGW8/Nt2ys5NLt3JMtG57ZbD4UnZ4RrGY/wA6iGE4uxy2AbbcW4cOQoHV2btQa2iswfZvUicdQ0mJl7wybG2rEkNK7oWEesdia4tez2qMu998wHChXaSC6kndgoJRccfdUwe80GqopXhdq4tpBdbK7EuR2zO7Y/2QSQB6AU1QFFFFAUUUUBVRxvjZsPZQBTzSwlmCgRj69/e/TzVvXLID3E0Gcs+3NpyFW3dJMAD7PuXNsffj3gd/QqezCuD7eWYBKPiwnY22MEMRIVjuYAx7gmD4nTYDvG//AF/6D8qOWPQev1/6J/Ogyh1+kS1acaUYtzHAC25Xle8ZLARipiDuABHik7HH9IjrcGmxdZBgqcIDE4gHY9YEkDYtvCVuAg7RtWb9pPaJ9NfsotkXEcA3G3kA3bVrx/3xPntG0yArRxfQWyrjSkFgQoi191M9lyge9gCY7DxFSXeM6HIhtLvkFIi0TkAwOwaYAkA9m7CvLP8AtGtMgf8AZ7gXGZJtwCRdKiQTEiwwJ+6YBqx4T7TNqLfNXS3GUsAApshgMLdxcuY67zcI6Z900Fpxne3j+N0X6Fhl/hDV5NVes407XUU6bUDAFyIssZIKL7t0+Dc/Ku/30PNnUj/wHP8Aomsr9aVR6Ynn6hUC8uVyHY8xkyZlgbyOXI233mZBp7vF7adBXOBI2BG+5EQY3JG8DtvTnBONpi1wpfHNc3B/NtSRiYC7rbIPSBWAv8ZyuFFLTPuYOGJHclWAP1MAeSK5jb+LPtf6prZb+jwRlaVViJkrJLKR3G0DaCdzNP8AD9ciPCgRhCj3RsygDYQAJgeACar+HcNu3EUlcNjEyQw7DcAeDJiR6Fu9M3NKLLEKZ7Esdvjv6D4en1J5Las/Lwvbly4mnvtbIDKrsXMyCtvIlV8sTMSYHx7G30tpFRVtgC2AAoHYLG0fSl+HWlNojaGykCNgZ2MdjHiuOAueQin3rc2m+dslP8lB+tceaendK0XyPx2/9Df/ANR+VQcfa2Hsk3HS42aLgmZZWxzEFSB7qb/57iu77Yvafwr4n+F+j/WUP0qD2n1NlDZa4rswLFMDBEAZdyAZOIA9SO1a04yt1U3OEaABY1CdUhd7TLIUNcJEQZCZEnyFPgV6OGaEuVXUiVBYgm2ytPUzHIQ7YkGd4hT4qS0OHvctoocOxVVAa4N0tjlnv1Y2zIImJJPrXTWtAS6FXK4NddzzIAtwoYTu08wkEAyQx71aXus0Oiuu9xr25ZGnpI2BYKkjqUyDAmSq+RUC+z2iFwI98MzKHCPy9lUq8kEbSsLJiVn4murtjhogMLixG0XxugDGRHdQAT6T8YJxC5w9smZnWIz6bsdBshxBEZwlpWjeNvJoOBwHRN9muoGePU82zkoZi2TRuT85hAfFcXODaELvqxDZDZrRMswJKwNmyYSR3DEHYzTqafh7ZmX2zuNveXpWVcjtKHJht7xnud6hGp4f1Zcy39wgm6s8rFEyAPcQIB337b0F1w3Waa2otpdtwXbFckBBdi4QKO0ZwB8hVtWRsX+GoRBb7gE82FDNzUG/ujNC2/mR5itJw7iVu+mdsysxMEfofpQNUUUUBRRRQFFFFAVnOLcR1S3mFtHYdlAtypHLLBi8RPMGMZCNuk5SNHRQZpOOaw7jTbDvIuAnZmIAI2IK4SdiSGGxAPlv2h1cZNpSB6AXC0kXCBGPYMioT26w2wrTRUOrVijhNmKnHxvBj9aDOrx7WAAHTFjKgwrg+e22O+xmYUd94Fcjj+tBH82LAgkdN1QCB7u65DfyRBxgdxXdvQa+0gC3RcMKd42YhpE3GZioZUJ6ph7mP3QObNniUwWWAQMjhMQQzbQCZJMER7nkGg6v8d1glRpyd2WVW53GQESII2VspiHAAJBi34Nrbl1GNy2bbB2UCGEgRBGQBI3iYEwaq8eIEYnAR3bp6+k9oMr1YydvMetO8N1d23Zd9YUt4sTkWQAJCxJG3vFh47CgLBye63q+I+SAL/qzP1pT2g1iW7D5Pgbg5akAliz9PQqgs7CcoUE7UrotZevKeSvLtlrh511TuDccg27WxOx958R8Hri5w23bfnEl2tPbDXXOTs7soIkABFW25OKBV6+21Y5stNyDFm1fuKqoDpbAAVdla+VAgADdLIgDvm3wQ1i9V7LFdQDbKBHcOwZnzbqkgswPMJAImSe/Yb19LFZ0XAAssFmZ3A2Jtz59Gb/9biua0r4Ka1rzS1p8CT3wW4CJ8zcUwBtEH12JmqO9wrUtczuXbN5QS5srmhOJ2LFUfaQTDbCBJiZvg3UJVSy+MTn8DiBMdiQZIDb+AS2CZGJAAABxZNlBLASBv227wW6dyx4qJmDHCtbfGbHSsQcQBbu2GjbLfmNbLHr7+s17ouNLbv31a1qEzwvQbDvEry2/oMxBNkH5k1acIPS3zH+i3UN1hz7lwf1K21f+Bs2b8pRv7hrseWdvCHW+0Ola26m8iMVYAXCbRmDG10Ke8Vd6bU2NQoYG3clY2Kvs0EjadpAkfAelA9PFKaDgemuWLRexac4Lu1tCdgB3Iq6Islx0du8tuLK3mhgsKGIEwQImJQ/UGpf2bSoSuNoNcDkiFlwY5nzBhZ8bCqDjXANKb6oxuWg9g2AFW1y+WSyRk6ko2WoA2Ikso3pI+y3DXeV1IlmhVBsEBmcOAAbZlMkChDKbERkSa0Q1R4ZpbYZuXaUAQxxXZcSN9vwkj4g103B9MVCG1aK9oxXvAnx6KJ+ArK2/ZbQKLqtcuAWtibioCuSXLAYO1vK53fEkmCOmBE82+DcMS5avc5lKtzACUgmV6mAXbqtpLd/B70GwThNkFiEXqQWyIEYAscY7QS7E+s1x+4dNAHJtwJA6F87Hx+tcP7R6UEg3k2md9hiVBk9u7r+voYb0mut3QTbdXAJUlTIkdxQL/uDTTPJtzsfcXx28eKa02lS2uKKFUeAIFS0UBRRRQFFFFAUUUUCvFNS9uzde2huXERmVB3dgpKqI9SAPrWUT27vLsdO94/adaW7llSETNSFfPpJ6ZLSCRIHatrRQY617b3yGY6RsQAwJN0YqV027zamA19ySBstlzBIiubvtvqcGZdG845DLmLBNu5cUMAhJg2ipIjd123rZVmXu8QtszAc1WukBCFOFsPcgyuOM28AAcu28E0COo9vr8PhormQ5wWSxBa2pZZCoSMj3HgEbmalf23vqGJ0jsBlDDmAEi4yptyzClQDn8RsAdm/23iI72lJxHZRBbGcY5sqJJBck+4NuquLmr4gz5LbIQsekhJxhgv3pUnpJJmNxHoDOg4xqr1lWSwFd3cfaEottAekuPfZojZQASDutTDg6J9vqHN+4kuGYQluN/srY6UP9rd/GRpvg2ovPaBvLhckiAIETsQJJ/OouIMXuC391QHf4mTy1+UqzH+EDsTXJnCENj7OyC33Eyb5gZN+s1zc03TYtOJJzuXB4JiGHyzuj8hUmtUG26zGSso+qn/3oa7k9pvxWWP5taJ/zFZRyWk9h3p7ZVVBbIgRke5jsT8YifU1V6nTsMkEwd1xYyImJA8bxvsQBuDT+r3KrJAM7gkHtsJHbuT/dqDT6frkGQpGRYksWAH5dJAPb5bCo3ytnmsghli2B3CvAgwsQsEbTJEDu0bAU7bsAIPUwAuUkQTs20gKBhv37kE7lfjJeycoDWw0uSOyt05se4wMZf2CzeBTenS2Li2bpwacVDLAv7R0XCSGnfoEP6iJnq5z2teFp9mD+Lq+kAL/hUH611o9PhdQHq5iurmPeacxI9N7m3gQPFNVE/wDSWf4z/wDbu12vWduONECqlD3tsU+ggp9cCn1mmuEN0FPKMy/Scl/wMtLad5a4fLXG2+C42/8Ayj869LYXFcdmIRx8zCN8wzR8m/siqicsmY2Ff7Tay0Xazct3CvKOdxASUtuWLQACP/lxv3Bxxk0pavcPDl8bjOju0kXDj1loEbBOYwAUeY+dWPGOKXLd5gLIuWVtK11oE4k3tpJ7DDtiffM496r24/YJbLSoSSSGhMSCLa3HZyIxyuIC/lXU+oGrNMddo4cBbv2l2W3ug8/vihnpcNipAIG4EwNobdvhpZCocF4VSrX1jJmUb5DGWtkf+5rnUcf04BA0izDIQwtgSiZBdgSVwZDMQA/0pixxawVuXP2e2Gtm2ZItqciQqs2xNtRlIYz0gkUEF+1w1RcXlsMMziOYoMXBbOG8AcxcR/ejY7tcN47o7Rdba3A7sGZMXJzYhApmYPb4RvSh47pVCn9kPW+RyRcs3hyeobtF1G77B4+6RTScXsJbuXP2VUNjBSItiCxDhVYDwrJc2/GIBO1Bc8K41b1AlMgQFYhhBXKSAfEwJ28EHsRT9ZWz7R2rOfL07hcjmdhDKoQAD8ICqvgAD4V0ntr05NZP3oxZTliFP2f49nU/IM3YbhqKKztr2tm6lprLqzsV7qRs2Eg7T1SY74gn4VHqfbLAsDbJIL7AiSEdlMKSD2Xv2B28UGmorO6b2qLXeU1vFg+J6p25jWxHy6TvEjKNhNeUGjooooCqn2i0N66iCyYYNP8ASMg91gJxEsAxBgEHaQZEG2ooMq+j4iocLeQ98ciJ3MrMp89vwsBvjv0OFa8kA3oCliDmCTscAfs/BJmZEFfKzT2u4E73LjC7glzAmFYOCgIEOGAjf0qu4ZolzF46w3EUhiCXUMRbJO2UYyeYNiI9RBoPRa4jkQLiMesyCgUHpxBGBb8UDx3M9q8XhWvkM14d5PXAjHECAkRIDEevmoU9nUmU1YVWyiGdTByZgCLo2PWxkTsSI70wfZx8gf2s7EyJczkABINyMjE7QPQDeQu+D27wtxfIa5J3Edp2mABNVntDnZuC+p6CuLzGK4hypMnsSQPmB6mrHgejNq0FNzm7t1bnz2kkkxv5p8ia5MaMnfvNd1LpbDN0ctXG6IHClnJBgEANExliAD3q719sK9gjYdVv6Fch+tsCn7dpVEKAB6AAf5UrxgfZFvwFX+isC3+EGufHw7vktrPcJ/CQ35EE/pNc6RQM/wCMz8TA/wCUD6VLqElWHqCP0IqHRNOXxxb81X/0rz/bZFq3m9atndHW7mp7NiEgEeR1N86V4faWLmjugOqAFA4DC5YOyTl7xQjln+FG++KY1P8A8RZ+T/qr/wD40cY0rELdtib1kllUffU7XLf99Rt/bW2fFWlH+x3rP9C3Mtj+pusZA/3d0yR/DcyHjJBUnDeJpe1Cp1I9tGdrbjF1JKqpjsyxn1KWX0NdvxVOUl5Q1y0wDZIpYhSJyKjqIG0hQSJ7bGPNLoLGrV7jRcQsOVcVtwFEZWriGVOZudSkVVeuW4S9oy1lwwViOZzVZRsCVKOjHYAEkHc9WZABIqXM39QLaNNu2wZipG2ItsobfuWyH0b0rm/xLXIf6AOha4o949IuOELALIlAo2kdeR7RXX7x1aDbTALBMIpkdCsJHkS5XaDNs+sVfx86jTXGdXq0c8pUNoC2SzGIOVzmeO2ISSSMRuJquTj2pZi66XeAJKPkqlEuorHyWL4GNkIJMitHwvUPctI9xMHI6l32PnvvTMVTjJaT2g1LZ8rTr7zTirQXKhmBYGJVm3b7/iDUmp45rgXUafcKQHCORkBsQJ3DGAN+neZAmtVFEUGZTiuuLYiwBuvUytEGAexEkTO20DvJ281HENSjW+XZALIlx0CE5Oy3cwWHYhktLke2cmRWniigyY45qlBVdMoaGuQFcRuM5QdRJe5AI9/l3G2EVe8H1T3EY3FKnJgARBgeD8jK/HGaeivaAqFdGgYuEUORBYKJiZ79++9TUUHLIDEiY3HwO429NiR9aK6ooCiikeL8TFhA2JYllUKMiST391WMBQWMA7A0D1U6+1enydS0YMVJMRIZkMQfxIRHc7QI3pNfbizipKsC2MDv7xCkA+SDMxt2kiaW12o0avct3LLDlxblS3UCvNUdLA9RLj4wZgESFxf49pzb6mlGdrJ2MZAPkCR2GKN+nqKpH4Po2UM2puMFZROSe9ihVYCd8FBPmJJ+DOq1Git5WTaYKrZHGYD8sM5BDTktpgxI8mRLVDZ4toyiJy7igkXBBaQ2JV2zDZbBWVj97fZp3BVtFw8QeewJKn7jYkLILdBB2IkmewB22qRuE8O6ALm6nsGWWw75SsEQ8T8RBpu9rdDalDbIUNy5EwT1W2jqmAWKkx9703pNtbw+AxtXOkjY57M2ypGce7uB7qiexMUGh9ntPaSyBZcvbkkNt6+IAEekCrOq7gXK5X2KstvJ/eykkMQx6iTuQe9WNAVHfsh1ZT2YEH5EQakoNBUaG7laRj3xGXzAhv1BqLh/p/Ytn9GH/KozdC2rm4HXeUE7AS9yT8ABJ+ldWr68xYkbFYKsuxgqdwJ3BHzYV5p62jjnUf06H0xH/EuoH+YFWFJG2Wt3boEw6lY8raO8fxEXI+BFS2WbNvvW2AZGEQNgCvrvGQO/vEbQJqYciSNhxp77Wztau5XbfotwS99PrvdA/wC98AVLpeCuiLd07BLzDO5baeVddupswN0eSftF37ZBwIpf2ks8y29ucYtPcVvKXEKcth5gS0jyCR5q74PxDnWwxGLqSjp3wuKYZfiJ3B8gqfNXRNi6+0dpQBe+xuRLI2+PvH31lTIRmG8wJgbxMePWMime6hiel4AQ4v1Y47Nt377d651PAbdy6bj5GQJSRgSA6gkRJ2dtpjsYkCvLXs9aVUXqIRQgJYknqW4SxPvMXUEnzJ9a0QNP7RadyqoxZm7AJcmOkgnp6VIdSCYBBqzqns+ythDZKLhyRisLb39zc5KTl0L1CD8auKAooooCiiigKKKKAooooCiiigK5ZAYkAx2nx3H+RP511RQLjh9qZ5aSRE4r2327dtz+Zrp9FbZsiilhPUVBO8A7xO4A/IVNRQL3OH2mbJraFjG5VSenddyPB7elC6C0CSLaAmJOK7wIE7b7bfKmKzvtdY1zcr9jbE9YfdB7y4Ier8BY3BHc2wPNBc3OG2WJY20LEgklFJJAgEmO4G1Fzhtlt2tWzIx3RTtMxuO0gGKzFvVcXGC8lDiyBiTb6lyuZmRc2hOVPTOWUCINctqOLsgXlqrMoyccpSjRdyA+1b73JxO/TlMGg2CIAIAAHw2+JrqsTqL/ABllKi2iki6JHLBU8scsgm43SLuQBiSILBex9vX+Mk7W7QxEgArizYGRJeceYTtAOItmQchQbWuXcAEkgAbknsB5rE3LnGoICqS/n7FcBy1UR9oTlnkx7iQPBitHd4MbxU32L21VfsYAQuNy1yP6Tfsp6R3gmCAztviDXrVpragWpDtedWIctk7ctFILruxNwkLA6cu4fsaVhcQ8wvtLAqBssMsEdofHvJMnepmt/wA3dD3tlk/4Scfzt4/Rq64X90/7sf5rP6ivNbrWOLThCxp7I/3af6RVXpdOWtWGUwyBY8gqQAykfFfPghT4ILvD7xXSg+baMv1tyv8A5a40iY20Hoqj8gBWt01RclnNzPZCDbVfUHZnPxPYegH9ogR2DyiuqLAW7tu3zlhiTdhFtOgUGWOWB9QLf4d2NbdxtuR3CmPix2UfViB9aOMrbt6XG5lgoROkqpJyVF3YhYkiQ20TMilCxm1xvTt2uptEgsFIJgwQ0EHqGx9alXiVomBcQnfYMpO3fYGdqx+XDTaGQuKv2RAJJhYFld5KwRdYRJJyJE7VYJptHavqq803WYpiM4HMALSYAAVXBI8ZAkEma0QvV4xYP9bb7x76zMTEE948d65ucc0473re8RDqSZ7QAZM1lmbRQSbd4IFwlXBL2ne5Eqrl8WuxEgGWTxMT2l0Ti4rrdVkNxrmRJackRycCcsyojEQd4gyAGlHFrHfm243++n3RLefA3PpQOLWD/W2/u/fT73u+fPj1rLXv3Z0v1kwVC43QWhFgdYEEJBG4nfvXZtcOdhJfdw4EXSuTEox90rDHoLdgREig2NFU6e1mmIBDsZ7RbumTJUKOndiQenvsTEU9ouJW708tpx2OzCDvscgIO3buKBqiiigKKKKAooooCiltfxG3ZUNcMAmBAZiTBbYKCT0qx+ABNcJxayf6xPPdgPd9479wPXtQOUUpd4rZVSxuoFABJyHYiV8+RuPXxUja62GxLoGkCCyzJ90RPcwY9aCeq/juj5tlkzwGSMzGNlV1d+4I3VSN9t99qkPGLG32tvcEg5rBAMEgzBg9/SluKaqxdtPZN1V5qXVB9ApFtzvHus6juNyIoKxOHalg3J1K4AdGLAgjqCyFSEAEL0kyVy/s0furXAkvqQqYjcHfIIwkykAZkMY749vFK/ycsjP+dqD1ZkMAULMSSCbhZTk+JLFiQxHnaf8AcdnmKz6hXuC4GI2IJN1IXDIwA4Kj0LUDGp4NqTZK/tHUHzVy3ujBlEnGCAxVtwRtNRXOEa1s4vjltnhFxgQCIQyEJOw7A7FiQZAri9wK1yeU2pXa67x3+71KFzyLr70kkye3aoF4Da5gA1vVMgSJJUKCZz3cQB6AMRjBoHb3CtewaNQFPZQCdx0bk4bHpY9jGUb9xo7QIUAmTAk+p8msW/svbClTrIgQfQDNnAb7ToUTsAV3AO8RW0tiABM7d+80FXrLEXWH3byn/jUQfqUI/wDp0hwdpC/K4v5Osfoat+Mr9kXHe2RcH933h9UyH1qm0T4XLnot1vyZMh+q1jePLSsrXhlvKww8M138muPH6GotC82rZ9UU/wCETTfCExsWh5wWfnAJ/WlNEIUjwrXFHyDuB+gFVfjlevWTO7bTwv2jf3dkH1fq/wDDqzuWVaJAMEET4I7EfGkuFLPMf8TFR/Ckp/qDn+9VhVVjITM7JD9wab/sbfYr7o7Hv+dTfu21zOZgvM26oE7QAZ9YAE/AegpmiqcJJwawCxFpAWMnpG/Vn/r6vnv3rv8AddmSeWksIJxEkZF4J8jMlvmSfNNUUFe/ANMSCbNuR/ZHpA/Tb86j0/s3p0Z25YOcSCAQACSFAiAJJP8A0KtKKCvXgGmC4CymPeMR33gz3nc7/Gp9Dw9LIYIIyYufixj/ACAAHwApmigKKKKAooooCiiigS4twlNQmDk4zOxHoR5BHY/MGCIIBqrv+xdosxDOs4mJBhgWOUsCSYYgDt6zXF72zCXHVrRwUuAwJlsCVMAqAZKvEMfd3iRUn8r0NproQlUuBDuOx7sPxQu+0g9ge8AD2J028Z79+oeQVfePvA7/AKRU+u9lrV0kkuJbOAwjL5RvuAd/TaBIrlPaq2UuOEfoZUIPL3djjiDnjse5JjfYmlrPt1YKglbg7TsIEkKSCSMgGaIAk9wIoJE9i7ATEtcLQqlsgCwWAJAERCgRHj5zPf8AZSw9tLZyi2GCnLcZMrN3EHdfI9aW/lxZxywuxt91feLFQvv99iZ7R58V5e9trQKgI5LdpwG2ZSTLSvuudwJwNAw3sjp42DKd4IO4nv3BHYkfX13r1PZOwLiOMhy/dGWw6+Z6T73x8VxpvbCy7IgV8nOPu7KenuZ9Htn5Op9Y4b2ytBscHJyZdsdyvcCSN9096B1bEwaCu4twjS2LqhhcIui6xVTbAIytOZLENs0EASTJ8CKjs6TRcu4oZ3uLauMxwY4hAhIxAA2yWBPVvuYqw1HtNZNprptEkF7QBNsEg21uuCcoAIABG5OOwO1JabjGgRtrJUuCGhdsXjI+9skkDsOx26TAQ3LXDQrTdeYggSWBtgAkALBYkAZby2wMwK2mnAxWJiBEzMRtM7z86xh4zw6JNh98zGI3JYo6xnHdZI93se5FbOxGK4+7Ajv2jbvvQGoK4NkQFgyT2Ajcn4RWHtcVgHokNhLTBBGI92JYT5nydune09r9cx+xUGNmdvSSQgjzuCfSVHeDFJon6t37CW6fumRvEQN+5HpuYrK/ldW74cpFm2D3wWfyFV/Dj9mk99yf4sjl/imnOEPOnsn/AHaH59Iqs4fq05VkZCWQHv3IUM3194/Q125VY8EIOntx+ET8G+8D8Q0gj1Bp6qSzrlt31Uf1xIgfjVSco9CgAJ+CnfeLuridhMxgooorrgooooCiiigKKKKAooooCiiigKKKKDhrKkQQCD6gV7gPQV1RQR8hYxxGPaIER42qK9w205VmQEq2Q/iEQdu5EDv6D0pmigj/AGZMccVx7RAiPlQbCkyVE9uwqSig4NpdjAkbjYbHtt9Nq4saNEEKoH0+JPfzuSfqamooODZU91Heew7jsfnXn7OnfFZmew7xE/ONqkooIf2O32wWIj3R27x8pqaiigW1fDrd2C6yR2YSGX5MsEfQ0l/JexPZ/EjmXN4kKD1eAT+dW1FB4Fjaqu/7NWGJJDdy0B3ABMyQAdpBOw23q1ooEtFwazaMogDHbIks0emTEmNu1O0UUBRRRQFFFFAUUUUBRRRQFFFFAUUUUBRRRQf/2Q==">
            <a:hlinkClick r:id="rId4"/>
          </p:cNvPr>
          <p:cNvSpPr>
            <a:spLocks noChangeAspect="1" noChangeArrowheads="1"/>
          </p:cNvSpPr>
          <p:nvPr/>
        </p:nvSpPr>
        <p:spPr bwMode="auto">
          <a:xfrm>
            <a:off x="155575" y="-922338"/>
            <a:ext cx="2362200" cy="1933576"/>
          </a:xfrm>
          <a:prstGeom prst="rect">
            <a:avLst/>
          </a:prstGeom>
          <a:noFill/>
          <a:ln w="9525">
            <a:noFill/>
            <a:miter lim="800000"/>
            <a:headEnd/>
            <a:tailEnd/>
          </a:ln>
        </p:spPr>
        <p:txBody>
          <a:bodyPr/>
          <a:lstStyle/>
          <a:p>
            <a:endParaRPr lang="mk-MK"/>
          </a:p>
        </p:txBody>
      </p:sp>
      <p:sp>
        <p:nvSpPr>
          <p:cNvPr id="29706" name="AutoShape 18" descr="data:image/jpeg;base64,/9j/4AAQSkZJRgABAQAAAQABAAD/2wCEAAkGBhISERMTExQWFRIVGRoWGBYYFhUYGhcYHBwYGBcbGBoXHCYfGBsjGRYXHy8hIygpLCwsGB4xNTAqNSYrLCkBCQoKDgwOGg8PGikkHyQsLCwsLCwpLSkqLSksKSkpKSksKSkuLCwuLCkpKSwqLCwpKSksNSwsKSksLCk2LDU2Kv/AABEIAMsA+AMBIgACEQEDEQH/xAAbAAACAwEBAQAAAAAAAAAAAAAABAMFBgIBB//EAEkQAAIBAwIFAQUFAwkFBgcAAAECEQADEgQhBRMiMUFRBjJhcYEjQlKRoRQVchYkM0NigqKxsgdjksHwU3ODwtHxNESTs9Lh4//EABgBAQEBAQEAAAAAAAAAAAAAAAACAwEE/8QAIBEBAAMBAAIDAAMAAAAAAAAAAAECETEhURJBkQMicf/aAAwDAQACEQMRAD8A+40UUUBRRRQFFFFAVT+1DXxZHJz99OYbYU3Ban7Tlhti0fWJjeKuKKDF2+KcTDBFtErFsB7ttSwDGyGuXDauBGcZ3QbagRy8p3grW/aPioezbewmbjMgWm93+a5iecQmJvXuozJtjbffeUUGF0XFeKogD2WY4Ft7Ycu4soSpIuoLfXPrkSQIia5TinF/fNmYEhBbhdhq1yMvkxOOnbAkbsB071vYooMUeM8WxLCwkYtE2mBJi8UcgXSV/o7M24JBukTtFN3+L8Qx0ZWwJuAc4FJxbO2CDFz7Ics3HyOW6BYBMHVVDqdUltcnMDt5JJPYADck+ANzQZE/t4s6HM6gsbRN42ls5/tBNsoLgeVFsA3QYgbDcbVCNRxaFUqx6gcwqqcTcaVaWIaEUdUDZ+0irtva1J2XaYGTASfRcQ0nY7d9jtsad4fx61dOIlW/C0b7TsRsdt47xvEVzYMZTQ8Q4u1wO1uFkZWjaAWCdKrKp5haVy1BDyQcCcdxUun49xY8vLTLu8N9mR/2OSH7U4KuV+L24blDp3GWg13tXpraczMXEFxbTG2Q4Qse7Qdgo6m8gA7Uto/bvRXACLkHEMVKvI6DcIlQVJCqZgmIjuRXRVabV8SuaW89xbiXDes9KIqutnGz+0CyrM0kNzQCSSYJXutJ2+JcXtlsbTXVKEoLqLkFB1BRmZGA5mA04KRLFu4IMaS57baQRDsZKr/RuB1OEHU6hfV4mcVLAEVy/tzowJDsTE48u6D7pdQclATJFLLkRkBIkUFRa4vxV2VGshVItHNbbCPtrYYtmwibZclIJGJmNizvshxfWXXNrUKs2rVo3GxxY3biI2JAYhWUi7kPIe0RAO7eq9t9JbXIsxkOVHLuDMIpc4FlCkFQSDMN4Jq+FB7RRRQFFFFAUUUUBRRRQFFFFAUUUUBRRRQRX9SiAF2VQTALECT4AnzVBxr2au3tTz0vtbKWsbYUx9p9ru0qwC9aTsZx3ECrXivB01GAuSVUklQSMgUZCCQQYhz86qW9j2P9e8HLsCCJESDnsx+8fveAtAhb4RxQypv7KtvfILmxkOA+DsAoS00leovdHYgg03AdesC3rFKC4WIynGWDEboclwyAQke/M9IBa4xwy22ox/aGtMVQBAHxgZYy+QA9x2ABUys7xXqcCsi3y01IWbq3iQyjLJBbUHFh6BlM9wp3igUt8C4qFUHVqSFg9R36nJEm1szAp9r9zAwhmvW9m+IF1/nC8uQzjJpbsTJFsSZVd9vO0EipF9nbYIb9rHdWkECVycrvnPvOYJJ3J79q60vALQCTqiWBQAliDJzK9JfZmLK0eSoMega2iiigKyvtNqZuhPAKqe/Sp3vN6Dpa2JP3S/qa1VZjiXDnuvdZGVbiuVBbcQbdoEnY7yFMRuAQe8ib8VXqqtWUytbbh7IYbkq83i4baZy9fmNqr9Rw20xRiTcDcsEMxe2v2YDEIAEOLYbsGGRAMSRWot8GJ3uXCxBBXEAYETBkglyJPfbc9O9LHgd4soa6rWhAPTiYBUwFAIGykCCAJBiRvj/iz/Edaq6aw4sq+TW8UgwrESCAFJ237CqT9u4cv2b6JVdccrYS0wUooURBjpyKDtIB9DF1z7yaW0tlQ1wNy/UAIWDNvsJVDE+WA3pK1x3VdIOlJc4sxCOAD7rkgrt0gnuzQYAJ2r0Mi97i+gF1SunttAKB/sBGDjECW93PcMYEiJnppTLhpZH/AGaDb5gW0vKAKkshZlJHhjse0x3Aq61fFb6XLiDTC4sxbhXAK4AiSEYQHmf4hAJBrviHGL6XmRNOGAjqi5DAox7hDH2kDztPnsFba1HDmcAaNcyxWMLE5OwRpGfaG97tBKjfpq01XtnZtuyFXkFhtgfcOLGMpXq7AgSNxtNKt7RakNP7IxEMDAfZhDBSSoPeQYBWRs3YHQaF+ZbR3TFmAYqfBiPInt+lBSH25tZ48twASGkoCCDGwy6zMiFkmARINXHCuIi+mYUrvEGJGwO8Ejz4JprlL6Ce/bz2mugKD2iiigKKKKAooooCiiigKKKKAooooCoNbq1tIztML4AknwAB6kkD61PUd+wrqyOAysIIPYg9waDNcQXS3zdN83bZAFu5aPqFuMhITKTizsIJHbaRVdptLw/IhrjsrB2WQAkFER2yRe7bEEx8AIM3w4RoeZyYt82C+BeX3JOcFspkk5fE77mpf5PaRhiqLCkKQsbYlHwbvA6UMekUFJe4LoluLbyum4zKsKAOo9ZYkIAGAYEkbqHERlvxpRw8OAWcdgucQMi4gEDuSGYz2kbgECtV+7LXM5mA5kzl8YAn0BgAT5xHoKi/cOnkHlKCCGBAjcTHb5nb40FhRRRQFVOoRkv9xhdBPbcXFCAQZiCikxEyvfxT2q4gluMj1HsoBZm+Sjc1Wam298qXBtopyQAjPOCAxIlVgE9PUDO/4TNsxVem6g1t0qhKxlsqzMZMQqzBBiSPNV2r4rdsvbtui3DcOKsrG35A6lIaPe7qT8h2pptLdLLcZlzQ5Lb6hb7EHIxkxgmGgAfh7zlEe176W2h0vLtqkyRMmIkkkkx43J2pikdPxZSQrg23OwVo6j/YYdL/ACBn1AqXX8Rt2UzuGBIAABJZj2VVG7MfCgEmt2Sd2ABJgAbknxWb4l7XwLbWlXluzKLt3Nbb4qCBbKqWYuSQpjfFioYRLScOuao5akY2ZlNNIM+h1BEhz/uwSg85mCO/aHU30w5OW4f3becuAvLVtulSZkyPmKCpX/aIhzixchGKliyKo67SKSSekTeEz7oR57bw6P8A2jAqvMsOGKZkLGwCs7QCZYKLbSR2LWx3cU0/tBrHH2djaWXJQzSUcIxkjEKSrx3JBUwK4bj+tZGKWT2cBsLhAYbKCsS5kRkOnr/smg5f/aRbDYmxdEG1M47cwZbjvIBGwBJn4Ejm/wD7RkFslbLZlXZFLKZKqzFWxJKkYgMvdS0U2OM68gkaYCC2zcySAJAEbTIiRIMiKd4NxK/cuOl20yKqqQxBEttkJ7Hv4jztQQcF9r11N5rSWnGJuAuSuMJgB8ZJuDaNsW+uhoiigKKKKAooooCiiigKKKKAooooCiivCaCi4j7IW7t25eLuLrcsqQTFtrfYhJxJO4JImCRIBql1vsDpbaLzb9zcrbViFJzZOSDsvecXJ7AoCYAq60/tjYMZhrZJiGAnsDBCklTBkggRB8QTzf1ui1hRGPM3OIxuBZZWAMxAJTPEk+sUFD/J7QrcAOs+0L5Lvb2YujSTEG4eQyFjuwYg+K50/sppFVFTVoxD2wzG4m1vK8z21CnYXBddI9AD3UVY2/3cMuq4ZLA7XiJcMsbCASC8DuZJ3Jry6OGuAMmAXEbG6O6qoB28KqzPYgdjQX2q4XdZiyam7bn7sWWQbR2e2WH0aqy9c1xLIl2yyrAZuW9tie5VWDOAQCJbHzA3ki/1V8Jbdz2VS35Cf+VV+kslUUH3o6j6sd2P1Yk1FpxVY1XWLt61P81me7Wr6OzfFjf5bN9Sa8/febcsW71tvJe0wA2mA65W5jf3vSNztcA1QjUBrc5YkjInyJMkwPG/cfnWTatVPx3Urbv2jOISGJJ8ypDSe/YyT6fCr3h+pm2lxJh1VsT5BAPns0Hv+fwxXtJpH1FxUDcwrO0YEgCTCz+KB6mmPZ7V6i59habFLZYG5iWVIgFRLRccbgCMRvMkYnSa/wBd1rata57n89fv22mu4mkC2ic65cXIWtox/FdJBFtJ2kgkkEKGIiodFww2GF925rqCCCCVtIe/7OCSUAHcEksB3EBal4HpEtrcVJJzlmJlnYqpJdj7x3+QGwAAAFmDUROcYTX2fRgQCDIO4I81Vcd0upeOQ4Tougz5YgcuNxBmerePQ1NwgwHt+LbQv8BAZR8hJX+7S3HgVa24vW7Rh7c3DG7hYKzszLjMHv8ACt4Yq3n8SYnEARlBKqoIBuICcurNsEcDsM4O1d3LXEulg6kkQVi3A2SDB7nLKeqIyjfGuuFez9wMt175uEoULB3OxzxKmYaMtiRPevP3Fqi0Pq26l3Clk6tpxAMhQ28gzDQewoOntcRkDJCDJPuqBssAkdUAzEbmdz4LPDU1uam6y8vsV6JO1ySSo7hhbiPukzvSDcEvIpY6odLNlk9xRDMGAyylDJnbv0r2r1+BatiHXUrOwDDP3AFgyDByK5Ebjqj40GqorPargd7BGW8/Nt2ys5NLt3JMtG57ZbD4UnZ4RrGY/wA6iGE4uxy2AbbcW4cOQoHV2btQa2iswfZvUicdQ0mJl7wybG2rEkNK7oWEesdia4tez2qMu998wHChXaSC6kndgoJRccfdUwe80GqopXhdq4tpBdbK7EuR2zO7Y/2QSQB6AU1QFFFFAUUUUBVRxvjZsPZQBTzSwlmCgRj69/e/TzVvXLID3E0Gcs+3NpyFW3dJMAD7PuXNsffj3gd/QqezCuD7eWYBKPiwnY22MEMRIVjuYAx7gmD4nTYDvG//AF/6D8qOWPQev1/6J/Ogyh1+kS1acaUYtzHAC25Xle8ZLARipiDuABHik7HH9IjrcGmxdZBgqcIDE4gHY9YEkDYtvCVuAg7RtWb9pPaJ9NfsotkXEcA3G3kA3bVrx/3xPntG0yArRxfQWyrjSkFgQoi191M9lyge9gCY7DxFSXeM6HIhtLvkFIi0TkAwOwaYAkA9m7CvLP8AtGtMgf8AZ7gXGZJtwCRdKiQTEiwwJ+6YBqx4T7TNqLfNXS3GUsAApshgMLdxcuY67zcI6Z900Fpxne3j+N0X6Fhl/hDV5NVes407XUU6bUDAFyIssZIKL7t0+Dc/Ku/30PNnUj/wHP8Aomsr9aVR6Ynn6hUC8uVyHY8xkyZlgbyOXI233mZBp7vF7adBXOBI2BG+5EQY3JG8DtvTnBONpi1wpfHNc3B/NtSRiYC7rbIPSBWAv8ZyuFFLTPuYOGJHclWAP1MAeSK5jb+LPtf6prZb+jwRlaVViJkrJLKR3G0DaCdzNP8AD9ciPCgRhCj3RsygDYQAJgeACar+HcNu3EUlcNjEyQw7DcAeDJiR6Fu9M3NKLLEKZ7Esdvjv6D4en1J5Las/Lwvbly4mnvtbIDKrsXMyCtvIlV8sTMSYHx7G30tpFRVtgC2AAoHYLG0fSl+HWlNojaGykCNgZ2MdjHiuOAueQin3rc2m+dslP8lB+tceaendK0XyPx2/9Df/ANR+VQcfa2Hsk3HS42aLgmZZWxzEFSB7qb/57iu77Yvafwr4n+F+j/WUP0qD2n1NlDZa4rswLFMDBEAZdyAZOIA9SO1a04yt1U3OEaABY1CdUhd7TLIUNcJEQZCZEnyFPgV6OGaEuVXUiVBYgm2ytPUzHIQ7YkGd4hT4qS0OHvctoocOxVVAa4N0tjlnv1Y2zIImJJPrXTWtAS6FXK4NddzzIAtwoYTu08wkEAyQx71aXus0Oiuu9xr25ZGnpI2BYKkjqUyDAmSq+RUC+z2iFwI98MzKHCPy9lUq8kEbSsLJiVn4murtjhogMLixG0XxugDGRHdQAT6T8YJxC5w9smZnWIz6bsdBshxBEZwlpWjeNvJoOBwHRN9muoGePU82zkoZi2TRuT85hAfFcXODaELvqxDZDZrRMswJKwNmyYSR3DEHYzTqafh7ZmX2zuNveXpWVcjtKHJht7xnud6hGp4f1Zcy39wgm6s8rFEyAPcQIB337b0F1w3Waa2otpdtwXbFckBBdi4QKO0ZwB8hVtWRsX+GoRBb7gE82FDNzUG/ujNC2/mR5itJw7iVu+mdsysxMEfofpQNUUUUBRRRQFFFFAVnOLcR1S3mFtHYdlAtypHLLBi8RPMGMZCNuk5SNHRQZpOOaw7jTbDvIuAnZmIAI2IK4SdiSGGxAPlv2h1cZNpSB6AXC0kXCBGPYMioT26w2wrTRUOrVijhNmKnHxvBj9aDOrx7WAAHTFjKgwrg+e22O+xmYUd94Fcjj+tBH82LAgkdN1QCB7u65DfyRBxgdxXdvQa+0gC3RcMKd42YhpE3GZioZUJ6ph7mP3QObNniUwWWAQMjhMQQzbQCZJMER7nkGg6v8d1glRpyd2WVW53GQESII2VspiHAAJBi34Nrbl1GNy2bbB2UCGEgRBGQBI3iYEwaq8eIEYnAR3bp6+k9oMr1YydvMetO8N1d23Zd9YUt4sTkWQAJCxJG3vFh47CgLBye63q+I+SAL/qzP1pT2g1iW7D5Pgbg5akAliz9PQqgs7CcoUE7UrotZevKeSvLtlrh511TuDccg27WxOx958R8Hri5w23bfnEl2tPbDXXOTs7soIkABFW25OKBV6+21Y5stNyDFm1fuKqoDpbAAVdla+VAgADdLIgDvm3wQ1i9V7LFdQDbKBHcOwZnzbqkgswPMJAImSe/Yb19LFZ0XAAssFmZ3A2Jtz59Gb/9biua0r4Ka1rzS1p8CT3wW4CJ8zcUwBtEH12JmqO9wrUtczuXbN5QS5srmhOJ2LFUfaQTDbCBJiZvg3UJVSy+MTn8DiBMdiQZIDb+AS2CZGJAAABxZNlBLASBv227wW6dyx4qJmDHCtbfGbHSsQcQBbu2GjbLfmNbLHr7+s17ouNLbv31a1qEzwvQbDvEry2/oMxBNkH5k1acIPS3zH+i3UN1hz7lwf1K21f+Bs2b8pRv7hrseWdvCHW+0Ola26m8iMVYAXCbRmDG10Ke8Vd6bU2NQoYG3clY2Kvs0EjadpAkfAelA9PFKaDgemuWLRexac4Lu1tCdgB3Iq6Islx0du8tuLK3mhgsKGIEwQImJQ/UGpf2bSoSuNoNcDkiFlwY5nzBhZ8bCqDjXANKb6oxuWg9g2AFW1y+WSyRk6ko2WoA2Ikso3pI+y3DXeV1IlmhVBsEBmcOAAbZlMkChDKbERkSa0Q1R4ZpbYZuXaUAQxxXZcSN9vwkj4g103B9MVCG1aK9oxXvAnx6KJ+ArK2/ZbQKLqtcuAWtibioCuSXLAYO1vK53fEkmCOmBE82+DcMS5avc5lKtzACUgmV6mAXbqtpLd/B70GwThNkFiEXqQWyIEYAscY7QS7E+s1x+4dNAHJtwJA6F87Hx+tcP7R6UEg3k2md9hiVBk9u7r+voYb0mut3QTbdXAJUlTIkdxQL/uDTTPJtzsfcXx28eKa02lS2uKKFUeAIFS0UBRRRQFFFFAUUUUCvFNS9uzde2huXERmVB3dgpKqI9SAPrWUT27vLsdO94/adaW7llSETNSFfPpJ6ZLSCRIHatrRQY617b3yGY6RsQAwJN0YqV027zamA19ySBstlzBIiubvtvqcGZdG845DLmLBNu5cUMAhJg2ipIjd123rZVmXu8QtszAc1WukBCFOFsPcgyuOM28AAcu28E0COo9vr8PhormQ5wWSxBa2pZZCoSMj3HgEbmalf23vqGJ0jsBlDDmAEi4yptyzClQDn8RsAdm/23iI72lJxHZRBbGcY5sqJJBck+4NuquLmr4gz5LbIQsekhJxhgv3pUnpJJmNxHoDOg4xqr1lWSwFd3cfaEottAekuPfZojZQASDutTDg6J9vqHN+4kuGYQluN/srY6UP9rd/GRpvg2ovPaBvLhckiAIETsQJJ/OouIMXuC391QHf4mTy1+UqzH+EDsTXJnCENj7OyC33Eyb5gZN+s1zc03TYtOJJzuXB4JiGHyzuj8hUmtUG26zGSso+qn/3oa7k9pvxWWP5taJ/zFZRyWk9h3p7ZVVBbIgRke5jsT8YifU1V6nTsMkEwd1xYyImJA8bxvsQBuDT+r3KrJAM7gkHtsJHbuT/dqDT6frkGQpGRYksWAH5dJAPb5bCo3ytnmsghli2B3CvAgwsQsEbTJEDu0bAU7bsAIPUwAuUkQTs20gKBhv37kE7lfjJeycoDWw0uSOyt05se4wMZf2CzeBTenS2Li2bpwacVDLAv7R0XCSGnfoEP6iJnq5z2teFp9mD+Lq+kAL/hUH611o9PhdQHq5iurmPeacxI9N7m3gQPFNVE/wDSWf4z/wDbu12vWduONECqlD3tsU+ggp9cCn1mmuEN0FPKMy/Scl/wMtLad5a4fLXG2+C42/8Ayj869LYXFcdmIRx8zCN8wzR8m/siqicsmY2Ff7Tay0Xazct3CvKOdxASUtuWLQACP/lxv3Bxxk0pavcPDl8bjOju0kXDj1loEbBOYwAUeY+dWPGOKXLd5gLIuWVtK11oE4k3tpJ7DDtiffM496r24/YJbLSoSSSGhMSCLa3HZyIxyuIC/lXU+oGrNMddo4cBbv2l2W3ug8/vihnpcNipAIG4EwNobdvhpZCocF4VSrX1jJmUb5DGWtkf+5rnUcf04BA0izDIQwtgSiZBdgSVwZDMQA/0pixxawVuXP2e2Gtm2ZItqciQqs2xNtRlIYz0gkUEF+1w1RcXlsMMziOYoMXBbOG8AcxcR/ejY7tcN47o7Rdba3A7sGZMXJzYhApmYPb4RvSh47pVCn9kPW+RyRcs3hyeobtF1G77B4+6RTScXsJbuXP2VUNjBSItiCxDhVYDwrJc2/GIBO1Bc8K41b1AlMgQFYhhBXKSAfEwJ28EHsRT9ZWz7R2rOfL07hcjmdhDKoQAD8ICqvgAD4V0ntr05NZP3oxZTliFP2f49nU/IM3YbhqKKztr2tm6lprLqzsV7qRs2Eg7T1SY74gn4VHqfbLAsDbJIL7AiSEdlMKSD2Xv2B28UGmorO6b2qLXeU1vFg+J6p25jWxHy6TvEjKNhNeUGjooooCqn2i0N66iCyYYNP8ASMg91gJxEsAxBgEHaQZEG2ooMq+j4iocLeQ98ciJ3MrMp89vwsBvjv0OFa8kA3oCliDmCTscAfs/BJmZEFfKzT2u4E73LjC7glzAmFYOCgIEOGAjf0qu4ZolzF46w3EUhiCXUMRbJO2UYyeYNiI9RBoPRa4jkQLiMesyCgUHpxBGBb8UDx3M9q8XhWvkM14d5PXAjHECAkRIDEevmoU9nUmU1YVWyiGdTByZgCLo2PWxkTsSI70wfZx8gf2s7EyJczkABINyMjE7QPQDeQu+D27wtxfIa5J3Edp2mABNVntDnZuC+p6CuLzGK4hypMnsSQPmB6mrHgejNq0FNzm7t1bnz2kkkxv5p8ia5MaMnfvNd1LpbDN0ctXG6IHClnJBgEANExliAD3q719sK9gjYdVv6Fch+tsCn7dpVEKAB6AAf5UrxgfZFvwFX+isC3+EGufHw7vktrPcJ/CQ35EE/pNc6RQM/wCMz8TA/wCUD6VLqElWHqCP0IqHRNOXxxb81X/0rz/bZFq3m9atndHW7mp7NiEgEeR1N86V4faWLmjugOqAFA4DC5YOyTl7xQjln+FG++KY1P8A8RZ+T/qr/wD40cY0rELdtib1kllUffU7XLf99Rt/bW2fFWlH+x3rP9C3Mtj+pusZA/3d0yR/DcyHjJBUnDeJpe1Cp1I9tGdrbjF1JKqpjsyxn1KWX0NdvxVOUl5Q1y0wDZIpYhSJyKjqIG0hQSJ7bGPNLoLGrV7jRcQsOVcVtwFEZWriGVOZudSkVVeuW4S9oy1lwwViOZzVZRsCVKOjHYAEkHc9WZABIqXM39QLaNNu2wZipG2ItsobfuWyH0b0rm/xLXIf6AOha4o949IuOELALIlAo2kdeR7RXX7x1aDbTALBMIpkdCsJHkS5XaDNs+sVfx86jTXGdXq0c8pUNoC2SzGIOVzmeO2ISSSMRuJquTj2pZi66XeAJKPkqlEuorHyWL4GNkIJMitHwvUPctI9xMHI6l32PnvvTMVTjJaT2g1LZ8rTr7zTirQXKhmBYGJVm3b7/iDUmp45rgXUafcKQHCORkBsQJ3DGAN+neZAmtVFEUGZTiuuLYiwBuvUytEGAexEkTO20DvJ281HENSjW+XZALIlx0CE5Oy3cwWHYhktLke2cmRWniigyY45qlBVdMoaGuQFcRuM5QdRJe5AI9/l3G2EVe8H1T3EY3FKnJgARBgeD8jK/HGaeivaAqFdGgYuEUORBYKJiZ79++9TUUHLIDEiY3HwO429NiR9aK6ooCiikeL8TFhA2JYllUKMiST391WMBQWMA7A0D1U6+1enydS0YMVJMRIZkMQfxIRHc7QI3pNfbizipKsC2MDv7xCkA+SDMxt2kiaW12o0avct3LLDlxblS3UCvNUdLA9RLj4wZgESFxf49pzb6mlGdrJ2MZAPkCR2GKN+nqKpH4Po2UM2puMFZROSe9ihVYCd8FBPmJJ+DOq1Git5WTaYKrZHGYD8sM5BDTktpgxI8mRLVDZ4toyiJy7igkXBBaQ2JV2zDZbBWVj97fZp3BVtFw8QeewJKn7jYkLILdBB2IkmewB22qRuE8O6ALm6nsGWWw75SsEQ8T8RBpu9rdDalDbIUNy5EwT1W2jqmAWKkx9703pNtbw+AxtXOkjY57M2ypGce7uB7qiexMUGh9ntPaSyBZcvbkkNt6+IAEekCrOq7gXK5X2KstvJ/eykkMQx6iTuQe9WNAVHfsh1ZT2YEH5EQakoNBUaG7laRj3xGXzAhv1BqLh/p/Ytn9GH/KozdC2rm4HXeUE7AS9yT8ABJ+ldWr68xYkbFYKsuxgqdwJ3BHzYV5p62jjnUf06H0xH/EuoH+YFWFJG2Wt3boEw6lY8raO8fxEXI+BFS2WbNvvW2AZGEQNgCvrvGQO/vEbQJqYciSNhxp77Wztau5XbfotwS99PrvdA/wC98AVLpeCuiLd07BLzDO5baeVddupswN0eSftF37ZBwIpf2ks8y29ucYtPcVvKXEKcth5gS0jyCR5q74PxDnWwxGLqSjp3wuKYZfiJ3B8gqfNXRNi6+0dpQBe+xuRLI2+PvH31lTIRmG8wJgbxMePWMime6hiel4AQ4v1Y47Nt377d651PAbdy6bj5GQJSRgSA6gkRJ2dtpjsYkCvLXs9aVUXqIRQgJYknqW4SxPvMXUEnzJ9a0QNP7RadyqoxZm7AJcmOkgnp6VIdSCYBBqzqns+ythDZKLhyRisLb39zc5KTl0L1CD8auKAooooCiiigKKKKAooooCiiigK5ZAYkAx2nx3H+RP511RQLjh9qZ5aSRE4r2327dtz+Zrp9FbZsiilhPUVBO8A7xO4A/IVNRQL3OH2mbJraFjG5VSenddyPB7elC6C0CSLaAmJOK7wIE7b7bfKmKzvtdY1zcr9jbE9YfdB7y4Ier8BY3BHc2wPNBc3OG2WJY20LEgklFJJAgEmO4G1Fzhtlt2tWzIx3RTtMxuO0gGKzFvVcXGC8lDiyBiTb6lyuZmRc2hOVPTOWUCINctqOLsgXlqrMoyccpSjRdyA+1b73JxO/TlMGg2CIAIAAHw2+JrqsTqL/ABllKi2iki6JHLBU8scsgm43SLuQBiSILBex9vX+Mk7W7QxEgArizYGRJeceYTtAOItmQchQbWuXcAEkgAbknsB5rE3LnGoICqS/n7FcBy1UR9oTlnkx7iQPBitHd4MbxU32L21VfsYAQuNy1yP6Tfsp6R3gmCAztviDXrVpragWpDtedWIctk7ctFILruxNwkLA6cu4fsaVhcQ8wvtLAqBssMsEdofHvJMnepmt/wA3dD3tlk/4Scfzt4/Rq64X90/7sf5rP6ivNbrWOLThCxp7I/3af6RVXpdOWtWGUwyBY8gqQAykfFfPghT4ILvD7xXSg+baMv1tyv8A5a40iY20Hoqj8gBWt01RclnNzPZCDbVfUHZnPxPYegH9ogR2DyiuqLAW7tu3zlhiTdhFtOgUGWOWB9QLf4d2NbdxtuR3CmPix2UfViB9aOMrbt6XG5lgoROkqpJyVF3YhYkiQ20TMilCxm1xvTt2uptEgsFIJgwQ0EHqGx9alXiVomBcQnfYMpO3fYGdqx+XDTaGQuKv2RAJJhYFld5KwRdYRJJyJE7VYJptHavqq803WYpiM4HMALSYAAVXBI8ZAkEma0QvV4xYP9bb7x76zMTEE948d65ucc0473re8RDqSZ7QAZM1lmbRQSbd4IFwlXBL2ne5Eqrl8WuxEgGWTxMT2l0Ti4rrdVkNxrmRJackRycCcsyojEQd4gyAGlHFrHfm243++n3RLefA3PpQOLWD/W2/u/fT73u+fPj1rLXv3Z0v1kwVC43QWhFgdYEEJBG4nfvXZtcOdhJfdw4EXSuTEox90rDHoLdgREig2NFU6e1mmIBDsZ7RbumTJUKOndiQenvsTEU9ouJW708tpx2OzCDvscgIO3buKBqiiigKKKKAooooCiltfxG3ZUNcMAmBAZiTBbYKCT0qx+ABNcJxayf6xPPdgPd9479wPXtQOUUpd4rZVSxuoFABJyHYiV8+RuPXxUja62GxLoGkCCyzJ90RPcwY9aCeq/juj5tlkzwGSMzGNlV1d+4I3VSN9t99qkPGLG32tvcEg5rBAMEgzBg9/SluKaqxdtPZN1V5qXVB9ApFtzvHus6juNyIoKxOHalg3J1K4AdGLAgjqCyFSEAEL0kyVy/s0furXAkvqQqYjcHfIIwkykAZkMY749vFK/ycsjP+dqD1ZkMAULMSSCbhZTk+JLFiQxHnaf8AcdnmKz6hXuC4GI2IJN1IXDIwA4Kj0LUDGp4NqTZK/tHUHzVy3ujBlEnGCAxVtwRtNRXOEa1s4vjltnhFxgQCIQyEJOw7A7FiQZAri9wK1yeU2pXa67x3+71KFzyLr70kkye3aoF4Da5gA1vVMgSJJUKCZz3cQB6AMRjBoHb3CtewaNQFPZQCdx0bk4bHpY9jGUb9xo7QIUAmTAk+p8msW/svbClTrIgQfQDNnAb7ToUTsAV3AO8RW0tiABM7d+80FXrLEXWH3byn/jUQfqUI/wDp0hwdpC/K4v5Osfoat+Mr9kXHe2RcH933h9UyH1qm0T4XLnot1vyZMh+q1jePLSsrXhlvKww8M138muPH6GotC82rZ9UU/wCETTfCExsWh5wWfnAJ/WlNEIUjwrXFHyDuB+gFVfjlevWTO7bTwv2jf3dkH1fq/wDDqzuWVaJAMEET4I7EfGkuFLPMf8TFR/Ckp/qDn+9VhVVjITM7JD9wab/sbfYr7o7Hv+dTfu21zOZgvM26oE7QAZ9YAE/AegpmiqcJJwawCxFpAWMnpG/Vn/r6vnv3rv8AddmSeWksIJxEkZF4J8jMlvmSfNNUUFe/ANMSCbNuR/ZHpA/Tb86j0/s3p0Z25YOcSCAQACSFAiAJJP8A0KtKKCvXgGmC4CymPeMR33gz3nc7/Gp9Dw9LIYIIyYufixj/ACAAHwApmigKKKKAooooCiiigS4twlNQmDk4zOxHoR5BHY/MGCIIBqrv+xdosxDOs4mJBhgWOUsCSYYgDt6zXF72zCXHVrRwUuAwJlsCVMAqAZKvEMfd3iRUn8r0NproQlUuBDuOx7sPxQu+0g9ge8AD2J028Z79+oeQVfePvA7/AKRU+u9lrV0kkuJbOAwjL5RvuAd/TaBIrlPaq2UuOEfoZUIPL3djjiDnjse5JjfYmlrPt1YKglbg7TsIEkKSCSMgGaIAk9wIoJE9i7ATEtcLQqlsgCwWAJAERCgRHj5zPf8AZSw9tLZyi2GCnLcZMrN3EHdfI9aW/lxZxywuxt91feLFQvv99iZ7R58V5e9trQKgI5LdpwG2ZSTLSvuudwJwNAw3sjp42DKd4IO4nv3BHYkfX13r1PZOwLiOMhy/dGWw6+Z6T73x8VxpvbCy7IgV8nOPu7KenuZ9Htn5Op9Y4b2ytBscHJyZdsdyvcCSN9096B1bEwaCu4twjS2LqhhcIui6xVTbAIytOZLENs0EASTJ8CKjs6TRcu4oZ3uLauMxwY4hAhIxAA2yWBPVvuYqw1HtNZNprptEkF7QBNsEg21uuCcoAIABG5OOwO1JabjGgRtrJUuCGhdsXjI+9skkDsOx26TAQ3LXDQrTdeYggSWBtgAkALBYkAZby2wMwK2mnAxWJiBEzMRtM7z86xh4zw6JNh98zGI3JYo6xnHdZI93se5FbOxGK4+7Ajv2jbvvQGoK4NkQFgyT2Ajcn4RWHtcVgHokNhLTBBGI92JYT5nydune09r9cx+xUGNmdvSSQgjzuCfSVHeDFJon6t37CW6fumRvEQN+5HpuYrK/ldW74cpFm2D3wWfyFV/Dj9mk99yf4sjl/imnOEPOnsn/AHaH59Iqs4fq05VkZCWQHv3IUM3194/Q125VY8EIOntx+ET8G+8D8Q0gj1Bp6qSzrlt31Uf1xIgfjVSco9CgAJ+CnfeLuridhMxgooorrgooooCiiigKKKKAooooCiiigKKKKDhrKkQQCD6gV7gPQV1RQR8hYxxGPaIER42qK9w205VmQEq2Q/iEQdu5EDv6D0pmigj/AGZMccVx7RAiPlQbCkyVE9uwqSig4NpdjAkbjYbHtt9Nq4saNEEKoH0+JPfzuSfqamooODZU91Heew7jsfnXn7OnfFZmew7xE/ONqkooIf2O32wWIj3R27x8pqaiigW1fDrd2C6yR2YSGX5MsEfQ0l/JexPZ/EjmXN4kKD1eAT+dW1FB4Fjaqu/7NWGJJDdy0B3ABMyQAdpBOw23q1ooEtFwazaMogDHbIks0emTEmNu1O0UUBRRRQFFFFAUUUUBRRRQFFFFAUUUUBRRRQf/2Q==">
            <a:hlinkClick r:id="rId5"/>
          </p:cNvPr>
          <p:cNvSpPr>
            <a:spLocks noChangeAspect="1" noChangeArrowheads="1"/>
          </p:cNvSpPr>
          <p:nvPr/>
        </p:nvSpPr>
        <p:spPr bwMode="auto">
          <a:xfrm>
            <a:off x="155575" y="-922338"/>
            <a:ext cx="2362200" cy="1933576"/>
          </a:xfrm>
          <a:prstGeom prst="rect">
            <a:avLst/>
          </a:prstGeom>
          <a:noFill/>
          <a:ln w="9525">
            <a:noFill/>
            <a:miter lim="800000"/>
            <a:headEnd/>
            <a:tailEnd/>
          </a:ln>
        </p:spPr>
        <p:txBody>
          <a:bodyPr/>
          <a:lstStyle/>
          <a:p>
            <a:endParaRPr lang="mk-MK"/>
          </a:p>
        </p:txBody>
      </p:sp>
      <p:sp>
        <p:nvSpPr>
          <p:cNvPr id="29707" name="AutoShape 20" descr="data:image/jpeg;base64,/9j/4AAQSkZJRgABAQAAAQABAAD/2wCEAAkGBhISERMTExQWFRIVGRoWGBYYFhUYGhcYHBwYGBcbGBoXHCYfGBsjGRYXHy8hIygpLCwsGB4xNTAqNSYrLCkBCQoKDgwOGg8PGikkHyQsLCwsLCwpLSkqLSksKSkpKSksKSkuLCwuLCkpKSwqLCwpKSksNSwsKSksLCk2LDU2Kv/AABEIAMsA+AMBIgACEQEDEQH/xAAbAAACAwEBAQAAAAAAAAAAAAAABAMFBgIBB//EAEkQAAIBAwIFAQUFAwkFBgcAAAECEQADEgQhBRMiMUFRBjJhcYEjQlKRoRQVchYkM0NigqKxsgdjksHwU3ODwtHxNESTs9Lh4//EABgBAQEBAQEAAAAAAAAAAAAAAAACAwEE/8QAIBEBAAMBAAIDAAMAAAAAAAAAAAECETEhURJBkQMicf/aAAwDAQACEQMRAD8A+40UUUBRRRQFFFFAVT+1DXxZHJz99OYbYU3Ban7Tlhti0fWJjeKuKKDF2+KcTDBFtErFsB7ttSwDGyGuXDauBGcZ3QbagRy8p3grW/aPioezbewmbjMgWm93+a5iecQmJvXuozJtjbffeUUGF0XFeKogD2WY4Ft7Ycu4soSpIuoLfXPrkSQIia5TinF/fNmYEhBbhdhq1yMvkxOOnbAkbsB071vYooMUeM8WxLCwkYtE2mBJi8UcgXSV/o7M24JBukTtFN3+L8Qx0ZWwJuAc4FJxbO2CDFz7Ics3HyOW6BYBMHVVDqdUltcnMDt5JJPYADck+ANzQZE/t4s6HM6gsbRN42ls5/tBNsoLgeVFsA3QYgbDcbVCNRxaFUqx6gcwqqcTcaVaWIaEUdUDZ+0irtva1J2XaYGTASfRcQ0nY7d9jtsad4fx61dOIlW/C0b7TsRsdt47xvEVzYMZTQ8Q4u1wO1uFkZWjaAWCdKrKp5haVy1BDyQcCcdxUun49xY8vLTLu8N9mR/2OSH7U4KuV+L24blDp3GWg13tXpraczMXEFxbTG2Q4Qse7Qdgo6m8gA7Uto/bvRXACLkHEMVKvI6DcIlQVJCqZgmIjuRXRVabV8SuaW89xbiXDes9KIqutnGz+0CyrM0kNzQCSSYJXutJ2+JcXtlsbTXVKEoLqLkFB1BRmZGA5mA04KRLFu4IMaS57baQRDsZKr/RuB1OEHU6hfV4mcVLAEVy/tzowJDsTE48u6D7pdQclATJFLLkRkBIkUFRa4vxV2VGshVItHNbbCPtrYYtmwibZclIJGJmNizvshxfWXXNrUKs2rVo3GxxY3biI2JAYhWUi7kPIe0RAO7eq9t9JbXIsxkOVHLuDMIpc4FlCkFQSDMN4Jq+FB7RRRQFFFFAUUUUBRRRQFFFFAUUUUBRRRQRX9SiAF2VQTALECT4AnzVBxr2au3tTz0vtbKWsbYUx9p9ru0qwC9aTsZx3ECrXivB01GAuSVUklQSMgUZCCQQYhz86qW9j2P9e8HLsCCJESDnsx+8fveAtAhb4RxQypv7KtvfILmxkOA+DsAoS00leovdHYgg03AdesC3rFKC4WIynGWDEboclwyAQke/M9IBa4xwy22ox/aGtMVQBAHxgZYy+QA9x2ABUys7xXqcCsi3y01IWbq3iQyjLJBbUHFh6BlM9wp3igUt8C4qFUHVqSFg9R36nJEm1szAp9r9zAwhmvW9m+IF1/nC8uQzjJpbsTJFsSZVd9vO0EipF9nbYIb9rHdWkECVycrvnPvOYJJ3J79q60vALQCTqiWBQAliDJzK9JfZmLK0eSoMega2iiigKyvtNqZuhPAKqe/Sp3vN6Dpa2JP3S/qa1VZjiXDnuvdZGVbiuVBbcQbdoEnY7yFMRuAQe8ib8VXqqtWUytbbh7IYbkq83i4baZy9fmNqr9Rw20xRiTcDcsEMxe2v2YDEIAEOLYbsGGRAMSRWot8GJ3uXCxBBXEAYETBkglyJPfbc9O9LHgd4soa6rWhAPTiYBUwFAIGykCCAJBiRvj/iz/Edaq6aw4sq+TW8UgwrESCAFJ237CqT9u4cv2b6JVdccrYS0wUooURBjpyKDtIB9DF1z7yaW0tlQ1wNy/UAIWDNvsJVDE+WA3pK1x3VdIOlJc4sxCOAD7rkgrt0gnuzQYAJ2r0Mi97i+gF1SunttAKB/sBGDjECW93PcMYEiJnppTLhpZH/AGaDb5gW0vKAKkshZlJHhjse0x3Aq61fFb6XLiDTC4sxbhXAK4AiSEYQHmf4hAJBrviHGL6XmRNOGAjqi5DAox7hDH2kDztPnsFba1HDmcAaNcyxWMLE5OwRpGfaG97tBKjfpq01XtnZtuyFXkFhtgfcOLGMpXq7AgSNxtNKt7RakNP7IxEMDAfZhDBSSoPeQYBWRs3YHQaF+ZbR3TFmAYqfBiPInt+lBSH25tZ48twASGkoCCDGwy6zMiFkmARINXHCuIi+mYUrvEGJGwO8Ejz4JprlL6Ce/bz2mugKD2iiigKKKKAooooCiiigKKKKAooooCoNbq1tIztML4AknwAB6kkD61PUd+wrqyOAysIIPYg9waDNcQXS3zdN83bZAFu5aPqFuMhITKTizsIJHbaRVdptLw/IhrjsrB2WQAkFER2yRe7bEEx8AIM3w4RoeZyYt82C+BeX3JOcFspkk5fE77mpf5PaRhiqLCkKQsbYlHwbvA6UMekUFJe4LoluLbyum4zKsKAOo9ZYkIAGAYEkbqHERlvxpRw8OAWcdgucQMi4gEDuSGYz2kbgECtV+7LXM5mA5kzl8YAn0BgAT5xHoKi/cOnkHlKCCGBAjcTHb5nb40FhRRRQFVOoRkv9xhdBPbcXFCAQZiCikxEyvfxT2q4gluMj1HsoBZm+Sjc1Wam298qXBtopyQAjPOCAxIlVgE9PUDO/4TNsxVem6g1t0qhKxlsqzMZMQqzBBiSPNV2r4rdsvbtui3DcOKsrG35A6lIaPe7qT8h2pptLdLLcZlzQ5Lb6hb7EHIxkxgmGgAfh7zlEe176W2h0vLtqkyRMmIkkkkx43J2pikdPxZSQrg23OwVo6j/YYdL/ACBn1AqXX8Rt2UzuGBIAABJZj2VVG7MfCgEmt2Sd2ABJgAbknxWb4l7XwLbWlXluzKLt3Nbb4qCBbKqWYuSQpjfFioYRLScOuao5akY2ZlNNIM+h1BEhz/uwSg85mCO/aHU30w5OW4f3becuAvLVtulSZkyPmKCpX/aIhzixchGKliyKo67SKSSekTeEz7oR57bw6P8A2jAqvMsOGKZkLGwCs7QCZYKLbSR2LWx3cU0/tBrHH2djaWXJQzSUcIxkjEKSrx3JBUwK4bj+tZGKWT2cBsLhAYbKCsS5kRkOnr/smg5f/aRbDYmxdEG1M47cwZbjvIBGwBJn4Ejm/wD7RkFslbLZlXZFLKZKqzFWxJKkYgMvdS0U2OM68gkaYCC2zcySAJAEbTIiRIMiKd4NxK/cuOl20yKqqQxBEttkJ7Hv4jztQQcF9r11N5rSWnGJuAuSuMJgB8ZJuDaNsW+uhoiigKKKKAooooCiiigKKKKAooooCiivCaCi4j7IW7t25eLuLrcsqQTFtrfYhJxJO4JImCRIBql1vsDpbaLzb9zcrbViFJzZOSDsvecXJ7AoCYAq60/tjYMZhrZJiGAnsDBCklTBkggRB8QTzf1ui1hRGPM3OIxuBZZWAMxAJTPEk+sUFD/J7QrcAOs+0L5Lvb2YujSTEG4eQyFjuwYg+K50/sppFVFTVoxD2wzG4m1vK8z21CnYXBddI9AD3UVY2/3cMuq4ZLA7XiJcMsbCASC8DuZJ3Jry6OGuAMmAXEbG6O6qoB28KqzPYgdjQX2q4XdZiyam7bn7sWWQbR2e2WH0aqy9c1xLIl2yyrAZuW9tie5VWDOAQCJbHzA3ki/1V8Jbdz2VS35Cf+VV+kslUUH3o6j6sd2P1Yk1FpxVY1XWLt61P81me7Wr6OzfFjf5bN9Sa8/febcsW71tvJe0wA2mA65W5jf3vSNztcA1QjUBrc5YkjInyJMkwPG/cfnWTatVPx3Urbv2jOISGJJ8ypDSe/YyT6fCr3h+pm2lxJh1VsT5BAPns0Hv+fwxXtJpH1FxUDcwrO0YEgCTCz+KB6mmPZ7V6i59habFLZYG5iWVIgFRLRccbgCMRvMkYnSa/wBd1rata57n89fv22mu4mkC2ic65cXIWtox/FdJBFtJ2kgkkEKGIiodFww2GF925rqCCCCVtIe/7OCSUAHcEksB3EBal4HpEtrcVJJzlmJlnYqpJdj7x3+QGwAAAFmDUROcYTX2fRgQCDIO4I81Vcd0upeOQ4Tougz5YgcuNxBmerePQ1NwgwHt+LbQv8BAZR8hJX+7S3HgVa24vW7Rh7c3DG7hYKzszLjMHv8ACt4Yq3n8SYnEARlBKqoIBuICcurNsEcDsM4O1d3LXEulg6kkQVi3A2SDB7nLKeqIyjfGuuFez9wMt175uEoULB3OxzxKmYaMtiRPevP3Fqi0Pq26l3Clk6tpxAMhQ28gzDQewoOntcRkDJCDJPuqBssAkdUAzEbmdz4LPDU1uam6y8vsV6JO1ySSo7hhbiPukzvSDcEvIpY6odLNlk9xRDMGAyylDJnbv0r2r1+BatiHXUrOwDDP3AFgyDByK5Ebjqj40GqorPargd7BGW8/Nt2ys5NLt3JMtG57ZbD4UnZ4RrGY/wA6iGE4uxy2AbbcW4cOQoHV2btQa2iswfZvUicdQ0mJl7wybG2rEkNK7oWEesdia4tez2qMu998wHChXaSC6kndgoJRccfdUwe80GqopXhdq4tpBdbK7EuR2zO7Y/2QSQB6AU1QFFFFAUUUUBVRxvjZsPZQBTzSwlmCgRj69/e/TzVvXLID3E0Gcs+3NpyFW3dJMAD7PuXNsffj3gd/QqezCuD7eWYBKPiwnY22MEMRIVjuYAx7gmD4nTYDvG//AF/6D8qOWPQev1/6J/Ogyh1+kS1acaUYtzHAC25Xle8ZLARipiDuABHik7HH9IjrcGmxdZBgqcIDE4gHY9YEkDYtvCVuAg7RtWb9pPaJ9NfsotkXEcA3G3kA3bVrx/3xPntG0yArRxfQWyrjSkFgQoi191M9lyge9gCY7DxFSXeM6HIhtLvkFIi0TkAwOwaYAkA9m7CvLP8AtGtMgf8AZ7gXGZJtwCRdKiQTEiwwJ+6YBqx4T7TNqLfNXS3GUsAApshgMLdxcuY67zcI6Z900Fpxne3j+N0X6Fhl/hDV5NVes407XUU6bUDAFyIssZIKL7t0+Dc/Ku/30PNnUj/wHP8Aomsr9aVR6Ynn6hUC8uVyHY8xkyZlgbyOXI233mZBp7vF7adBXOBI2BG+5EQY3JG8DtvTnBONpi1wpfHNc3B/NtSRiYC7rbIPSBWAv8ZyuFFLTPuYOGJHclWAP1MAeSK5jb+LPtf6prZb+jwRlaVViJkrJLKR3G0DaCdzNP8AD9ciPCgRhCj3RsygDYQAJgeACar+HcNu3EUlcNjEyQw7DcAeDJiR6Fu9M3NKLLEKZ7Esdvjv6D4en1J5Las/Lwvbly4mnvtbIDKrsXMyCtvIlV8sTMSYHx7G30tpFRVtgC2AAoHYLG0fSl+HWlNojaGykCNgZ2MdjHiuOAueQin3rc2m+dslP8lB+tceaendK0XyPx2/9Df/ANR+VQcfa2Hsk3HS42aLgmZZWxzEFSB7qb/57iu77Yvafwr4n+F+j/WUP0qD2n1NlDZa4rswLFMDBEAZdyAZOIA9SO1a04yt1U3OEaABY1CdUhd7TLIUNcJEQZCZEnyFPgV6OGaEuVXUiVBYgm2ytPUzHIQ7YkGd4hT4qS0OHvctoocOxVVAa4N0tjlnv1Y2zIImJJPrXTWtAS6FXK4NddzzIAtwoYTu08wkEAyQx71aXus0Oiuu9xr25ZGnpI2BYKkjqUyDAmSq+RUC+z2iFwI98MzKHCPy9lUq8kEbSsLJiVn4murtjhogMLixG0XxugDGRHdQAT6T8YJxC5w9smZnWIz6bsdBshxBEZwlpWjeNvJoOBwHRN9muoGePU82zkoZi2TRuT85hAfFcXODaELvqxDZDZrRMswJKwNmyYSR3DEHYzTqafh7ZmX2zuNveXpWVcjtKHJht7xnud6hGp4f1Zcy39wgm6s8rFEyAPcQIB337b0F1w3Waa2otpdtwXbFckBBdi4QKO0ZwB8hVtWRsX+GoRBb7gE82FDNzUG/ujNC2/mR5itJw7iVu+mdsysxMEfofpQNUUUUBRRRQFFFFAVnOLcR1S3mFtHYdlAtypHLLBi8RPMGMZCNuk5SNHRQZpOOaw7jTbDvIuAnZmIAI2IK4SdiSGGxAPlv2h1cZNpSB6AXC0kXCBGPYMioT26w2wrTRUOrVijhNmKnHxvBj9aDOrx7WAAHTFjKgwrg+e22O+xmYUd94Fcjj+tBH82LAgkdN1QCB7u65DfyRBxgdxXdvQa+0gC3RcMKd42YhpE3GZioZUJ6ph7mP3QObNniUwWWAQMjhMQQzbQCZJMER7nkGg6v8d1glRpyd2WVW53GQESII2VspiHAAJBi34Nrbl1GNy2bbB2UCGEgRBGQBI3iYEwaq8eIEYnAR3bp6+k9oMr1YydvMetO8N1d23Zd9YUt4sTkWQAJCxJG3vFh47CgLBye63q+I+SAL/qzP1pT2g1iW7D5Pgbg5akAliz9PQqgs7CcoUE7UrotZevKeSvLtlrh511TuDccg27WxOx958R8Hri5w23bfnEl2tPbDXXOTs7soIkABFW25OKBV6+21Y5stNyDFm1fuKqoDpbAAVdla+VAgADdLIgDvm3wQ1i9V7LFdQDbKBHcOwZnzbqkgswPMJAImSe/Yb19LFZ0XAAssFmZ3A2Jtz59Gb/9biua0r4Ka1rzS1p8CT3wW4CJ8zcUwBtEH12JmqO9wrUtczuXbN5QS5srmhOJ2LFUfaQTDbCBJiZvg3UJVSy+MTn8DiBMdiQZIDb+AS2CZGJAAABxZNlBLASBv227wW6dyx4qJmDHCtbfGbHSsQcQBbu2GjbLfmNbLHr7+s17ouNLbv31a1qEzwvQbDvEry2/oMxBNkH5k1acIPS3zH+i3UN1hz7lwf1K21f+Bs2b8pRv7hrseWdvCHW+0Ola26m8iMVYAXCbRmDG10Ke8Vd6bU2NQoYG3clY2Kvs0EjadpAkfAelA9PFKaDgemuWLRexac4Lu1tCdgB3Iq6Islx0du8tuLK3mhgsKGIEwQImJQ/UGpf2bSoSuNoNcDkiFlwY5nzBhZ8bCqDjXANKb6oxuWg9g2AFW1y+WSyRk6ko2WoA2Ikso3pI+y3DXeV1IlmhVBsEBmcOAAbZlMkChDKbERkSa0Q1R4ZpbYZuXaUAQxxXZcSN9vwkj4g103B9MVCG1aK9oxXvAnx6KJ+ArK2/ZbQKLqtcuAWtibioCuSXLAYO1vK53fEkmCOmBE82+DcMS5avc5lKtzACUgmV6mAXbqtpLd/B70GwThNkFiEXqQWyIEYAscY7QS7E+s1x+4dNAHJtwJA6F87Hx+tcP7R6UEg3k2md9hiVBk9u7r+voYb0mut3QTbdXAJUlTIkdxQL/uDTTPJtzsfcXx28eKa02lS2uKKFUeAIFS0UBRRRQFFFFAUUUUCvFNS9uzde2huXERmVB3dgpKqI9SAPrWUT27vLsdO94/adaW7llSETNSFfPpJ6ZLSCRIHatrRQY617b3yGY6RsQAwJN0YqV027zamA19ySBstlzBIiubvtvqcGZdG845DLmLBNu5cUMAhJg2ipIjd123rZVmXu8QtszAc1WukBCFOFsPcgyuOM28AAcu28E0COo9vr8PhormQ5wWSxBa2pZZCoSMj3HgEbmalf23vqGJ0jsBlDDmAEi4yptyzClQDn8RsAdm/23iI72lJxHZRBbGcY5sqJJBck+4NuquLmr4gz5LbIQsekhJxhgv3pUnpJJmNxHoDOg4xqr1lWSwFd3cfaEottAekuPfZojZQASDutTDg6J9vqHN+4kuGYQluN/srY6UP9rd/GRpvg2ovPaBvLhckiAIETsQJJ/OouIMXuC391QHf4mTy1+UqzH+EDsTXJnCENj7OyC33Eyb5gZN+s1zc03TYtOJJzuXB4JiGHyzuj8hUmtUG26zGSso+qn/3oa7k9pvxWWP5taJ/zFZRyWk9h3p7ZVVBbIgRke5jsT8YifU1V6nTsMkEwd1xYyImJA8bxvsQBuDT+r3KrJAM7gkHtsJHbuT/dqDT6frkGQpGRYksWAH5dJAPb5bCo3ytnmsghli2B3CvAgwsQsEbTJEDu0bAU7bsAIPUwAuUkQTs20gKBhv37kE7lfjJeycoDWw0uSOyt05se4wMZf2CzeBTenS2Li2bpwacVDLAv7R0XCSGnfoEP6iJnq5z2teFp9mD+Lq+kAL/hUH611o9PhdQHq5iurmPeacxI9N7m3gQPFNVE/wDSWf4z/wDbu12vWduONECqlD3tsU+ggp9cCn1mmuEN0FPKMy/Scl/wMtLad5a4fLXG2+C42/8Ayj869LYXFcdmIRx8zCN8wzR8m/siqicsmY2Ff7Tay0Xazct3CvKOdxASUtuWLQACP/lxv3Bxxk0pavcPDl8bjOju0kXDj1loEbBOYwAUeY+dWPGOKXLd5gLIuWVtK11oE4k3tpJ7DDtiffM496r24/YJbLSoSSSGhMSCLa3HZyIxyuIC/lXU+oGrNMddo4cBbv2l2W3ug8/vihnpcNipAIG4EwNobdvhpZCocF4VSrX1jJmUb5DGWtkf+5rnUcf04BA0izDIQwtgSiZBdgSVwZDMQA/0pixxawVuXP2e2Gtm2ZItqciQqs2xNtRlIYz0gkUEF+1w1RcXlsMMziOYoMXBbOG8AcxcR/ejY7tcN47o7Rdba3A7sGZMXJzYhApmYPb4RvSh47pVCn9kPW+RyRcs3hyeobtF1G77B4+6RTScXsJbuXP2VUNjBSItiCxDhVYDwrJc2/GIBO1Bc8K41b1AlMgQFYhhBXKSAfEwJ28EHsRT9ZWz7R2rOfL07hcjmdhDKoQAD8ICqvgAD4V0ntr05NZP3oxZTliFP2f49nU/IM3YbhqKKztr2tm6lprLqzsV7qRs2Eg7T1SY74gn4VHqfbLAsDbJIL7AiSEdlMKSD2Xv2B28UGmorO6b2qLXeU1vFg+J6p25jWxHy6TvEjKNhNeUGjooooCqn2i0N66iCyYYNP8ASMg91gJxEsAxBgEHaQZEG2ooMq+j4iocLeQ98ciJ3MrMp89vwsBvjv0OFa8kA3oCliDmCTscAfs/BJmZEFfKzT2u4E73LjC7glzAmFYOCgIEOGAjf0qu4ZolzF46w3EUhiCXUMRbJO2UYyeYNiI9RBoPRa4jkQLiMesyCgUHpxBGBb8UDx3M9q8XhWvkM14d5PXAjHECAkRIDEevmoU9nUmU1YVWyiGdTByZgCLo2PWxkTsSI70wfZx8gf2s7EyJczkABINyMjE7QPQDeQu+D27wtxfIa5J3Edp2mABNVntDnZuC+p6CuLzGK4hypMnsSQPmB6mrHgejNq0FNzm7t1bnz2kkkxv5p8ia5MaMnfvNd1LpbDN0ctXG6IHClnJBgEANExliAD3q719sK9gjYdVv6Fch+tsCn7dpVEKAB6AAf5UrxgfZFvwFX+isC3+EGufHw7vktrPcJ/CQ35EE/pNc6RQM/wCMz8TA/wCUD6VLqElWHqCP0IqHRNOXxxb81X/0rz/bZFq3m9atndHW7mp7NiEgEeR1N86V4faWLmjugOqAFA4DC5YOyTl7xQjln+FG++KY1P8A8RZ+T/qr/wD40cY0rELdtib1kllUffU7XLf99Rt/bW2fFWlH+x3rP9C3Mtj+pusZA/3d0yR/DcyHjJBUnDeJpe1Cp1I9tGdrbjF1JKqpjsyxn1KWX0NdvxVOUl5Q1y0wDZIpYhSJyKjqIG0hQSJ7bGPNLoLGrV7jRcQsOVcVtwFEZWriGVOZudSkVVeuW4S9oy1lwwViOZzVZRsCVKOjHYAEkHc9WZABIqXM39QLaNNu2wZipG2ItsobfuWyH0b0rm/xLXIf6AOha4o949IuOELALIlAo2kdeR7RXX7x1aDbTALBMIpkdCsJHkS5XaDNs+sVfx86jTXGdXq0c8pUNoC2SzGIOVzmeO2ISSSMRuJquTj2pZi66XeAJKPkqlEuorHyWL4GNkIJMitHwvUPctI9xMHI6l32PnvvTMVTjJaT2g1LZ8rTr7zTirQXKhmBYGJVm3b7/iDUmp45rgXUafcKQHCORkBsQJ3DGAN+neZAmtVFEUGZTiuuLYiwBuvUytEGAexEkTO20DvJ281HENSjW+XZALIlx0CE5Oy3cwWHYhktLke2cmRWniigyY45qlBVdMoaGuQFcRuM5QdRJe5AI9/l3G2EVe8H1T3EY3FKnJgARBgeD8jK/HGaeivaAqFdGgYuEUORBYKJiZ79++9TUUHLIDEiY3HwO429NiR9aK6ooCiikeL8TFhA2JYllUKMiST391WMBQWMA7A0D1U6+1enydS0YMVJMRIZkMQfxIRHc7QI3pNfbizipKsC2MDv7xCkA+SDMxt2kiaW12o0avct3LLDlxblS3UCvNUdLA9RLj4wZgESFxf49pzb6mlGdrJ2MZAPkCR2GKN+nqKpH4Po2UM2puMFZROSe9ihVYCd8FBPmJJ+DOq1Git5WTaYKrZHGYD8sM5BDTktpgxI8mRLVDZ4toyiJy7igkXBBaQ2JV2zDZbBWVj97fZp3BVtFw8QeewJKn7jYkLILdBB2IkmewB22qRuE8O6ALm6nsGWWw75SsEQ8T8RBpu9rdDalDbIUNy5EwT1W2jqmAWKkx9703pNtbw+AxtXOkjY57M2ypGce7uB7qiexMUGh9ntPaSyBZcvbkkNt6+IAEekCrOq7gXK5X2KstvJ/eykkMQx6iTuQe9WNAVHfsh1ZT2YEH5EQakoNBUaG7laRj3xGXzAhv1BqLh/p/Ytn9GH/KozdC2rm4HXeUE7AS9yT8ABJ+ldWr68xYkbFYKsuxgqdwJ3BHzYV5p62jjnUf06H0xH/EuoH+YFWFJG2Wt3boEw6lY8raO8fxEXI+BFS2WbNvvW2AZGEQNgCvrvGQO/vEbQJqYciSNhxp77Wztau5XbfotwS99PrvdA/wC98AVLpeCuiLd07BLzDO5baeVddupswN0eSftF37ZBwIpf2ks8y29ucYtPcVvKXEKcth5gS0jyCR5q74PxDnWwxGLqSjp3wuKYZfiJ3B8gqfNXRNi6+0dpQBe+xuRLI2+PvH31lTIRmG8wJgbxMePWMime6hiel4AQ4v1Y47Nt377d651PAbdy6bj5GQJSRgSA6gkRJ2dtpjsYkCvLXs9aVUXqIRQgJYknqW4SxPvMXUEnzJ9a0QNP7RadyqoxZm7AJcmOkgnp6VIdSCYBBqzqns+ythDZKLhyRisLb39zc5KTl0L1CD8auKAooooCiiigKKKKAooooCiiigK5ZAYkAx2nx3H+RP511RQLjh9qZ5aSRE4r2327dtz+Zrp9FbZsiilhPUVBO8A7xO4A/IVNRQL3OH2mbJraFjG5VSenddyPB7elC6C0CSLaAmJOK7wIE7b7bfKmKzvtdY1zcr9jbE9YfdB7y4Ier8BY3BHc2wPNBc3OG2WJY20LEgklFJJAgEmO4G1Fzhtlt2tWzIx3RTtMxuO0gGKzFvVcXGC8lDiyBiTb6lyuZmRc2hOVPTOWUCINctqOLsgXlqrMoyccpSjRdyA+1b73JxO/TlMGg2CIAIAAHw2+JrqsTqL/ABllKi2iki6JHLBU8scsgm43SLuQBiSILBex9vX+Mk7W7QxEgArizYGRJeceYTtAOItmQchQbWuXcAEkgAbknsB5rE3LnGoICqS/n7FcBy1UR9oTlnkx7iQPBitHd4MbxU32L21VfsYAQuNy1yP6Tfsp6R3gmCAztviDXrVpragWpDtedWIctk7ctFILruxNwkLA6cu4fsaVhcQ8wvtLAqBssMsEdofHvJMnepmt/wA3dD3tlk/4Scfzt4/Rq64X90/7sf5rP6ivNbrWOLThCxp7I/3af6RVXpdOWtWGUwyBY8gqQAykfFfPghT4ILvD7xXSg+baMv1tyv8A5a40iY20Hoqj8gBWt01RclnNzPZCDbVfUHZnPxPYegH9ogR2DyiuqLAW7tu3zlhiTdhFtOgUGWOWB9QLf4d2NbdxtuR3CmPix2UfViB9aOMrbt6XG5lgoROkqpJyVF3YhYkiQ20TMilCxm1xvTt2uptEgsFIJgwQ0EHqGx9alXiVomBcQnfYMpO3fYGdqx+XDTaGQuKv2RAJJhYFld5KwRdYRJJyJE7VYJptHavqq803WYpiM4HMALSYAAVXBI8ZAkEma0QvV4xYP9bb7x76zMTEE948d65ucc0473re8RDqSZ7QAZM1lmbRQSbd4IFwlXBL2ne5Eqrl8WuxEgGWTxMT2l0Ti4rrdVkNxrmRJackRycCcsyojEQd4gyAGlHFrHfm243++n3RLefA3PpQOLWD/W2/u/fT73u+fPj1rLXv3Z0v1kwVC43QWhFgdYEEJBG4nfvXZtcOdhJfdw4EXSuTEox90rDHoLdgREig2NFU6e1mmIBDsZ7RbumTJUKOndiQenvsTEU9ouJW708tpx2OzCDvscgIO3buKBqiiigKKKKAooooCiltfxG3ZUNcMAmBAZiTBbYKCT0qx+ABNcJxayf6xPPdgPd9479wPXtQOUUpd4rZVSxuoFABJyHYiV8+RuPXxUja62GxLoGkCCyzJ90RPcwY9aCeq/juj5tlkzwGSMzGNlV1d+4I3VSN9t99qkPGLG32tvcEg5rBAMEgzBg9/SluKaqxdtPZN1V5qXVB9ApFtzvHus6juNyIoKxOHalg3J1K4AdGLAgjqCyFSEAEL0kyVy/s0furXAkvqQqYjcHfIIwkykAZkMY749vFK/ycsjP+dqD1ZkMAULMSSCbhZTk+JLFiQxHnaf8AcdnmKz6hXuC4GI2IJN1IXDIwA4Kj0LUDGp4NqTZK/tHUHzVy3ujBlEnGCAxVtwRtNRXOEa1s4vjltnhFxgQCIQyEJOw7A7FiQZAri9wK1yeU2pXa67x3+71KFzyLr70kkye3aoF4Da5gA1vVMgSJJUKCZz3cQB6AMRjBoHb3CtewaNQFPZQCdx0bk4bHpY9jGUb9xo7QIUAmTAk+p8msW/svbClTrIgQfQDNnAb7ToUTsAV3AO8RW0tiABM7d+80FXrLEXWH3byn/jUQfqUI/wDp0hwdpC/K4v5Osfoat+Mr9kXHe2RcH933h9UyH1qm0T4XLnot1vyZMh+q1jePLSsrXhlvKww8M138muPH6GotC82rZ9UU/wCETTfCExsWh5wWfnAJ/WlNEIUjwrXFHyDuB+gFVfjlevWTO7bTwv2jf3dkH1fq/wDDqzuWVaJAMEET4I7EfGkuFLPMf8TFR/Ckp/qDn+9VhVVjITM7JD9wab/sbfYr7o7Hv+dTfu21zOZgvM26oE7QAZ9YAE/AegpmiqcJJwawCxFpAWMnpG/Vn/r6vnv3rv8AddmSeWksIJxEkZF4J8jMlvmSfNNUUFe/ANMSCbNuR/ZHpA/Tb86j0/s3p0Z25YOcSCAQACSFAiAJJP8A0KtKKCvXgGmC4CymPeMR33gz3nc7/Gp9Dw9LIYIIyYufixj/ACAAHwApmigKKKKAooooCiiigS4twlNQmDk4zOxHoR5BHY/MGCIIBqrv+xdosxDOs4mJBhgWOUsCSYYgDt6zXF72zCXHVrRwUuAwJlsCVMAqAZKvEMfd3iRUn8r0NproQlUuBDuOx7sPxQu+0g9ge8AD2J028Z79+oeQVfePvA7/AKRU+u9lrV0kkuJbOAwjL5RvuAd/TaBIrlPaq2UuOEfoZUIPL3djjiDnjse5JjfYmlrPt1YKglbg7TsIEkKSCSMgGaIAk9wIoJE9i7ATEtcLQqlsgCwWAJAERCgRHj5zPf8AZSw9tLZyi2GCnLcZMrN3EHdfI9aW/lxZxywuxt91feLFQvv99iZ7R58V5e9trQKgI5LdpwG2ZSTLSvuudwJwNAw3sjp42DKd4IO4nv3BHYkfX13r1PZOwLiOMhy/dGWw6+Z6T73x8VxpvbCy7IgV8nOPu7KenuZ9Htn5Op9Y4b2ytBscHJyZdsdyvcCSN9096B1bEwaCu4twjS2LqhhcIui6xVTbAIytOZLENs0EASTJ8CKjs6TRcu4oZ3uLauMxwY4hAhIxAA2yWBPVvuYqw1HtNZNprptEkF7QBNsEg21uuCcoAIABG5OOwO1JabjGgRtrJUuCGhdsXjI+9skkDsOx26TAQ3LXDQrTdeYggSWBtgAkALBYkAZby2wMwK2mnAxWJiBEzMRtM7z86xh4zw6JNh98zGI3JYo6xnHdZI93se5FbOxGK4+7Ajv2jbvvQGoK4NkQFgyT2Ajcn4RWHtcVgHokNhLTBBGI92JYT5nydune09r9cx+xUGNmdvSSQgjzuCfSVHeDFJon6t37CW6fumRvEQN+5HpuYrK/ldW74cpFm2D3wWfyFV/Dj9mk99yf4sjl/imnOEPOnsn/AHaH59Iqs4fq05VkZCWQHv3IUM3194/Q125VY8EIOntx+ET8G+8D8Q0gj1Bp6qSzrlt31Uf1xIgfjVSco9CgAJ+CnfeLuridhMxgooorrgooooCiiigKKKKAooooCiiigKKKKDhrKkQQCD6gV7gPQV1RQR8hYxxGPaIER42qK9w205VmQEq2Q/iEQdu5EDv6D0pmigj/AGZMccVx7RAiPlQbCkyVE9uwqSig4NpdjAkbjYbHtt9Nq4saNEEKoH0+JPfzuSfqamooODZU91Heew7jsfnXn7OnfFZmew7xE/ONqkooIf2O32wWIj3R27x8pqaiigW1fDrd2C6yR2YSGX5MsEfQ0l/JexPZ/EjmXN4kKD1eAT+dW1FB4Fjaqu/7NWGJJDdy0B3ABMyQAdpBOw23q1ooEtFwazaMogDHbIks0emTEmNu1O0UUBRRRQFFFFAUUUUBRRRQFFFFAUUUUBRRRQf/2Q==">
            <a:hlinkClick r:id="rId5"/>
          </p:cNvPr>
          <p:cNvSpPr>
            <a:spLocks noChangeAspect="1" noChangeArrowheads="1"/>
          </p:cNvSpPr>
          <p:nvPr/>
        </p:nvSpPr>
        <p:spPr bwMode="auto">
          <a:xfrm>
            <a:off x="155575" y="-922338"/>
            <a:ext cx="2362200" cy="1933576"/>
          </a:xfrm>
          <a:prstGeom prst="rect">
            <a:avLst/>
          </a:prstGeom>
          <a:noFill/>
          <a:ln w="9525">
            <a:noFill/>
            <a:miter lim="800000"/>
            <a:headEnd/>
            <a:tailEnd/>
          </a:ln>
        </p:spPr>
        <p:txBody>
          <a:bodyPr/>
          <a:lstStyle/>
          <a:p>
            <a:endParaRPr lang="mk-MK"/>
          </a:p>
        </p:txBody>
      </p:sp>
      <p:pic>
        <p:nvPicPr>
          <p:cNvPr id="29708" name="Picture 22" descr="http://images.obesityhelp.com/uploads/cms/11323/complication-childhood-obesity.jpg">
            <a:hlinkClick r:id="rId3"/>
          </p:cNvPr>
          <p:cNvPicPr>
            <a:picLocks noChangeAspect="1" noChangeArrowheads="1"/>
          </p:cNvPicPr>
          <p:nvPr/>
        </p:nvPicPr>
        <p:blipFill>
          <a:blip r:embed="rId6"/>
          <a:srcRect/>
          <a:stretch>
            <a:fillRect/>
          </a:stretch>
        </p:blipFill>
        <p:spPr bwMode="auto">
          <a:xfrm>
            <a:off x="1785938" y="1000125"/>
            <a:ext cx="5715000" cy="469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1000" y="102106"/>
            <a:ext cx="8610600" cy="6063198"/>
          </a:xfrm>
          <a:prstGeom prst="rect">
            <a:avLst/>
          </a:prstGeom>
          <a:gradFill rotWithShape="0">
            <a:gsLst>
              <a:gs pos="0">
                <a:srgbClr val="6600FF"/>
              </a:gs>
              <a:gs pos="100000">
                <a:srgbClr val="2F0076"/>
              </a:gs>
            </a:gsLst>
            <a:path path="rect">
              <a:fillToRect l="100000" t="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dirty="0">
                <a:solidFill>
                  <a:schemeClr val="accent1"/>
                </a:solidFill>
                <a:latin typeface="MAC C Swiss" panose="020B7200000000000000" pitchFamily="34" charset="0"/>
              </a:rPr>
              <a:t>Rani </a:t>
            </a:r>
            <a:r>
              <a:rPr lang="en-US" altLang="en-US" sz="2800" dirty="0" err="1">
                <a:solidFill>
                  <a:schemeClr val="accent1"/>
                </a:solidFill>
                <a:latin typeface="MAC C Swiss" panose="020B7200000000000000" pitchFamily="34" charset="0"/>
              </a:rPr>
              <a:t>zdravstveni</a:t>
            </a:r>
            <a:r>
              <a:rPr lang="en-US" altLang="en-US" sz="2800" dirty="0">
                <a:solidFill>
                  <a:schemeClr val="accent1"/>
                </a:solidFill>
                <a:latin typeface="MAC C Swiss" panose="020B7200000000000000" pitchFamily="34" charset="0"/>
              </a:rPr>
              <a:t> </a:t>
            </a:r>
            <a:r>
              <a:rPr lang="en-US" altLang="en-US" sz="2800" dirty="0" err="1">
                <a:solidFill>
                  <a:schemeClr val="accent1"/>
                </a:solidFill>
                <a:latin typeface="MAC C Swiss" panose="020B7200000000000000" pitchFamily="34" charset="0"/>
              </a:rPr>
              <a:t>problemi</a:t>
            </a:r>
            <a:r>
              <a:rPr lang="en-US" altLang="en-US" sz="2800" dirty="0">
                <a:solidFill>
                  <a:schemeClr val="accent1"/>
                </a:solidFill>
                <a:latin typeface="MAC C Swiss" panose="020B7200000000000000" pitchFamily="34" charset="0"/>
              </a:rPr>
              <a:t>  -</a:t>
            </a:r>
            <a:r>
              <a:rPr lang="en-US" altLang="en-US" sz="2800" dirty="0">
                <a:solidFill>
                  <a:srgbClr val="FFFF66"/>
                </a:solidFill>
                <a:latin typeface="MAC C Swiss" panose="020B7200000000000000" pitchFamily="34" charset="0"/>
              </a:rPr>
              <a:t>	</a:t>
            </a:r>
            <a:r>
              <a:rPr lang="en-US" altLang="en-US" sz="2800" dirty="0" err="1">
                <a:solidFill>
                  <a:schemeClr val="accent1"/>
                </a:solidFill>
                <a:latin typeface="MAC C Swiss" panose="020B7200000000000000" pitchFamily="34" charset="0"/>
              </a:rPr>
              <a:t>incidencija</a:t>
            </a:r>
            <a:endParaRPr lang="en-US" altLang="en-US" sz="2800" dirty="0">
              <a:solidFill>
                <a:schemeClr val="accent1"/>
              </a:solidFill>
              <a:latin typeface="MAC C Swiss" panose="020B7200000000000000" pitchFamily="34" charset="0"/>
            </a:endParaRPr>
          </a:p>
          <a:p>
            <a:pPr eaLnBrk="1" hangingPunct="1">
              <a:spcBef>
                <a:spcPct val="50000"/>
              </a:spcBef>
            </a:pPr>
            <a:r>
              <a:rPr lang="en-US" altLang="en-US" dirty="0">
                <a:solidFill>
                  <a:srgbClr val="FFFF66"/>
                </a:solidFill>
                <a:latin typeface="MAC C Times" panose="02027200000000000000" pitchFamily="18" charset="0"/>
              </a:rPr>
              <a:t>	</a:t>
            </a:r>
            <a:r>
              <a:rPr lang="en-US" altLang="en-US" dirty="0" err="1">
                <a:solidFill>
                  <a:srgbClr val="00B0F0"/>
                </a:solidFill>
                <a:latin typeface="MAC C Swiss" panose="020B7200000000000000" pitchFamily="34" charset="0"/>
              </a:rPr>
              <a:t>Dijabet</a:t>
            </a:r>
            <a:r>
              <a:rPr lang="en-US" altLang="en-US" dirty="0">
                <a:solidFill>
                  <a:srgbClr val="00B0F0"/>
                </a:solidFill>
                <a:latin typeface="MAC C Swiss" panose="020B7200000000000000" pitchFamily="34" charset="0"/>
              </a:rPr>
              <a:t> tip 2 		1/1400 </a:t>
            </a:r>
            <a:r>
              <a:rPr lang="en-US" altLang="en-US" dirty="0" err="1">
                <a:solidFill>
                  <a:srgbClr val="00B0F0"/>
                </a:solidFill>
                <a:latin typeface="MAC C Swiss" panose="020B7200000000000000" pitchFamily="34" charset="0"/>
              </a:rPr>
              <a:t>deca</a:t>
            </a:r>
            <a:r>
              <a:rPr lang="en-US" altLang="en-US" dirty="0">
                <a:solidFill>
                  <a:srgbClr val="00B0F0"/>
                </a:solidFill>
                <a:latin typeface="MAC C Swiss" panose="020B7200000000000000" pitchFamily="34" charset="0"/>
              </a:rPr>
              <a:t> </a:t>
            </a:r>
            <a:r>
              <a:rPr lang="en-US" altLang="en-US" dirty="0" err="1">
                <a:solidFill>
                  <a:srgbClr val="00B0F0"/>
                </a:solidFill>
                <a:latin typeface="MAC C Swiss" panose="020B7200000000000000" pitchFamily="34" charset="0"/>
              </a:rPr>
              <a:t>na</a:t>
            </a:r>
            <a:r>
              <a:rPr lang="en-US" altLang="en-US" dirty="0">
                <a:solidFill>
                  <a:srgbClr val="00B0F0"/>
                </a:solidFill>
                <a:latin typeface="MAC C Swiss" panose="020B7200000000000000" pitchFamily="34" charset="0"/>
              </a:rPr>
              <a:t> 10-19 g.</a:t>
            </a:r>
          </a:p>
          <a:p>
            <a:pPr eaLnBrk="1" hangingPunct="1">
              <a:spcBef>
                <a:spcPct val="50000"/>
              </a:spcBef>
            </a:pPr>
            <a:r>
              <a:rPr lang="en-US" altLang="en-US" dirty="0">
                <a:solidFill>
                  <a:srgbClr val="FFFF66"/>
                </a:solidFill>
                <a:latin typeface="MAC C Swiss" panose="020B7200000000000000" pitchFamily="34" charset="0"/>
              </a:rPr>
              <a:t>	Ran </a:t>
            </a:r>
            <a:r>
              <a:rPr lang="en-US" altLang="en-US" dirty="0" err="1">
                <a:solidFill>
                  <a:srgbClr val="FFFF66"/>
                </a:solidFill>
                <a:latin typeface="MAC C Swiss" panose="020B7200000000000000" pitchFamily="34" charset="0"/>
              </a:rPr>
              <a:t>pubertet</a:t>
            </a:r>
            <a:endParaRPr lang="en-US" altLang="en-US" dirty="0">
              <a:solidFill>
                <a:srgbClr val="FFFF66"/>
              </a:solidFill>
              <a:latin typeface="MAC C Swiss" panose="020B7200000000000000" pitchFamily="34" charset="0"/>
            </a:endParaRPr>
          </a:p>
          <a:p>
            <a:pPr eaLnBrk="1" hangingPunct="1">
              <a:spcBef>
                <a:spcPct val="50000"/>
              </a:spcBef>
            </a:pPr>
            <a:r>
              <a:rPr lang="en-US" altLang="en-US" dirty="0">
                <a:solidFill>
                  <a:srgbClr val="FFFF66"/>
                </a:solidFill>
                <a:latin typeface="MAC C Swiss" panose="020B7200000000000000" pitchFamily="34" charset="0"/>
              </a:rPr>
              <a:t>	Apnea </a:t>
            </a:r>
            <a:r>
              <a:rPr lang="en-US" altLang="en-US" dirty="0" err="1">
                <a:solidFill>
                  <a:srgbClr val="FFFF66"/>
                </a:solidFill>
                <a:latin typeface="MAC C Swiss" panose="020B7200000000000000" pitchFamily="34" charset="0"/>
              </a:rPr>
              <a:t>vo</a:t>
            </a:r>
            <a:r>
              <a:rPr lang="en-US" altLang="en-US" dirty="0">
                <a:solidFill>
                  <a:srgbClr val="FFFF66"/>
                </a:solidFill>
                <a:latin typeface="MAC C Swiss" panose="020B7200000000000000" pitchFamily="34" charset="0"/>
              </a:rPr>
              <a:t> </a:t>
            </a:r>
            <a:r>
              <a:rPr lang="en-US" altLang="en-US" dirty="0" err="1">
                <a:solidFill>
                  <a:srgbClr val="FFFF66"/>
                </a:solidFill>
                <a:latin typeface="MAC C Swiss" panose="020B7200000000000000" pitchFamily="34" charset="0"/>
              </a:rPr>
              <a:t>spiewe</a:t>
            </a:r>
            <a:r>
              <a:rPr lang="en-US" altLang="en-US" dirty="0">
                <a:solidFill>
                  <a:srgbClr val="FFFF66"/>
                </a:solidFill>
                <a:latin typeface="MAC C Swiss" panose="020B7200000000000000" pitchFamily="34" charset="0"/>
              </a:rPr>
              <a:t> 		1/100</a:t>
            </a:r>
          </a:p>
          <a:p>
            <a:pPr eaLnBrk="1" hangingPunct="1">
              <a:spcBef>
                <a:spcPct val="50000"/>
              </a:spcBef>
            </a:pPr>
            <a:r>
              <a:rPr lang="en-US" altLang="en-US" dirty="0">
                <a:solidFill>
                  <a:srgbClr val="FFFF66"/>
                </a:solidFill>
                <a:latin typeface="MAC C Swiss" panose="020B7200000000000000" pitchFamily="34" charset="0"/>
              </a:rPr>
              <a:t>	</a:t>
            </a:r>
            <a:r>
              <a:rPr lang="en-US" altLang="en-US" dirty="0" err="1">
                <a:solidFill>
                  <a:srgbClr val="FFFF66"/>
                </a:solidFill>
                <a:latin typeface="MAC C Swiss" panose="020B7200000000000000" pitchFamily="34" charset="0"/>
              </a:rPr>
              <a:t>Steatoza</a:t>
            </a:r>
            <a:r>
              <a:rPr lang="en-US" altLang="en-US" dirty="0">
                <a:solidFill>
                  <a:srgbClr val="FFFF66"/>
                </a:solidFill>
                <a:latin typeface="MAC C Swiss" panose="020B7200000000000000" pitchFamily="34" charset="0"/>
              </a:rPr>
              <a:t> </a:t>
            </a:r>
            <a:r>
              <a:rPr lang="en-US" altLang="en-US" dirty="0" err="1">
                <a:solidFill>
                  <a:srgbClr val="FFFF66"/>
                </a:solidFill>
                <a:latin typeface="MAC C Swiss" panose="020B7200000000000000" pitchFamily="34" charset="0"/>
              </a:rPr>
              <a:t>na</a:t>
            </a:r>
            <a:r>
              <a:rPr lang="en-US" altLang="en-US" dirty="0">
                <a:solidFill>
                  <a:srgbClr val="FFFF66"/>
                </a:solidFill>
                <a:latin typeface="MAC C Swiss" panose="020B7200000000000000" pitchFamily="34" charset="0"/>
              </a:rPr>
              <a:t> </a:t>
            </a:r>
            <a:r>
              <a:rPr lang="en-US" altLang="en-US" dirty="0" err="1">
                <a:solidFill>
                  <a:srgbClr val="FFFF66"/>
                </a:solidFill>
                <a:latin typeface="MAC C Swiss" panose="020B7200000000000000" pitchFamily="34" charset="0"/>
              </a:rPr>
              <a:t>crn</a:t>
            </a:r>
            <a:r>
              <a:rPr lang="en-US" altLang="en-US" dirty="0">
                <a:solidFill>
                  <a:srgbClr val="FFFF66"/>
                </a:solidFill>
                <a:latin typeface="MAC C Swiss" panose="020B7200000000000000" pitchFamily="34" charset="0"/>
              </a:rPr>
              <a:t> </a:t>
            </a:r>
            <a:r>
              <a:rPr lang="en-US" altLang="en-US" dirty="0" err="1">
                <a:solidFill>
                  <a:srgbClr val="FFFF66"/>
                </a:solidFill>
                <a:latin typeface="MAC C Swiss" panose="020B7200000000000000" pitchFamily="34" charset="0"/>
              </a:rPr>
              <a:t>drob</a:t>
            </a:r>
            <a:r>
              <a:rPr lang="en-US" altLang="en-US" dirty="0">
                <a:solidFill>
                  <a:srgbClr val="FFFF66"/>
                </a:solidFill>
                <a:latin typeface="MAC C Swiss" panose="020B7200000000000000" pitchFamily="34" charset="0"/>
              </a:rPr>
              <a:t> 			</a:t>
            </a:r>
          </a:p>
          <a:p>
            <a:pPr eaLnBrk="1" hangingPunct="1">
              <a:spcBef>
                <a:spcPct val="50000"/>
              </a:spcBef>
            </a:pPr>
            <a:r>
              <a:rPr lang="en-US" altLang="en-US" dirty="0">
                <a:solidFill>
                  <a:srgbClr val="FFFF66"/>
                </a:solidFill>
                <a:latin typeface="MAC C Swiss" panose="020B7200000000000000" pitchFamily="34" charset="0"/>
              </a:rPr>
              <a:t>	</a:t>
            </a:r>
            <a:r>
              <a:rPr lang="en-US" altLang="en-US" dirty="0" err="1">
                <a:solidFill>
                  <a:srgbClr val="00B0F0"/>
                </a:solidFill>
                <a:latin typeface="MAC C Swiss" panose="020B7200000000000000" pitchFamily="34" charset="0"/>
              </a:rPr>
              <a:t>Hipertenzija</a:t>
            </a:r>
            <a:r>
              <a:rPr lang="en-US" altLang="en-US" dirty="0">
                <a:solidFill>
                  <a:srgbClr val="00B0F0"/>
                </a:solidFill>
                <a:latin typeface="MAC C Swiss" panose="020B7200000000000000" pitchFamily="34" charset="0"/>
              </a:rPr>
              <a:t>	¼ 	5-11 g so TA &gt;95%o </a:t>
            </a:r>
          </a:p>
          <a:p>
            <a:pPr eaLnBrk="1" hangingPunct="1">
              <a:spcBef>
                <a:spcPct val="50000"/>
              </a:spcBef>
            </a:pPr>
            <a:r>
              <a:rPr lang="en-US" altLang="en-US" dirty="0">
                <a:solidFill>
                  <a:srgbClr val="FFFF66"/>
                </a:solidFill>
                <a:latin typeface="MAC C Swiss" panose="020B7200000000000000" pitchFamily="34" charset="0"/>
              </a:rPr>
              <a:t>	</a:t>
            </a:r>
            <a:r>
              <a:rPr lang="en-US" altLang="en-US" dirty="0" err="1">
                <a:solidFill>
                  <a:srgbClr val="00B0F0"/>
                </a:solidFill>
                <a:latin typeface="MAC C Swiss" panose="020B7200000000000000" pitchFamily="34" charset="0"/>
              </a:rPr>
              <a:t>Hiperlipidemija</a:t>
            </a:r>
            <a:r>
              <a:rPr lang="en-US" altLang="en-US" dirty="0">
                <a:solidFill>
                  <a:srgbClr val="00B0F0"/>
                </a:solidFill>
                <a:latin typeface="MAC C Swiss" panose="020B7200000000000000" pitchFamily="34" charset="0"/>
              </a:rPr>
              <a:t>		1-3/30 </a:t>
            </a:r>
            <a:r>
              <a:rPr lang="en-US" altLang="en-US" dirty="0" err="1">
                <a:solidFill>
                  <a:srgbClr val="00B0F0"/>
                </a:solidFill>
                <a:latin typeface="MAC C Swiss" panose="020B7200000000000000" pitchFamily="34" charset="0"/>
              </a:rPr>
              <a:t>mladi</a:t>
            </a:r>
            <a:r>
              <a:rPr lang="en-US" altLang="en-US" dirty="0">
                <a:solidFill>
                  <a:srgbClr val="00B0F0"/>
                </a:solidFill>
                <a:latin typeface="MAC C Swiss" panose="020B7200000000000000" pitchFamily="34" charset="0"/>
              </a:rPr>
              <a:t> </a:t>
            </a:r>
            <a:r>
              <a:rPr lang="en-US" altLang="en-US" dirty="0" err="1">
                <a:solidFill>
                  <a:srgbClr val="00B0F0"/>
                </a:solidFill>
                <a:latin typeface="MAC C Swiss" panose="020B7200000000000000" pitchFamily="34" charset="0"/>
              </a:rPr>
              <a:t>adulti</a:t>
            </a:r>
            <a:endParaRPr lang="en-US" altLang="en-US" dirty="0">
              <a:solidFill>
                <a:srgbClr val="00B0F0"/>
              </a:solidFill>
              <a:latin typeface="MAC C Swiss" panose="020B7200000000000000" pitchFamily="34" charset="0"/>
            </a:endParaRPr>
          </a:p>
          <a:p>
            <a:pPr eaLnBrk="1" hangingPunct="1">
              <a:spcBef>
                <a:spcPct val="50000"/>
              </a:spcBef>
            </a:pPr>
            <a:r>
              <a:rPr lang="en-US" altLang="en-US" dirty="0">
                <a:solidFill>
                  <a:srgbClr val="FFFF66"/>
                </a:solidFill>
                <a:latin typeface="MAC C Swiss" panose="020B7200000000000000" pitchFamily="34" charset="0"/>
              </a:rPr>
              <a:t>	</a:t>
            </a:r>
            <a:r>
              <a:rPr lang="en-US" altLang="en-US" dirty="0" err="1">
                <a:solidFill>
                  <a:srgbClr val="FFFF66"/>
                </a:solidFill>
                <a:latin typeface="MAC C Swiss" panose="020B7200000000000000" pitchFamily="34" charset="0"/>
              </a:rPr>
              <a:t>Hiperholesterolemija</a:t>
            </a:r>
            <a:r>
              <a:rPr lang="en-US" altLang="en-US" dirty="0">
                <a:solidFill>
                  <a:srgbClr val="FFFF66"/>
                </a:solidFill>
                <a:latin typeface="MAC C Swiss" panose="020B7200000000000000" pitchFamily="34" charset="0"/>
              </a:rPr>
              <a:t>, </a:t>
            </a:r>
            <a:r>
              <a:rPr lang="en-US" altLang="en-US" dirty="0" err="1">
                <a:solidFill>
                  <a:srgbClr val="FFFF66"/>
                </a:solidFill>
                <a:latin typeface="MAC C Swiss" panose="020B7200000000000000" pitchFamily="34" charset="0"/>
              </a:rPr>
              <a:t>arterioskleroza</a:t>
            </a:r>
            <a:r>
              <a:rPr lang="en-US" altLang="en-US" dirty="0">
                <a:solidFill>
                  <a:srgbClr val="FFFF66"/>
                </a:solidFill>
                <a:latin typeface="MAC C Swiss" panose="020B7200000000000000" pitchFamily="34" charset="0"/>
              </a:rPr>
              <a:t>, </a:t>
            </a:r>
          </a:p>
          <a:p>
            <a:pPr eaLnBrk="1" hangingPunct="1">
              <a:spcBef>
                <a:spcPct val="50000"/>
              </a:spcBef>
            </a:pPr>
            <a:r>
              <a:rPr lang="en-US" altLang="en-US" dirty="0">
                <a:solidFill>
                  <a:srgbClr val="FFFF66"/>
                </a:solidFill>
                <a:latin typeface="MAC C Swiss" panose="020B7200000000000000" pitchFamily="34" charset="0"/>
              </a:rPr>
              <a:t>	</a:t>
            </a:r>
            <a:r>
              <a:rPr lang="en-US" altLang="en-US" dirty="0" err="1">
                <a:solidFill>
                  <a:srgbClr val="FFFF66"/>
                </a:solidFill>
                <a:latin typeface="MAC C Swiss" panose="020B7200000000000000" pitchFamily="34" charset="0"/>
              </a:rPr>
              <a:t>Holelitijaza</a:t>
            </a:r>
            <a:r>
              <a:rPr lang="en-US" altLang="en-US" dirty="0">
                <a:solidFill>
                  <a:srgbClr val="FFFF66"/>
                </a:solidFill>
                <a:latin typeface="MAC C Swiss" panose="020B7200000000000000" pitchFamily="34" charset="0"/>
              </a:rPr>
              <a:t>		1-2/100 </a:t>
            </a:r>
            <a:r>
              <a:rPr lang="en-US" altLang="en-US" dirty="0" err="1">
                <a:solidFill>
                  <a:srgbClr val="FFFF66"/>
                </a:solidFill>
                <a:latin typeface="MAC C Swiss" panose="020B7200000000000000" pitchFamily="34" charset="0"/>
              </a:rPr>
              <a:t>pri</a:t>
            </a:r>
            <a:r>
              <a:rPr lang="en-US" altLang="en-US" dirty="0">
                <a:solidFill>
                  <a:srgbClr val="FFFF66"/>
                </a:solidFill>
                <a:latin typeface="MAC C Swiss" panose="020B7200000000000000" pitchFamily="34" charset="0"/>
              </a:rPr>
              <a:t> BMI&gt;30kg/m</a:t>
            </a:r>
            <a:r>
              <a:rPr lang="en-US" altLang="en-US" baseline="30000" dirty="0">
                <a:solidFill>
                  <a:srgbClr val="FFFF66"/>
                </a:solidFill>
                <a:latin typeface="MAC C Swiss" panose="020B7200000000000000" pitchFamily="34" charset="0"/>
              </a:rPr>
              <a:t>2</a:t>
            </a:r>
          </a:p>
          <a:p>
            <a:pPr eaLnBrk="1" hangingPunct="1">
              <a:spcBef>
                <a:spcPct val="50000"/>
              </a:spcBef>
            </a:pPr>
            <a:r>
              <a:rPr lang="en-US" altLang="en-US" dirty="0">
                <a:solidFill>
                  <a:srgbClr val="FFFF66"/>
                </a:solidFill>
                <a:latin typeface="MAC C Swiss" panose="020B7200000000000000" pitchFamily="34" charset="0"/>
              </a:rPr>
              <a:t>	</a:t>
            </a:r>
            <a:r>
              <a:rPr lang="en-US" altLang="en-US" dirty="0" err="1">
                <a:solidFill>
                  <a:srgbClr val="FFFF66"/>
                </a:solidFill>
                <a:latin typeface="MAC C Swiss" panose="020B7200000000000000" pitchFamily="34" charset="0"/>
              </a:rPr>
              <a:t>Ortopedski</a:t>
            </a:r>
            <a:r>
              <a:rPr lang="en-US" altLang="en-US" dirty="0">
                <a:solidFill>
                  <a:srgbClr val="FFFF66"/>
                </a:solidFill>
                <a:latin typeface="MAC C Swiss" panose="020B7200000000000000" pitchFamily="34" charset="0"/>
              </a:rPr>
              <a:t> </a:t>
            </a:r>
            <a:r>
              <a:rPr lang="en-US" altLang="en-US" dirty="0" err="1">
                <a:solidFill>
                  <a:srgbClr val="FFFF66"/>
                </a:solidFill>
                <a:latin typeface="MAC C Swiss" panose="020B7200000000000000" pitchFamily="34" charset="0"/>
              </a:rPr>
              <a:t>defekti</a:t>
            </a:r>
            <a:r>
              <a:rPr lang="en-US" altLang="en-US" dirty="0">
                <a:solidFill>
                  <a:srgbClr val="FFFF66"/>
                </a:solidFill>
                <a:latin typeface="MAC C Swiss" panose="020B7200000000000000" pitchFamily="34" charset="0"/>
              </a:rPr>
              <a:t>	 1/3300&lt;25g.</a:t>
            </a:r>
          </a:p>
          <a:p>
            <a:pPr eaLnBrk="1" hangingPunct="1">
              <a:spcBef>
                <a:spcPct val="50000"/>
              </a:spcBef>
            </a:pPr>
            <a:r>
              <a:rPr lang="en-US" altLang="en-US" dirty="0">
                <a:solidFill>
                  <a:srgbClr val="FFFF66"/>
                </a:solidFill>
                <a:latin typeface="MAC C Swiss" panose="020B7200000000000000" pitchFamily="34" charset="0"/>
              </a:rPr>
              <a:t>	(</a:t>
            </a:r>
            <a:r>
              <a:rPr lang="en-US" altLang="en-US" dirty="0" err="1">
                <a:solidFill>
                  <a:srgbClr val="FFFF66"/>
                </a:solidFill>
                <a:latin typeface="MAC C Swiss" panose="020B7200000000000000" pitchFamily="34" charset="0"/>
              </a:rPr>
              <a:t>Ramni</a:t>
            </a:r>
            <a:r>
              <a:rPr lang="en-US" altLang="en-US" dirty="0">
                <a:solidFill>
                  <a:srgbClr val="FFFF66"/>
                </a:solidFill>
                <a:latin typeface="MAC C Swiss" panose="020B7200000000000000" pitchFamily="34" charset="0"/>
              </a:rPr>
              <a:t> </a:t>
            </a:r>
            <a:r>
              <a:rPr lang="en-US" altLang="en-US" dirty="0" err="1">
                <a:solidFill>
                  <a:srgbClr val="FFFF66"/>
                </a:solidFill>
                <a:latin typeface="MAC C Swiss" panose="020B7200000000000000" pitchFamily="34" charset="0"/>
              </a:rPr>
              <a:t>stopala</a:t>
            </a:r>
            <a:r>
              <a:rPr lang="en-US" altLang="en-US" dirty="0">
                <a:solidFill>
                  <a:srgbClr val="FFFF66"/>
                </a:solidFill>
                <a:latin typeface="MAC C Swiss" panose="020B7200000000000000" pitchFamily="34" charset="0"/>
              </a:rPr>
              <a:t>, </a:t>
            </a:r>
            <a:r>
              <a:rPr lang="en-US" altLang="en-US" dirty="0" err="1">
                <a:solidFill>
                  <a:srgbClr val="FFFF66"/>
                </a:solidFill>
                <a:latin typeface="MAC C Swiss" panose="020B7200000000000000" pitchFamily="34" charset="0"/>
              </a:rPr>
              <a:t>epifizioliza</a:t>
            </a:r>
            <a:r>
              <a:rPr lang="en-US" altLang="en-US" dirty="0">
                <a:solidFill>
                  <a:srgbClr val="FFFF66"/>
                </a:solidFill>
                <a:latin typeface="MAC C Swiss" panose="020B7200000000000000" pitchFamily="34" charset="0"/>
              </a:rPr>
              <a:t>)	</a:t>
            </a:r>
          </a:p>
        </p:txBody>
      </p:sp>
      <p:sp>
        <p:nvSpPr>
          <p:cNvPr id="3" name="Rectangle 2"/>
          <p:cNvSpPr/>
          <p:nvPr/>
        </p:nvSpPr>
        <p:spPr>
          <a:xfrm>
            <a:off x="4938192" y="6444044"/>
            <a:ext cx="3566041" cy="338554"/>
          </a:xfrm>
          <a:prstGeom prst="rect">
            <a:avLst/>
          </a:prstGeom>
        </p:spPr>
        <p:txBody>
          <a:bodyPr wrap="none">
            <a:spAutoFit/>
          </a:bodyPr>
          <a:lstStyle/>
          <a:p>
            <a:pPr eaLnBrk="1" hangingPunct="1"/>
            <a:r>
              <a:rPr lang="en-US" altLang="en-US" sz="1600" dirty="0">
                <a:latin typeface="Arial" panose="020B0604020202020204" pitchFamily="34" charset="0"/>
                <a:cs typeface="Arial" panose="020B0604020202020204" pitchFamily="34" charset="0"/>
              </a:rPr>
              <a:t>Barlow.SE, Pediatrics 102:1-11, 1998</a:t>
            </a:r>
          </a:p>
        </p:txBody>
      </p:sp>
    </p:spTree>
    <p:extLst>
      <p:ext uri="{BB962C8B-B14F-4D97-AF65-F5344CB8AC3E}">
        <p14:creationId xmlns:p14="http://schemas.microsoft.com/office/powerpoint/2010/main" val="161018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216" y="1285875"/>
            <a:ext cx="8116324" cy="5016758"/>
          </a:xfrm>
          <a:prstGeom prst="rect">
            <a:avLst/>
          </a:prstGeom>
          <a:noFill/>
        </p:spPr>
        <p:txBody>
          <a:bodyPr wrap="none">
            <a:spAutoFit/>
          </a:bodyPr>
          <a:lstStyle/>
          <a:p>
            <a:pPr algn="ctr">
              <a:defRPr/>
            </a:pPr>
            <a:r>
              <a:rPr lang="mk-MK" sz="3200" dirty="0" smtClean="0">
                <a:latin typeface="Arial" pitchFamily="34" charset="0"/>
                <a:cs typeface="Arial" pitchFamily="34" charset="0"/>
              </a:rPr>
              <a:t>Студии на дебелеењето и метаболичкиот</a:t>
            </a:r>
          </a:p>
          <a:p>
            <a:pPr algn="ctr">
              <a:defRPr/>
            </a:pPr>
            <a:r>
              <a:rPr lang="mk-MK" sz="3200" dirty="0" smtClean="0">
                <a:latin typeface="Arial" pitchFamily="34" charset="0"/>
                <a:cs typeface="Arial" pitchFamily="34" charset="0"/>
              </a:rPr>
              <a:t>синдром кај децата во Македонија</a:t>
            </a:r>
            <a:endParaRPr lang="en-US" sz="3200" dirty="0">
              <a:latin typeface="Arial" pitchFamily="34" charset="0"/>
              <a:cs typeface="Arial" pitchFamily="34" charset="0"/>
            </a:endParaRPr>
          </a:p>
          <a:p>
            <a:pPr>
              <a:defRPr/>
            </a:pPr>
            <a:endParaRPr lang="en-US" sz="3200" dirty="0">
              <a:latin typeface="Arial" pitchFamily="34" charset="0"/>
              <a:cs typeface="Arial" pitchFamily="34" charset="0"/>
            </a:endParaRPr>
          </a:p>
          <a:p>
            <a:pPr marL="342900" indent="-342900">
              <a:buFontTx/>
              <a:buAutoNum type="arabicPeriod"/>
              <a:defRPr/>
            </a:pPr>
            <a:r>
              <a:rPr lang="mk-MK" sz="3200" dirty="0" smtClean="0">
                <a:latin typeface="Arial" pitchFamily="34" charset="0"/>
                <a:cs typeface="Arial" pitchFamily="34" charset="0"/>
              </a:rPr>
              <a:t>Преваленција</a:t>
            </a:r>
            <a:endParaRPr lang="en-US" sz="3200" dirty="0">
              <a:latin typeface="Arial" pitchFamily="34" charset="0"/>
              <a:cs typeface="Arial" pitchFamily="34" charset="0"/>
            </a:endParaRPr>
          </a:p>
          <a:p>
            <a:pPr marL="342900" indent="-342900">
              <a:buFontTx/>
              <a:buAutoNum type="arabicPeriod"/>
              <a:defRPr/>
            </a:pPr>
            <a:r>
              <a:rPr lang="en-US" sz="3200" dirty="0">
                <a:latin typeface="Arial" pitchFamily="34" charset="0"/>
                <a:cs typeface="Arial" pitchFamily="34" charset="0"/>
              </a:rPr>
              <a:t>BMI vs. insulinemia</a:t>
            </a:r>
          </a:p>
          <a:p>
            <a:pPr marL="342900" indent="-342900">
              <a:buFontTx/>
              <a:buAutoNum type="arabicPeriod"/>
              <a:defRPr/>
            </a:pPr>
            <a:r>
              <a:rPr lang="en-US" sz="3200" dirty="0">
                <a:latin typeface="Arial" pitchFamily="34" charset="0"/>
                <a:cs typeface="Arial" pitchFamily="34" charset="0"/>
              </a:rPr>
              <a:t>Adiponectin/leptin</a:t>
            </a:r>
          </a:p>
          <a:p>
            <a:pPr marL="342900" indent="-342900">
              <a:buFontTx/>
              <a:buAutoNum type="arabicPeriod"/>
              <a:defRPr/>
            </a:pPr>
            <a:r>
              <a:rPr lang="mk-MK" sz="3200" dirty="0" smtClean="0">
                <a:latin typeface="Arial" pitchFamily="34" charset="0"/>
                <a:cs typeface="Arial" pitchFamily="34" charset="0"/>
              </a:rPr>
              <a:t>Интолеранција на гликоза</a:t>
            </a:r>
            <a:endParaRPr lang="en-US" sz="3200" dirty="0">
              <a:latin typeface="Arial" pitchFamily="34" charset="0"/>
              <a:cs typeface="Arial" pitchFamily="34" charset="0"/>
            </a:endParaRPr>
          </a:p>
          <a:p>
            <a:pPr marL="342900" indent="-342900">
              <a:buFontTx/>
              <a:buAutoNum type="arabicPeriod"/>
              <a:defRPr/>
            </a:pPr>
            <a:r>
              <a:rPr lang="en-US" sz="3200" dirty="0">
                <a:latin typeface="Arial" pitchFamily="34" charset="0"/>
                <a:cs typeface="Arial" pitchFamily="34" charset="0"/>
              </a:rPr>
              <a:t>PCOS</a:t>
            </a:r>
          </a:p>
          <a:p>
            <a:pPr marL="342900" indent="-342900">
              <a:buFontTx/>
              <a:buAutoNum type="arabicPeriod"/>
              <a:defRPr/>
            </a:pPr>
            <a:r>
              <a:rPr lang="mk-MK" sz="3200" dirty="0" smtClean="0">
                <a:latin typeface="Arial" pitchFamily="34" charset="0"/>
                <a:cs typeface="Arial" pitchFamily="34" charset="0"/>
              </a:rPr>
              <a:t>Фамилијарни фактори</a:t>
            </a:r>
            <a:endParaRPr lang="en-US" sz="3200" dirty="0">
              <a:latin typeface="Arial" pitchFamily="34" charset="0"/>
              <a:cs typeface="Arial" pitchFamily="34" charset="0"/>
            </a:endParaRPr>
          </a:p>
          <a:p>
            <a:pPr marL="342900" indent="-342900">
              <a:buFontTx/>
              <a:buAutoNum type="arabicPeriod"/>
              <a:defRPr/>
            </a:pPr>
            <a:r>
              <a:rPr lang="mk-MK" sz="3200" dirty="0" smtClean="0">
                <a:latin typeface="Arial" pitchFamily="34" charset="0"/>
                <a:cs typeface="Arial" pitchFamily="34" charset="0"/>
              </a:rPr>
              <a:t>Метаболичко ппрограмирање</a:t>
            </a:r>
            <a:endParaRPr lang="mk-MK"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500063" y="641520"/>
            <a:ext cx="8135937" cy="5940088"/>
          </a:xfrm>
          <a:prstGeom prst="rect">
            <a:avLst/>
          </a:prstGeom>
          <a:noFill/>
          <a:ln w="9525">
            <a:noFill/>
            <a:miter lim="800000"/>
            <a:headEnd/>
            <a:tailEnd/>
          </a:ln>
        </p:spPr>
        <p:txBody>
          <a:bodyPr anchor="ctr">
            <a:spAutoFit/>
          </a:bodyPr>
          <a:lstStyle/>
          <a:p>
            <a:pPr algn="ctr"/>
            <a:r>
              <a:rPr lang="mk-MK" sz="3600" dirty="0" smtClean="0">
                <a:latin typeface="Arial" pitchFamily="34" charset="0"/>
              </a:rPr>
              <a:t>1. Преваленција на дебелеењето</a:t>
            </a:r>
            <a:r>
              <a:rPr lang="en-GB" sz="3600" dirty="0" smtClean="0">
                <a:latin typeface="Arial" pitchFamily="34" charset="0"/>
              </a:rPr>
              <a:t> </a:t>
            </a:r>
            <a:endParaRPr lang="en-GB" sz="3600" dirty="0">
              <a:latin typeface="Arial" pitchFamily="34" charset="0"/>
            </a:endParaRPr>
          </a:p>
          <a:p>
            <a:pPr algn="ctr"/>
            <a:endParaRPr lang="en-GB" sz="3600" dirty="0">
              <a:latin typeface="Arial" pitchFamily="34" charset="0"/>
            </a:endParaRPr>
          </a:p>
          <a:p>
            <a:r>
              <a:rPr lang="en-GB" sz="2800" dirty="0">
                <a:latin typeface="Arial" pitchFamily="34" charset="0"/>
              </a:rPr>
              <a:t>BMI </a:t>
            </a:r>
            <a:r>
              <a:rPr lang="mk-MK" sz="2800" dirty="0" smtClean="0">
                <a:latin typeface="Arial" pitchFamily="34" charset="0"/>
              </a:rPr>
              <a:t>кај</a:t>
            </a:r>
            <a:r>
              <a:rPr lang="en-GB" sz="2800" dirty="0" smtClean="0">
                <a:latin typeface="Arial" pitchFamily="34" charset="0"/>
              </a:rPr>
              <a:t> </a:t>
            </a:r>
            <a:r>
              <a:rPr lang="en-GB" sz="2800" dirty="0">
                <a:latin typeface="Arial" pitchFamily="34" charset="0"/>
              </a:rPr>
              <a:t>5432 </a:t>
            </a:r>
            <a:r>
              <a:rPr lang="mk-MK" sz="2800" dirty="0" smtClean="0">
                <a:latin typeface="Arial" pitchFamily="34" charset="0"/>
              </a:rPr>
              <a:t>школски деца (11-13 години) во текот на систематските прегледи</a:t>
            </a:r>
            <a:endParaRPr lang="en-GB" sz="2800" dirty="0">
              <a:latin typeface="Arial" pitchFamily="34" charset="0"/>
            </a:endParaRPr>
          </a:p>
          <a:p>
            <a:r>
              <a:rPr lang="en-GB" sz="2800" dirty="0">
                <a:latin typeface="Arial" pitchFamily="34" charset="0"/>
              </a:rPr>
              <a:t> </a:t>
            </a:r>
          </a:p>
          <a:p>
            <a:r>
              <a:rPr lang="mk-MK" sz="2800" dirty="0" smtClean="0">
                <a:latin typeface="Arial" pitchFamily="34" charset="0"/>
              </a:rPr>
              <a:t>Три урбани основни училишта</a:t>
            </a:r>
            <a:endParaRPr lang="en-GB" sz="2800" dirty="0">
              <a:latin typeface="Arial" pitchFamily="34" charset="0"/>
            </a:endParaRPr>
          </a:p>
          <a:p>
            <a:r>
              <a:rPr lang="en-GB" sz="2800" dirty="0">
                <a:latin typeface="Arial" pitchFamily="34" charset="0"/>
              </a:rPr>
              <a:t> </a:t>
            </a:r>
          </a:p>
          <a:p>
            <a:r>
              <a:rPr lang="mk-MK" sz="2800" dirty="0" smtClean="0">
                <a:latin typeface="Arial" pitchFamily="34" charset="0"/>
              </a:rPr>
              <a:t>Преваленција оод </a:t>
            </a:r>
            <a:r>
              <a:rPr lang="en-GB" sz="2800" dirty="0" smtClean="0">
                <a:latin typeface="Arial" pitchFamily="34" charset="0"/>
              </a:rPr>
              <a:t>12.7</a:t>
            </a:r>
            <a:r>
              <a:rPr lang="en-GB" sz="2800" dirty="0">
                <a:latin typeface="Arial" pitchFamily="34" charset="0"/>
              </a:rPr>
              <a:t>% </a:t>
            </a:r>
            <a:r>
              <a:rPr lang="mk-MK" sz="2800" dirty="0" smtClean="0">
                <a:latin typeface="Arial" pitchFamily="34" charset="0"/>
              </a:rPr>
              <a:t>на полни и/или дебели</a:t>
            </a:r>
          </a:p>
          <a:p>
            <a:endParaRPr lang="en-GB" sz="2800" dirty="0">
              <a:latin typeface="Arial" pitchFamily="34" charset="0"/>
            </a:endParaRPr>
          </a:p>
          <a:p>
            <a:r>
              <a:rPr lang="mk-MK" sz="2800" dirty="0" smtClean="0">
                <a:latin typeface="Arial" pitchFamily="34" charset="0"/>
              </a:rPr>
              <a:t>Споредено со Америка, Австралија, Тајланд е пониска, но многу повисока според исхраната која е широко достапна.</a:t>
            </a:r>
            <a:endParaRPr lang="en-GB" sz="2800" dirty="0">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http://3.bp.blogspot.com/-XgdEi-8syiU/Uh_VMywf-JI/AAAAAAAAA50/aAo1QlGGnpU/s640/overweight+and+breakfast.png">
            <a:hlinkClick r:id="rId3"/>
          </p:cNvPr>
          <p:cNvPicPr>
            <a:picLocks noChangeAspect="1" noChangeArrowheads="1"/>
          </p:cNvPicPr>
          <p:nvPr/>
        </p:nvPicPr>
        <p:blipFill>
          <a:blip r:embed="rId4"/>
          <a:srcRect r="49609"/>
          <a:stretch>
            <a:fillRect/>
          </a:stretch>
        </p:blipFill>
        <p:spPr bwMode="auto">
          <a:xfrm>
            <a:off x="500063" y="571500"/>
            <a:ext cx="4446587" cy="5776913"/>
          </a:xfrm>
          <a:prstGeom prst="rect">
            <a:avLst/>
          </a:prstGeom>
          <a:noFill/>
          <a:ln w="9525">
            <a:noFill/>
            <a:miter lim="800000"/>
            <a:headEnd/>
            <a:tailEnd/>
          </a:ln>
        </p:spPr>
      </p:pic>
      <p:sp>
        <p:nvSpPr>
          <p:cNvPr id="33795" name="TextBox 2"/>
          <p:cNvSpPr txBox="1">
            <a:spLocks noChangeArrowheads="1"/>
          </p:cNvSpPr>
          <p:nvPr/>
        </p:nvSpPr>
        <p:spPr bwMode="auto">
          <a:xfrm>
            <a:off x="500063" y="214313"/>
            <a:ext cx="9557425" cy="646331"/>
          </a:xfrm>
          <a:prstGeom prst="rect">
            <a:avLst/>
          </a:prstGeom>
          <a:noFill/>
          <a:ln w="9525">
            <a:noFill/>
            <a:miter lim="800000"/>
            <a:headEnd/>
            <a:tailEnd/>
          </a:ln>
        </p:spPr>
        <p:txBody>
          <a:bodyPr wrap="none">
            <a:spAutoFit/>
          </a:bodyPr>
          <a:lstStyle/>
          <a:p>
            <a:r>
              <a:rPr lang="mk-MK" b="1" dirty="0" smtClean="0"/>
              <a:t>Процент на дебели деца во светот и местото на Македонија</a:t>
            </a:r>
            <a:r>
              <a:rPr lang="en-GB" b="1" dirty="0" smtClean="0"/>
              <a:t> </a:t>
            </a:r>
            <a:r>
              <a:rPr lang="en-GB" b="1" dirty="0"/>
              <a:t>                          </a:t>
            </a:r>
            <a:endParaRPr lang="en-GB" dirty="0"/>
          </a:p>
          <a:p>
            <a:endParaRPr lang="mk-MK" dirty="0"/>
          </a:p>
        </p:txBody>
      </p:sp>
      <p:sp>
        <p:nvSpPr>
          <p:cNvPr id="33796" name="TextBox 3"/>
          <p:cNvSpPr txBox="1">
            <a:spLocks noChangeArrowheads="1"/>
          </p:cNvSpPr>
          <p:nvPr/>
        </p:nvSpPr>
        <p:spPr bwMode="auto">
          <a:xfrm>
            <a:off x="1473200" y="6500813"/>
            <a:ext cx="7670800" cy="584200"/>
          </a:xfrm>
          <a:prstGeom prst="rect">
            <a:avLst/>
          </a:prstGeom>
          <a:noFill/>
          <a:ln w="9525">
            <a:noFill/>
            <a:miter lim="800000"/>
            <a:headEnd/>
            <a:tailEnd/>
          </a:ln>
        </p:spPr>
        <p:txBody>
          <a:bodyPr>
            <a:spAutoFit/>
          </a:bodyPr>
          <a:lstStyle/>
          <a:p>
            <a:r>
              <a:rPr lang="en-US" sz="1400">
                <a:latin typeface="Arial" pitchFamily="34" charset="0"/>
                <a:cs typeface="Arial" pitchFamily="34" charset="0"/>
              </a:rPr>
              <a:t>Morgen C, Sorensen T, Recent trends of obesity (Nature Reviews of Endocrinology 10(9) 2014</a:t>
            </a:r>
          </a:p>
          <a:p>
            <a:endParaRPr lang="mk-MK"/>
          </a:p>
        </p:txBody>
      </p:sp>
      <p:cxnSp>
        <p:nvCxnSpPr>
          <p:cNvPr id="6" name="Straight Arrow Connector 5"/>
          <p:cNvCxnSpPr/>
          <p:nvPr/>
        </p:nvCxnSpPr>
        <p:spPr>
          <a:xfrm flipH="1">
            <a:off x="2987824" y="3573016"/>
            <a:ext cx="360039" cy="35661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798" name="TextBox 7"/>
          <p:cNvSpPr txBox="1">
            <a:spLocks noChangeArrowheads="1"/>
          </p:cNvSpPr>
          <p:nvPr/>
        </p:nvSpPr>
        <p:spPr bwMode="auto">
          <a:xfrm>
            <a:off x="3059832" y="3284984"/>
            <a:ext cx="1605311" cy="369332"/>
          </a:xfrm>
          <a:prstGeom prst="rect">
            <a:avLst/>
          </a:prstGeom>
          <a:noFill/>
          <a:ln w="9525">
            <a:noFill/>
            <a:miter lim="800000"/>
            <a:headEnd/>
            <a:tailEnd/>
          </a:ln>
        </p:spPr>
        <p:txBody>
          <a:bodyPr wrap="none">
            <a:spAutoFit/>
          </a:bodyPr>
          <a:lstStyle/>
          <a:p>
            <a:r>
              <a:rPr lang="mk-MK" dirty="0">
                <a:solidFill>
                  <a:srgbClr val="002060"/>
                </a:solidFill>
                <a:latin typeface="Arial" pitchFamily="34" charset="0"/>
                <a:cs typeface="Arial" pitchFamily="34" charset="0"/>
              </a:rPr>
              <a:t>Р</a:t>
            </a:r>
            <a:r>
              <a:rPr lang="en-US" dirty="0" smtClean="0">
                <a:solidFill>
                  <a:srgbClr val="002060"/>
                </a:solidFill>
                <a:latin typeface="Arial" pitchFamily="34" charset="0"/>
                <a:cs typeface="Arial" pitchFamily="34" charset="0"/>
              </a:rPr>
              <a:t>.M</a:t>
            </a:r>
            <a:r>
              <a:rPr lang="mk-MK" dirty="0" smtClean="0">
                <a:solidFill>
                  <a:srgbClr val="002060"/>
                </a:solidFill>
                <a:latin typeface="Arial" pitchFamily="34" charset="0"/>
                <a:cs typeface="Arial" pitchFamily="34" charset="0"/>
              </a:rPr>
              <a:t>акедонија</a:t>
            </a:r>
            <a:endParaRPr lang="mk-MK" dirty="0">
              <a:solidFill>
                <a:srgbClr val="002060"/>
              </a:solidFill>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2875" y="2143125"/>
            <a:ext cx="8858250" cy="3571875"/>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mk-MK"/>
          </a:p>
        </p:txBody>
      </p:sp>
      <p:sp>
        <p:nvSpPr>
          <p:cNvPr id="37891" name="Text Box 4"/>
          <p:cNvSpPr txBox="1">
            <a:spLocks noChangeArrowheads="1"/>
          </p:cNvSpPr>
          <p:nvPr/>
        </p:nvSpPr>
        <p:spPr bwMode="auto">
          <a:xfrm>
            <a:off x="142875" y="0"/>
            <a:ext cx="9001125" cy="6801862"/>
          </a:xfrm>
          <a:prstGeom prst="rect">
            <a:avLst/>
          </a:prstGeom>
          <a:noFill/>
          <a:ln w="9525">
            <a:noFill/>
            <a:miter lim="800000"/>
            <a:headEnd/>
            <a:tailEnd/>
          </a:ln>
        </p:spPr>
        <p:txBody>
          <a:bodyPr>
            <a:spAutoFit/>
          </a:bodyPr>
          <a:lstStyle/>
          <a:p>
            <a:r>
              <a:rPr lang="mk-MK" sz="3600" dirty="0" smtClean="0">
                <a:latin typeface="Arial" pitchFamily="34" charset="0"/>
              </a:rPr>
              <a:t>2. Хиперинсулинемија-инсулинска резистенција</a:t>
            </a:r>
          </a:p>
          <a:p>
            <a:r>
              <a:rPr lang="mk-MK" sz="3600" dirty="0" smtClean="0">
                <a:latin typeface="Arial" pitchFamily="34" charset="0"/>
              </a:rPr>
              <a:t>78 деца (13.5+4.1 години) БМИ</a:t>
            </a:r>
            <a:r>
              <a:rPr lang="en-GB" sz="3200" dirty="0">
                <a:latin typeface="Arial" pitchFamily="34" charset="0"/>
              </a:rPr>
              <a:t> </a:t>
            </a:r>
            <a:r>
              <a:rPr lang="en-GB" sz="3200" dirty="0" smtClean="0">
                <a:latin typeface="Arial" pitchFamily="34" charset="0"/>
              </a:rPr>
              <a:t>&gt;</a:t>
            </a:r>
            <a:r>
              <a:rPr lang="mk-MK" sz="3200" dirty="0" smtClean="0">
                <a:latin typeface="Arial" pitchFamily="34" charset="0"/>
              </a:rPr>
              <a:t>85%о</a:t>
            </a:r>
            <a:r>
              <a:rPr lang="en-GB" sz="2400" dirty="0" smtClean="0">
                <a:latin typeface="Arial" pitchFamily="34" charset="0"/>
              </a:rPr>
              <a:t> </a:t>
            </a:r>
            <a:r>
              <a:rPr lang="en-US" dirty="0">
                <a:latin typeface="Arial" pitchFamily="34" charset="0"/>
              </a:rPr>
              <a:t>		</a:t>
            </a:r>
            <a:endParaRPr lang="mk-MK" dirty="0" smtClean="0">
              <a:latin typeface="Arial" pitchFamily="34" charset="0"/>
            </a:endParaRPr>
          </a:p>
          <a:p>
            <a:r>
              <a:rPr lang="en-US" dirty="0">
                <a:latin typeface="Arial" pitchFamily="34" charset="0"/>
              </a:rPr>
              <a:t>				</a:t>
            </a:r>
          </a:p>
          <a:p>
            <a:r>
              <a:rPr lang="en-US" sz="2400" dirty="0">
                <a:latin typeface="Arial" pitchFamily="34" charset="0"/>
              </a:rPr>
              <a:t>			       </a:t>
            </a:r>
            <a:r>
              <a:rPr lang="mk-MK" sz="2400" dirty="0" smtClean="0">
                <a:latin typeface="Arial" pitchFamily="34" charset="0"/>
              </a:rPr>
              <a:t>Пубертетски</a:t>
            </a:r>
            <a:r>
              <a:rPr lang="en-US" sz="2400" dirty="0">
                <a:latin typeface="Arial" pitchFamily="34" charset="0"/>
              </a:rPr>
              <a:t>	</a:t>
            </a:r>
            <a:r>
              <a:rPr lang="mk-MK" sz="2400" dirty="0" smtClean="0">
                <a:latin typeface="Arial" pitchFamily="34" charset="0"/>
              </a:rPr>
              <a:t>Предпубертетски  </a:t>
            </a:r>
            <a:r>
              <a:rPr lang="mk-MK" sz="2400" dirty="0">
                <a:latin typeface="Arial" pitchFamily="34" charset="0"/>
              </a:rPr>
              <a:t>р</a:t>
            </a:r>
            <a:endParaRPr lang="en-US" sz="2400" dirty="0">
              <a:latin typeface="Arial" pitchFamily="34" charset="0"/>
            </a:endParaRPr>
          </a:p>
          <a:p>
            <a:endParaRPr lang="mk-MK" sz="2200" dirty="0" smtClean="0">
              <a:solidFill>
                <a:srgbClr val="FFC000"/>
              </a:solidFill>
              <a:latin typeface="Arial" pitchFamily="34" charset="0"/>
            </a:endParaRPr>
          </a:p>
          <a:p>
            <a:r>
              <a:rPr lang="en-US" sz="2200" dirty="0" smtClean="0">
                <a:latin typeface="Arial" pitchFamily="34" charset="0"/>
              </a:rPr>
              <a:t>BMI </a:t>
            </a:r>
            <a:r>
              <a:rPr lang="en-US" sz="2200" dirty="0">
                <a:latin typeface="Arial" pitchFamily="34" charset="0"/>
              </a:rPr>
              <a:t>(kg/m</a:t>
            </a:r>
            <a:r>
              <a:rPr lang="en-US" sz="2200" baseline="30000" dirty="0">
                <a:latin typeface="Arial" pitchFamily="34" charset="0"/>
              </a:rPr>
              <a:t>2</a:t>
            </a:r>
            <a:r>
              <a:rPr lang="en-US" sz="2200" dirty="0">
                <a:latin typeface="Arial" pitchFamily="34" charset="0"/>
              </a:rPr>
              <a:t>)         	       </a:t>
            </a:r>
            <a:r>
              <a:rPr lang="mk-MK" sz="2200" dirty="0" smtClean="0">
                <a:latin typeface="Arial" pitchFamily="34" charset="0"/>
              </a:rPr>
              <a:t>  </a:t>
            </a:r>
            <a:r>
              <a:rPr lang="en-US" sz="2200" dirty="0" smtClean="0">
                <a:latin typeface="Arial" pitchFamily="34" charset="0"/>
              </a:rPr>
              <a:t>33.24</a:t>
            </a:r>
            <a:r>
              <a:rPr lang="en-US" sz="2200" u="sng" dirty="0" smtClean="0">
                <a:latin typeface="Arial" pitchFamily="34" charset="0"/>
              </a:rPr>
              <a:t>+</a:t>
            </a:r>
            <a:r>
              <a:rPr lang="en-US" sz="2200" dirty="0" smtClean="0">
                <a:latin typeface="Arial" pitchFamily="34" charset="0"/>
              </a:rPr>
              <a:t>5.13           </a:t>
            </a:r>
            <a:r>
              <a:rPr lang="en-US" sz="2200" dirty="0">
                <a:latin typeface="Arial" pitchFamily="34" charset="0"/>
              </a:rPr>
              <a:t>27.96</a:t>
            </a:r>
            <a:r>
              <a:rPr lang="en-US" sz="2200" u="sng" dirty="0"/>
              <a:t>+</a:t>
            </a:r>
            <a:r>
              <a:rPr lang="en-US" sz="2200" dirty="0"/>
              <a:t>3.26	</a:t>
            </a:r>
            <a:r>
              <a:rPr lang="mk-MK" sz="2200" dirty="0" smtClean="0"/>
              <a:t>      </a:t>
            </a:r>
            <a:r>
              <a:rPr lang="en-US" sz="2200" dirty="0" smtClean="0"/>
              <a:t>&lt;</a:t>
            </a:r>
            <a:r>
              <a:rPr lang="en-US" sz="2200" dirty="0"/>
              <a:t>0.05</a:t>
            </a:r>
          </a:p>
          <a:p>
            <a:r>
              <a:rPr lang="mk-MK" sz="2200" dirty="0" smtClean="0"/>
              <a:t>*Инсулинемија (ОГТТ)</a:t>
            </a:r>
            <a:r>
              <a:rPr lang="mk-MK" sz="2200" dirty="0"/>
              <a:t> </a:t>
            </a:r>
            <a:r>
              <a:rPr lang="mk-MK" sz="2200" dirty="0" smtClean="0"/>
              <a:t>     </a:t>
            </a:r>
            <a:r>
              <a:rPr lang="en-US" sz="2200" dirty="0" smtClean="0"/>
              <a:t>87.3</a:t>
            </a:r>
            <a:r>
              <a:rPr lang="en-US" sz="2200" u="sng" dirty="0" smtClean="0"/>
              <a:t>+</a:t>
            </a:r>
            <a:r>
              <a:rPr lang="en-US" sz="2200" dirty="0" smtClean="0"/>
              <a:t>59.3</a:t>
            </a:r>
            <a:r>
              <a:rPr lang="en-US" sz="2200" dirty="0"/>
              <a:t>	  </a:t>
            </a:r>
            <a:r>
              <a:rPr lang="mk-MK" sz="2200" dirty="0" smtClean="0"/>
              <a:t> </a:t>
            </a:r>
            <a:r>
              <a:rPr lang="en-US" sz="2200" dirty="0" smtClean="0"/>
              <a:t>57.9</a:t>
            </a:r>
            <a:r>
              <a:rPr lang="en-US" sz="2200" u="sng" dirty="0" smtClean="0"/>
              <a:t>+</a:t>
            </a:r>
            <a:r>
              <a:rPr lang="en-US" sz="2200" dirty="0" smtClean="0"/>
              <a:t>26.3</a:t>
            </a:r>
            <a:r>
              <a:rPr lang="en-US" sz="2200" dirty="0"/>
              <a:t>	</a:t>
            </a:r>
            <a:r>
              <a:rPr lang="mk-MK" sz="2200" dirty="0" smtClean="0"/>
              <a:t>      </a:t>
            </a:r>
            <a:r>
              <a:rPr lang="en-US" sz="2200" dirty="0" smtClean="0"/>
              <a:t>&lt;</a:t>
            </a:r>
            <a:r>
              <a:rPr lang="en-US" sz="2200" dirty="0"/>
              <a:t>0.01</a:t>
            </a:r>
          </a:p>
          <a:p>
            <a:r>
              <a:rPr lang="mk-MK" sz="2200" dirty="0" smtClean="0"/>
              <a:t>Инсулинемија</a:t>
            </a:r>
            <a:r>
              <a:rPr lang="en-US" sz="2200" dirty="0" smtClean="0"/>
              <a:t> </a:t>
            </a:r>
            <a:r>
              <a:rPr lang="en-US" sz="2200" dirty="0"/>
              <a:t>&gt;100</a:t>
            </a:r>
            <a:r>
              <a:rPr lang="en-US" sz="2200" dirty="0">
                <a:latin typeface="Symbol" pitchFamily="18" charset="2"/>
                <a:cs typeface="Arial" pitchFamily="34" charset="0"/>
              </a:rPr>
              <a:t>m</a:t>
            </a:r>
            <a:r>
              <a:rPr lang="en-US" sz="2200" dirty="0">
                <a:latin typeface="Arial" pitchFamily="34" charset="0"/>
                <a:cs typeface="Arial" pitchFamily="34" charset="0"/>
              </a:rPr>
              <a:t>U/ml</a:t>
            </a:r>
            <a:r>
              <a:rPr lang="en-US" sz="2200" dirty="0"/>
              <a:t>  </a:t>
            </a:r>
            <a:r>
              <a:rPr lang="en-US" sz="2200" dirty="0" smtClean="0"/>
              <a:t>17.6%</a:t>
            </a:r>
            <a:r>
              <a:rPr lang="en-US" sz="2200" dirty="0"/>
              <a:t>	  </a:t>
            </a:r>
            <a:r>
              <a:rPr lang="mk-MK" sz="2200" dirty="0" smtClean="0"/>
              <a:t> 	    </a:t>
            </a:r>
            <a:r>
              <a:rPr lang="en-US" sz="2200" dirty="0" smtClean="0"/>
              <a:t>4.5</a:t>
            </a:r>
            <a:r>
              <a:rPr lang="en-US" sz="2200" dirty="0"/>
              <a:t>%	</a:t>
            </a:r>
            <a:r>
              <a:rPr lang="mk-MK" sz="2200" dirty="0" smtClean="0"/>
              <a:t>      </a:t>
            </a:r>
            <a:r>
              <a:rPr lang="en-US" sz="2200" dirty="0" smtClean="0"/>
              <a:t>&lt;</a:t>
            </a:r>
            <a:r>
              <a:rPr lang="en-US" sz="2200" dirty="0"/>
              <a:t>0.001</a:t>
            </a:r>
            <a:endParaRPr lang="en-GB" sz="2200" dirty="0">
              <a:latin typeface="Arial" pitchFamily="34" charset="0"/>
            </a:endParaRPr>
          </a:p>
          <a:p>
            <a:r>
              <a:rPr lang="en-GB" sz="2200" dirty="0">
                <a:solidFill>
                  <a:srgbClr val="FFC000"/>
                </a:solidFill>
                <a:latin typeface="Arial" pitchFamily="34" charset="0"/>
              </a:rPr>
              <a:t>HOMA index		        </a:t>
            </a:r>
            <a:r>
              <a:rPr lang="mk-MK" sz="2200" dirty="0" smtClean="0">
                <a:solidFill>
                  <a:srgbClr val="FFC000"/>
                </a:solidFill>
                <a:latin typeface="Arial" pitchFamily="34" charset="0"/>
              </a:rPr>
              <a:t>  </a:t>
            </a:r>
            <a:r>
              <a:rPr lang="en-GB" sz="2200" dirty="0" smtClean="0">
                <a:solidFill>
                  <a:srgbClr val="FFC000"/>
                </a:solidFill>
                <a:latin typeface="Arial" pitchFamily="34" charset="0"/>
              </a:rPr>
              <a:t>4.79</a:t>
            </a:r>
            <a:r>
              <a:rPr lang="en-GB" sz="2200" u="sng" dirty="0" smtClean="0">
                <a:solidFill>
                  <a:srgbClr val="FFC000"/>
                </a:solidFill>
                <a:latin typeface="Arial" pitchFamily="34" charset="0"/>
              </a:rPr>
              <a:t>+</a:t>
            </a:r>
            <a:r>
              <a:rPr lang="en-GB" sz="2200" dirty="0" smtClean="0">
                <a:solidFill>
                  <a:srgbClr val="FFC000"/>
                </a:solidFill>
                <a:latin typeface="Arial" pitchFamily="34" charset="0"/>
              </a:rPr>
              <a:t>1.65</a:t>
            </a:r>
            <a:r>
              <a:rPr lang="en-GB" sz="2200" dirty="0">
                <a:solidFill>
                  <a:srgbClr val="FFC000"/>
                </a:solidFill>
                <a:latin typeface="Arial" pitchFamily="34" charset="0"/>
              </a:rPr>
              <a:t>	  </a:t>
            </a:r>
            <a:r>
              <a:rPr lang="mk-MK" sz="2200" dirty="0" smtClean="0">
                <a:solidFill>
                  <a:srgbClr val="FFC000"/>
                </a:solidFill>
                <a:latin typeface="Arial" pitchFamily="34" charset="0"/>
              </a:rPr>
              <a:t>  </a:t>
            </a:r>
            <a:r>
              <a:rPr lang="en-GB" sz="2200" dirty="0" smtClean="0">
                <a:solidFill>
                  <a:srgbClr val="FFC000"/>
                </a:solidFill>
                <a:latin typeface="Arial" pitchFamily="34" charset="0"/>
              </a:rPr>
              <a:t>4.12</a:t>
            </a:r>
            <a:r>
              <a:rPr lang="en-GB" sz="2200" u="sng" dirty="0" smtClean="0">
                <a:solidFill>
                  <a:srgbClr val="FFC000"/>
                </a:solidFill>
                <a:latin typeface="Arial" pitchFamily="34" charset="0"/>
              </a:rPr>
              <a:t>+</a:t>
            </a:r>
            <a:r>
              <a:rPr lang="en-GB" sz="2200" dirty="0" smtClean="0">
                <a:solidFill>
                  <a:srgbClr val="FFC000"/>
                </a:solidFill>
                <a:latin typeface="Arial" pitchFamily="34" charset="0"/>
              </a:rPr>
              <a:t>1.25</a:t>
            </a:r>
            <a:r>
              <a:rPr lang="en-GB" sz="2200" dirty="0">
                <a:solidFill>
                  <a:srgbClr val="FFC000"/>
                </a:solidFill>
                <a:latin typeface="Arial" pitchFamily="34" charset="0"/>
              </a:rPr>
              <a:t>	</a:t>
            </a:r>
            <a:r>
              <a:rPr lang="mk-MK" sz="2200" dirty="0" smtClean="0">
                <a:solidFill>
                  <a:srgbClr val="FFC000"/>
                </a:solidFill>
                <a:latin typeface="Arial" pitchFamily="34" charset="0"/>
              </a:rPr>
              <a:t>       </a:t>
            </a:r>
            <a:r>
              <a:rPr lang="en-GB" sz="2200" dirty="0" smtClean="0">
                <a:solidFill>
                  <a:srgbClr val="FFC000"/>
                </a:solidFill>
                <a:latin typeface="Arial" pitchFamily="34" charset="0"/>
              </a:rPr>
              <a:t>NS</a:t>
            </a:r>
            <a:endParaRPr lang="en-GB" sz="2200" dirty="0">
              <a:solidFill>
                <a:srgbClr val="FFC000"/>
              </a:solidFill>
              <a:latin typeface="Arial" pitchFamily="34" charset="0"/>
            </a:endParaRPr>
          </a:p>
          <a:p>
            <a:r>
              <a:rPr lang="mk-MK" sz="2200" dirty="0" smtClean="0">
                <a:solidFill>
                  <a:srgbClr val="FFFFFF"/>
                </a:solidFill>
                <a:latin typeface="Arial" pitchFamily="34" charset="0"/>
              </a:rPr>
              <a:t>Инсулинемија на гладно     </a:t>
            </a:r>
            <a:r>
              <a:rPr lang="en-GB" sz="2200" dirty="0" smtClean="0">
                <a:solidFill>
                  <a:srgbClr val="FFFFFF"/>
                </a:solidFill>
                <a:latin typeface="Arial" pitchFamily="34" charset="0"/>
              </a:rPr>
              <a:t>7.9</a:t>
            </a:r>
            <a:r>
              <a:rPr lang="en-GB" sz="2200" u="sng" dirty="0" smtClean="0">
                <a:solidFill>
                  <a:srgbClr val="FFFFFF"/>
                </a:solidFill>
                <a:latin typeface="Arial" pitchFamily="34" charset="0"/>
              </a:rPr>
              <a:t>+</a:t>
            </a:r>
            <a:r>
              <a:rPr lang="en-GB" sz="2200" dirty="0" smtClean="0">
                <a:solidFill>
                  <a:srgbClr val="FFFFFF"/>
                </a:solidFill>
                <a:latin typeface="Arial" pitchFamily="34" charset="0"/>
              </a:rPr>
              <a:t>1.2</a:t>
            </a:r>
            <a:r>
              <a:rPr lang="en-GB" sz="2200" dirty="0">
                <a:solidFill>
                  <a:srgbClr val="FFFFFF"/>
                </a:solidFill>
                <a:latin typeface="Arial" pitchFamily="34" charset="0"/>
              </a:rPr>
              <a:t>		  </a:t>
            </a:r>
            <a:r>
              <a:rPr lang="mk-MK" sz="2200" dirty="0" smtClean="0">
                <a:solidFill>
                  <a:srgbClr val="FFFFFF"/>
                </a:solidFill>
                <a:latin typeface="Arial" pitchFamily="34" charset="0"/>
              </a:rPr>
              <a:t>  </a:t>
            </a:r>
            <a:r>
              <a:rPr lang="en-GB" sz="2200" dirty="0" smtClean="0">
                <a:solidFill>
                  <a:srgbClr val="FFFFFF"/>
                </a:solidFill>
                <a:latin typeface="Arial" pitchFamily="34" charset="0"/>
              </a:rPr>
              <a:t>4.5</a:t>
            </a:r>
            <a:r>
              <a:rPr lang="en-GB" sz="2200" u="sng" dirty="0" smtClean="0">
                <a:solidFill>
                  <a:srgbClr val="FFFFFF"/>
                </a:solidFill>
                <a:latin typeface="Arial" pitchFamily="34" charset="0"/>
              </a:rPr>
              <a:t>+</a:t>
            </a:r>
            <a:r>
              <a:rPr lang="en-GB" sz="2200" dirty="0" smtClean="0">
                <a:solidFill>
                  <a:srgbClr val="FFFFFF"/>
                </a:solidFill>
                <a:latin typeface="Arial" pitchFamily="34" charset="0"/>
              </a:rPr>
              <a:t>1.6</a:t>
            </a:r>
            <a:r>
              <a:rPr lang="en-GB" sz="2200" dirty="0">
                <a:solidFill>
                  <a:srgbClr val="FFFFFF"/>
                </a:solidFill>
                <a:latin typeface="Arial" pitchFamily="34" charset="0"/>
              </a:rPr>
              <a:t>	</a:t>
            </a:r>
            <a:r>
              <a:rPr lang="mk-MK" sz="2200" dirty="0" smtClean="0">
                <a:solidFill>
                  <a:srgbClr val="FFFFFF"/>
                </a:solidFill>
                <a:latin typeface="Arial" pitchFamily="34" charset="0"/>
              </a:rPr>
              <a:t>       </a:t>
            </a:r>
            <a:r>
              <a:rPr lang="en-GB" sz="2200" dirty="0" smtClean="0">
                <a:solidFill>
                  <a:srgbClr val="FFFFFF"/>
                </a:solidFill>
                <a:latin typeface="Arial" pitchFamily="34" charset="0"/>
              </a:rPr>
              <a:t>&lt;</a:t>
            </a:r>
            <a:r>
              <a:rPr lang="en-GB" sz="2200" dirty="0">
                <a:solidFill>
                  <a:srgbClr val="FFFFFF"/>
                </a:solidFill>
                <a:latin typeface="Arial" pitchFamily="34" charset="0"/>
              </a:rPr>
              <a:t>0.01</a:t>
            </a:r>
          </a:p>
          <a:p>
            <a:r>
              <a:rPr lang="mk-MK" sz="2200" dirty="0" smtClean="0">
                <a:solidFill>
                  <a:srgbClr val="FFC000"/>
                </a:solidFill>
                <a:latin typeface="Arial" pitchFamily="34" charset="0"/>
              </a:rPr>
              <a:t>Гликемија на гладно</a:t>
            </a:r>
            <a:r>
              <a:rPr lang="en-GB" sz="2200" dirty="0">
                <a:solidFill>
                  <a:srgbClr val="FFC000"/>
                </a:solidFill>
                <a:latin typeface="Arial" pitchFamily="34" charset="0"/>
              </a:rPr>
              <a:t>	        </a:t>
            </a:r>
            <a:r>
              <a:rPr lang="mk-MK" sz="2200" dirty="0" smtClean="0">
                <a:solidFill>
                  <a:srgbClr val="FFC000"/>
                </a:solidFill>
                <a:latin typeface="Arial" pitchFamily="34" charset="0"/>
              </a:rPr>
              <a:t>  </a:t>
            </a:r>
            <a:r>
              <a:rPr lang="en-GB" sz="2200" dirty="0" smtClean="0">
                <a:solidFill>
                  <a:srgbClr val="FFC000"/>
                </a:solidFill>
                <a:latin typeface="Arial" pitchFamily="34" charset="0"/>
              </a:rPr>
              <a:t>5.2</a:t>
            </a:r>
            <a:r>
              <a:rPr lang="en-GB" sz="2200" u="sng" dirty="0" smtClean="0">
                <a:solidFill>
                  <a:srgbClr val="FFC000"/>
                </a:solidFill>
                <a:latin typeface="Arial" pitchFamily="34" charset="0"/>
              </a:rPr>
              <a:t>+</a:t>
            </a:r>
            <a:r>
              <a:rPr lang="en-GB" sz="2200" dirty="0" smtClean="0">
                <a:solidFill>
                  <a:srgbClr val="FFC000"/>
                </a:solidFill>
                <a:latin typeface="Arial" pitchFamily="34" charset="0"/>
              </a:rPr>
              <a:t>0.9</a:t>
            </a:r>
            <a:r>
              <a:rPr lang="en-GB" sz="2200" dirty="0">
                <a:solidFill>
                  <a:srgbClr val="FFC000"/>
                </a:solidFill>
                <a:latin typeface="Arial" pitchFamily="34" charset="0"/>
              </a:rPr>
              <a:t>		  </a:t>
            </a:r>
            <a:r>
              <a:rPr lang="mk-MK" sz="2200" dirty="0" smtClean="0">
                <a:solidFill>
                  <a:srgbClr val="FFC000"/>
                </a:solidFill>
                <a:latin typeface="Arial" pitchFamily="34" charset="0"/>
              </a:rPr>
              <a:t>  </a:t>
            </a:r>
            <a:r>
              <a:rPr lang="en-GB" sz="2200" dirty="0" smtClean="0">
                <a:solidFill>
                  <a:srgbClr val="FFC000"/>
                </a:solidFill>
                <a:latin typeface="Arial" pitchFamily="34" charset="0"/>
              </a:rPr>
              <a:t>4.8</a:t>
            </a:r>
            <a:r>
              <a:rPr lang="en-GB" sz="2200" u="sng" dirty="0" smtClean="0">
                <a:solidFill>
                  <a:srgbClr val="FFC000"/>
                </a:solidFill>
                <a:latin typeface="Arial" pitchFamily="34" charset="0"/>
              </a:rPr>
              <a:t>+</a:t>
            </a:r>
            <a:r>
              <a:rPr lang="en-GB" sz="2200" dirty="0" smtClean="0">
                <a:solidFill>
                  <a:srgbClr val="FFC000"/>
                </a:solidFill>
                <a:latin typeface="Arial" pitchFamily="34" charset="0"/>
              </a:rPr>
              <a:t>0.6</a:t>
            </a:r>
            <a:r>
              <a:rPr lang="en-GB" sz="2200" dirty="0">
                <a:solidFill>
                  <a:srgbClr val="FFC000"/>
                </a:solidFill>
                <a:latin typeface="Arial" pitchFamily="34" charset="0"/>
              </a:rPr>
              <a:t>	</a:t>
            </a:r>
            <a:r>
              <a:rPr lang="mk-MK" sz="2200" dirty="0" smtClean="0">
                <a:solidFill>
                  <a:srgbClr val="FFC000"/>
                </a:solidFill>
                <a:latin typeface="Arial" pitchFamily="34" charset="0"/>
              </a:rPr>
              <a:t>       </a:t>
            </a:r>
            <a:r>
              <a:rPr lang="en-GB" sz="2200" dirty="0" smtClean="0">
                <a:solidFill>
                  <a:srgbClr val="FFC000"/>
                </a:solidFill>
                <a:latin typeface="Arial" pitchFamily="34" charset="0"/>
              </a:rPr>
              <a:t>NS</a:t>
            </a:r>
            <a:endParaRPr lang="en-GB" sz="2200" dirty="0">
              <a:solidFill>
                <a:srgbClr val="FFC000"/>
              </a:solidFill>
              <a:latin typeface="Arial" pitchFamily="34" charset="0"/>
            </a:endParaRPr>
          </a:p>
          <a:p>
            <a:r>
              <a:rPr lang="mk-MK" sz="2200" dirty="0" smtClean="0">
                <a:latin typeface="Arial" pitchFamily="34" charset="0"/>
              </a:rPr>
              <a:t>*Гликемија (ОГТТ)       </a:t>
            </a:r>
            <a:r>
              <a:rPr lang="en-GB" sz="2200" dirty="0" smtClean="0">
                <a:latin typeface="Arial" pitchFamily="34" charset="0"/>
              </a:rPr>
              <a:t>      </a:t>
            </a:r>
            <a:r>
              <a:rPr lang="mk-MK" sz="2200" dirty="0" smtClean="0">
                <a:latin typeface="Arial" pitchFamily="34" charset="0"/>
              </a:rPr>
              <a:t>  </a:t>
            </a:r>
            <a:r>
              <a:rPr lang="en-GB" sz="2200" dirty="0" smtClean="0">
                <a:latin typeface="Arial" pitchFamily="34" charset="0"/>
              </a:rPr>
              <a:t>6.5</a:t>
            </a:r>
            <a:r>
              <a:rPr lang="en-GB" sz="2200" u="sng" dirty="0" smtClean="0">
                <a:latin typeface="Arial" pitchFamily="34" charset="0"/>
              </a:rPr>
              <a:t>+</a:t>
            </a:r>
            <a:r>
              <a:rPr lang="en-GB" sz="2200" dirty="0" smtClean="0">
                <a:latin typeface="Arial" pitchFamily="34" charset="0"/>
              </a:rPr>
              <a:t>2.9</a:t>
            </a:r>
            <a:r>
              <a:rPr lang="en-GB" sz="2200" dirty="0">
                <a:latin typeface="Arial" pitchFamily="34" charset="0"/>
              </a:rPr>
              <a:t>		  </a:t>
            </a:r>
            <a:r>
              <a:rPr lang="mk-MK" sz="2200" dirty="0" smtClean="0">
                <a:latin typeface="Arial" pitchFamily="34" charset="0"/>
              </a:rPr>
              <a:t>  </a:t>
            </a:r>
            <a:r>
              <a:rPr lang="en-GB" sz="2200" dirty="0" smtClean="0">
                <a:latin typeface="Arial" pitchFamily="34" charset="0"/>
              </a:rPr>
              <a:t>5.3</a:t>
            </a:r>
            <a:r>
              <a:rPr lang="en-GB" sz="2200" u="sng" dirty="0" smtClean="0">
                <a:latin typeface="Arial" pitchFamily="34" charset="0"/>
              </a:rPr>
              <a:t>+</a:t>
            </a:r>
            <a:r>
              <a:rPr lang="en-GB" sz="2200" dirty="0" smtClean="0">
                <a:latin typeface="Arial" pitchFamily="34" charset="0"/>
              </a:rPr>
              <a:t>1.2</a:t>
            </a:r>
            <a:r>
              <a:rPr lang="en-GB" sz="2200" dirty="0">
                <a:latin typeface="Arial" pitchFamily="34" charset="0"/>
              </a:rPr>
              <a:t>	</a:t>
            </a:r>
            <a:r>
              <a:rPr lang="mk-MK" sz="2200" dirty="0" smtClean="0">
                <a:latin typeface="Arial" pitchFamily="34" charset="0"/>
              </a:rPr>
              <a:t>       </a:t>
            </a:r>
            <a:r>
              <a:rPr lang="en-GB" sz="2200" dirty="0" smtClean="0">
                <a:latin typeface="Arial" pitchFamily="34" charset="0"/>
              </a:rPr>
              <a:t>&lt;</a:t>
            </a:r>
            <a:r>
              <a:rPr lang="en-GB" sz="2200" dirty="0">
                <a:latin typeface="Arial" pitchFamily="34" charset="0"/>
              </a:rPr>
              <a:t>0.05</a:t>
            </a:r>
          </a:p>
          <a:p>
            <a:r>
              <a:rPr lang="mk-MK" sz="2200" dirty="0" smtClean="0">
                <a:solidFill>
                  <a:srgbClr val="FFC000"/>
                </a:solidFill>
                <a:latin typeface="Arial" pitchFamily="34" charset="0"/>
              </a:rPr>
              <a:t>Холестерол</a:t>
            </a:r>
            <a:r>
              <a:rPr lang="en-GB" sz="2200" dirty="0">
                <a:solidFill>
                  <a:srgbClr val="FFC000"/>
                </a:solidFill>
                <a:latin typeface="Arial" pitchFamily="34" charset="0"/>
              </a:rPr>
              <a:t>		        </a:t>
            </a:r>
            <a:r>
              <a:rPr lang="mk-MK" sz="2200" dirty="0" smtClean="0">
                <a:solidFill>
                  <a:srgbClr val="FFC000"/>
                </a:solidFill>
                <a:latin typeface="Arial" pitchFamily="34" charset="0"/>
              </a:rPr>
              <a:t>  </a:t>
            </a:r>
            <a:r>
              <a:rPr lang="en-GB" sz="2200" dirty="0" smtClean="0">
                <a:solidFill>
                  <a:srgbClr val="FFC000"/>
                </a:solidFill>
                <a:latin typeface="Arial" pitchFamily="34" charset="0"/>
              </a:rPr>
              <a:t>4.7</a:t>
            </a:r>
            <a:r>
              <a:rPr lang="en-GB" sz="2200" u="sng" dirty="0" smtClean="0">
                <a:solidFill>
                  <a:srgbClr val="FFC000"/>
                </a:solidFill>
                <a:latin typeface="Arial" pitchFamily="34" charset="0"/>
              </a:rPr>
              <a:t>+</a:t>
            </a:r>
            <a:r>
              <a:rPr lang="en-GB" sz="2200" dirty="0" smtClean="0">
                <a:solidFill>
                  <a:srgbClr val="FFC000"/>
                </a:solidFill>
                <a:latin typeface="Arial" pitchFamily="34" charset="0"/>
              </a:rPr>
              <a:t>1.7</a:t>
            </a:r>
            <a:r>
              <a:rPr lang="en-GB" sz="2200" dirty="0">
                <a:solidFill>
                  <a:srgbClr val="FFC000"/>
                </a:solidFill>
                <a:latin typeface="Arial" pitchFamily="34" charset="0"/>
              </a:rPr>
              <a:t>		  </a:t>
            </a:r>
            <a:r>
              <a:rPr lang="mk-MK" sz="2200" dirty="0" smtClean="0">
                <a:solidFill>
                  <a:srgbClr val="FFC000"/>
                </a:solidFill>
                <a:latin typeface="Arial" pitchFamily="34" charset="0"/>
              </a:rPr>
              <a:t>  </a:t>
            </a:r>
            <a:r>
              <a:rPr lang="en-GB" sz="2200" dirty="0" smtClean="0">
                <a:solidFill>
                  <a:srgbClr val="FFC000"/>
                </a:solidFill>
                <a:latin typeface="Arial" pitchFamily="34" charset="0"/>
              </a:rPr>
              <a:t>4.3</a:t>
            </a:r>
            <a:r>
              <a:rPr lang="en-GB" sz="2200" u="sng" dirty="0" smtClean="0">
                <a:solidFill>
                  <a:srgbClr val="FFC000"/>
                </a:solidFill>
                <a:latin typeface="Arial" pitchFamily="34" charset="0"/>
              </a:rPr>
              <a:t>+</a:t>
            </a:r>
            <a:r>
              <a:rPr lang="en-GB" sz="2200" dirty="0" smtClean="0">
                <a:solidFill>
                  <a:srgbClr val="FFC000"/>
                </a:solidFill>
                <a:latin typeface="Arial" pitchFamily="34" charset="0"/>
              </a:rPr>
              <a:t>1.9</a:t>
            </a:r>
            <a:r>
              <a:rPr lang="en-GB" sz="2200" dirty="0">
                <a:solidFill>
                  <a:srgbClr val="FFC000"/>
                </a:solidFill>
                <a:latin typeface="Arial" pitchFamily="34" charset="0"/>
              </a:rPr>
              <a:t>	</a:t>
            </a:r>
            <a:r>
              <a:rPr lang="mk-MK" sz="2200" dirty="0" smtClean="0">
                <a:solidFill>
                  <a:srgbClr val="FFC000"/>
                </a:solidFill>
                <a:latin typeface="Arial" pitchFamily="34" charset="0"/>
              </a:rPr>
              <a:t>       </a:t>
            </a:r>
            <a:r>
              <a:rPr lang="en-GB" sz="2200" dirty="0" smtClean="0">
                <a:solidFill>
                  <a:srgbClr val="FFC000"/>
                </a:solidFill>
                <a:latin typeface="Arial" pitchFamily="34" charset="0"/>
              </a:rPr>
              <a:t>NS</a:t>
            </a:r>
            <a:endParaRPr lang="mk-MK" sz="2200" dirty="0" smtClean="0">
              <a:solidFill>
                <a:srgbClr val="FFC000"/>
              </a:solidFill>
              <a:latin typeface="Arial" pitchFamily="34" charset="0"/>
            </a:endParaRPr>
          </a:p>
          <a:p>
            <a:r>
              <a:rPr lang="en-GB" sz="2200" dirty="0">
                <a:latin typeface="Arial" pitchFamily="34" charset="0"/>
              </a:rPr>
              <a:t>		</a:t>
            </a:r>
          </a:p>
          <a:p>
            <a:r>
              <a:rPr lang="en-GB" sz="2400" dirty="0" smtClean="0">
                <a:solidFill>
                  <a:srgbClr val="FFC000"/>
                </a:solidFill>
                <a:latin typeface="Arial" pitchFamily="34" charset="0"/>
              </a:rPr>
              <a:t>NS</a:t>
            </a:r>
            <a:r>
              <a:rPr lang="mk-MK" sz="2400" dirty="0" smtClean="0">
                <a:solidFill>
                  <a:srgbClr val="FFC000"/>
                </a:solidFill>
                <a:latin typeface="Arial" pitchFamily="34" charset="0"/>
              </a:rPr>
              <a:t>-несигнификантно</a:t>
            </a:r>
          </a:p>
          <a:p>
            <a:r>
              <a:rPr lang="mk-MK" sz="2400" dirty="0">
                <a:latin typeface="Arial" pitchFamily="34" charset="0"/>
              </a:rPr>
              <a:t>*</a:t>
            </a:r>
            <a:r>
              <a:rPr lang="mk-MK" sz="2400" dirty="0" smtClean="0">
                <a:solidFill>
                  <a:srgbClr val="FFC000"/>
                </a:solidFill>
                <a:latin typeface="Arial" pitchFamily="34" charset="0"/>
              </a:rPr>
              <a:t> </a:t>
            </a:r>
            <a:r>
              <a:rPr lang="mk-MK" sz="2400" dirty="0" smtClean="0">
                <a:latin typeface="Arial" pitchFamily="34" charset="0"/>
              </a:rPr>
              <a:t>Највисока</a:t>
            </a:r>
            <a:r>
              <a:rPr lang="en-US" dirty="0" smtClean="0"/>
              <a:t>                    </a:t>
            </a:r>
            <a:endParaRPr lang="en-US" dirty="0"/>
          </a:p>
        </p:txBody>
      </p:sp>
      <p:sp>
        <p:nvSpPr>
          <p:cNvPr id="37892" name="TextBox 4"/>
          <p:cNvSpPr txBox="1">
            <a:spLocks noChangeArrowheads="1"/>
          </p:cNvSpPr>
          <p:nvPr/>
        </p:nvSpPr>
        <p:spPr bwMode="auto">
          <a:xfrm>
            <a:off x="3635896" y="6525344"/>
            <a:ext cx="5051896" cy="553998"/>
          </a:xfrm>
          <a:prstGeom prst="rect">
            <a:avLst/>
          </a:prstGeom>
          <a:noFill/>
          <a:ln w="9525">
            <a:noFill/>
            <a:miter lim="800000"/>
            <a:headEnd/>
            <a:tailEnd/>
          </a:ln>
        </p:spPr>
        <p:txBody>
          <a:bodyPr wrap="none">
            <a:spAutoFit/>
          </a:bodyPr>
          <a:lstStyle/>
          <a:p>
            <a:r>
              <a:rPr lang="en-US" sz="1200" dirty="0" err="1">
                <a:latin typeface="Arial" pitchFamily="34" charset="0"/>
                <a:cs typeface="Arial" pitchFamily="34" charset="0"/>
              </a:rPr>
              <a:t>Kocova</a:t>
            </a:r>
            <a:r>
              <a:rPr lang="en-US" sz="1200" dirty="0">
                <a:latin typeface="Arial" pitchFamily="34" charset="0"/>
                <a:cs typeface="Arial" pitchFamily="34" charset="0"/>
              </a:rPr>
              <a:t> M et al.</a:t>
            </a:r>
            <a:r>
              <a:rPr lang="mk-MK" sz="1200" dirty="0">
                <a:latin typeface="Arial" pitchFamily="34" charset="0"/>
                <a:cs typeface="Arial" pitchFamily="34" charset="0"/>
              </a:rPr>
              <a:t> Hormone </a:t>
            </a:r>
            <a:r>
              <a:rPr lang="mk-MK" sz="1200" dirty="0" smtClean="0">
                <a:latin typeface="Arial" pitchFamily="34" charset="0"/>
                <a:cs typeface="Arial" pitchFamily="34" charset="0"/>
              </a:rPr>
              <a:t>Research 2010,  </a:t>
            </a:r>
            <a:r>
              <a:rPr lang="mk-MK" sz="1200" dirty="0">
                <a:latin typeface="Arial" pitchFamily="34" charset="0"/>
                <a:cs typeface="Arial" pitchFamily="34" charset="0"/>
              </a:rPr>
              <a:t>ESPE/ LWPES </a:t>
            </a:r>
            <a:r>
              <a:rPr lang="en-US" sz="1200" dirty="0">
                <a:latin typeface="Arial" pitchFamily="34" charset="0"/>
                <a:cs typeface="Arial" pitchFamily="34" charset="0"/>
              </a:rPr>
              <a:t>Ly</a:t>
            </a:r>
            <a:r>
              <a:rPr lang="mk-MK" sz="1200" dirty="0">
                <a:latin typeface="Arial" pitchFamily="34" charset="0"/>
                <a:cs typeface="Arial" pitchFamily="34" charset="0"/>
              </a:rPr>
              <a:t>on-France.</a:t>
            </a:r>
          </a:p>
          <a:p>
            <a:endParaRPr lang="mk-MK" dirty="0"/>
          </a:p>
        </p:txBody>
      </p:sp>
      <p:cxnSp>
        <p:nvCxnSpPr>
          <p:cNvPr id="7" name="Straight Connector 6"/>
          <p:cNvCxnSpPr/>
          <p:nvPr/>
        </p:nvCxnSpPr>
        <p:spPr>
          <a:xfrm>
            <a:off x="142875" y="2214563"/>
            <a:ext cx="8858250" cy="1587"/>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2875" y="5643563"/>
            <a:ext cx="8858250" cy="1587"/>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42875" y="2643188"/>
            <a:ext cx="8858250" cy="1587"/>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864096" y="1124744"/>
            <a:ext cx="7686015" cy="5114118"/>
            <a:chOff x="0" y="576"/>
            <a:chExt cx="5828" cy="3717"/>
          </a:xfrm>
        </p:grpSpPr>
        <p:sp>
          <p:nvSpPr>
            <p:cNvPr id="3" name="Freeform 4"/>
            <p:cNvSpPr>
              <a:spLocks/>
            </p:cNvSpPr>
            <p:nvPr/>
          </p:nvSpPr>
          <p:spPr bwMode="auto">
            <a:xfrm>
              <a:off x="1969" y="3467"/>
              <a:ext cx="587" cy="647"/>
            </a:xfrm>
            <a:custGeom>
              <a:avLst/>
              <a:gdLst/>
              <a:ahLst/>
              <a:cxnLst>
                <a:cxn ang="0">
                  <a:pos x="35" y="0"/>
                </a:cxn>
                <a:cxn ang="0">
                  <a:pos x="7" y="163"/>
                </a:cxn>
                <a:cxn ang="0">
                  <a:pos x="79" y="363"/>
                </a:cxn>
                <a:cxn ang="0">
                  <a:pos x="327" y="595"/>
                </a:cxn>
                <a:cxn ang="0">
                  <a:pos x="587" y="647"/>
                </a:cxn>
              </a:cxnLst>
              <a:rect l="0" t="0" r="r" b="b"/>
              <a:pathLst>
                <a:path w="587" h="647">
                  <a:moveTo>
                    <a:pt x="35" y="0"/>
                  </a:moveTo>
                  <a:cubicBezTo>
                    <a:pt x="30" y="27"/>
                    <a:pt x="0" y="103"/>
                    <a:pt x="7" y="163"/>
                  </a:cubicBezTo>
                  <a:cubicBezTo>
                    <a:pt x="14" y="223"/>
                    <a:pt x="26" y="291"/>
                    <a:pt x="79" y="363"/>
                  </a:cubicBezTo>
                  <a:cubicBezTo>
                    <a:pt x="132" y="435"/>
                    <a:pt x="242" y="548"/>
                    <a:pt x="327" y="595"/>
                  </a:cubicBezTo>
                  <a:cubicBezTo>
                    <a:pt x="412" y="642"/>
                    <a:pt x="533" y="636"/>
                    <a:pt x="587" y="647"/>
                  </a:cubicBezTo>
                </a:path>
              </a:pathLst>
            </a:custGeom>
            <a:noFill/>
            <a:ln w="38100" cmpd="sng">
              <a:solidFill>
                <a:srgbClr val="CC0000"/>
              </a:solidFill>
              <a:round/>
              <a:headEnd/>
              <a:tailEnd type="triangle" w="med" len="med"/>
            </a:ln>
            <a:effectLst/>
          </p:spPr>
          <p:txBody>
            <a:bodyPr/>
            <a:lstStyle/>
            <a:p>
              <a:endParaRPr lang="mk-MK"/>
            </a:p>
          </p:txBody>
        </p:sp>
        <p:sp>
          <p:nvSpPr>
            <p:cNvPr id="4" name="Text Box 5"/>
            <p:cNvSpPr txBox="1">
              <a:spLocks noChangeArrowheads="1"/>
            </p:cNvSpPr>
            <p:nvPr/>
          </p:nvSpPr>
          <p:spPr bwMode="auto">
            <a:xfrm rot="-21600000">
              <a:off x="1070" y="1742"/>
              <a:ext cx="116" cy="288"/>
            </a:xfrm>
            <a:prstGeom prst="rect">
              <a:avLst/>
            </a:prstGeom>
            <a:noFill/>
            <a:ln w="9525">
              <a:noFill/>
              <a:miter lim="800000"/>
              <a:headEnd/>
              <a:tailEnd/>
            </a:ln>
            <a:effectLst/>
          </p:spPr>
          <p:txBody>
            <a:bodyPr>
              <a:spAutoFit/>
            </a:bodyPr>
            <a:lstStyle/>
            <a:p>
              <a:pPr eaLnBrk="0" hangingPunct="0">
                <a:spcBef>
                  <a:spcPct val="50000"/>
                </a:spcBef>
              </a:pPr>
              <a:r>
                <a:rPr lang="en-US" sz="2400" b="1">
                  <a:latin typeface="Times New Roman" pitchFamily="18" charset="0"/>
                </a:rPr>
                <a:t>.</a:t>
              </a:r>
            </a:p>
          </p:txBody>
        </p:sp>
        <p:sp>
          <p:nvSpPr>
            <p:cNvPr id="5" name="Freeform 6"/>
            <p:cNvSpPr>
              <a:spLocks/>
            </p:cNvSpPr>
            <p:nvPr/>
          </p:nvSpPr>
          <p:spPr bwMode="auto">
            <a:xfrm>
              <a:off x="736" y="1316"/>
              <a:ext cx="1004" cy="1962"/>
            </a:xfrm>
            <a:custGeom>
              <a:avLst/>
              <a:gdLst/>
              <a:ahLst/>
              <a:cxnLst>
                <a:cxn ang="0">
                  <a:pos x="272" y="1962"/>
                </a:cxn>
                <a:cxn ang="0">
                  <a:pos x="20" y="1346"/>
                </a:cxn>
                <a:cxn ang="0">
                  <a:pos x="151" y="483"/>
                </a:cxn>
                <a:cxn ang="0">
                  <a:pos x="696" y="122"/>
                </a:cxn>
                <a:cxn ang="0">
                  <a:pos x="1004" y="0"/>
                </a:cxn>
              </a:cxnLst>
              <a:rect l="0" t="0" r="r" b="b"/>
              <a:pathLst>
                <a:path w="1004" h="1962">
                  <a:moveTo>
                    <a:pt x="272" y="1962"/>
                  </a:moveTo>
                  <a:cubicBezTo>
                    <a:pt x="230" y="1859"/>
                    <a:pt x="40" y="1474"/>
                    <a:pt x="20" y="1346"/>
                  </a:cubicBezTo>
                  <a:cubicBezTo>
                    <a:pt x="0" y="1218"/>
                    <a:pt x="34" y="644"/>
                    <a:pt x="151" y="483"/>
                  </a:cubicBezTo>
                  <a:cubicBezTo>
                    <a:pt x="268" y="322"/>
                    <a:pt x="540" y="194"/>
                    <a:pt x="696" y="122"/>
                  </a:cubicBezTo>
                  <a:cubicBezTo>
                    <a:pt x="852" y="50"/>
                    <a:pt x="940" y="26"/>
                    <a:pt x="1004" y="0"/>
                  </a:cubicBezTo>
                </a:path>
              </a:pathLst>
            </a:custGeom>
            <a:noFill/>
            <a:ln w="38100" cmpd="sng">
              <a:solidFill>
                <a:srgbClr val="CC0000"/>
              </a:solidFill>
              <a:round/>
              <a:headEnd/>
              <a:tailEnd type="triangle" w="med" len="med"/>
            </a:ln>
            <a:effectLst/>
          </p:spPr>
          <p:txBody>
            <a:bodyPr/>
            <a:lstStyle/>
            <a:p>
              <a:endParaRPr lang="mk-MK"/>
            </a:p>
          </p:txBody>
        </p:sp>
        <p:sp>
          <p:nvSpPr>
            <p:cNvPr id="6" name="Freeform 7"/>
            <p:cNvSpPr>
              <a:spLocks/>
            </p:cNvSpPr>
            <p:nvPr/>
          </p:nvSpPr>
          <p:spPr bwMode="auto">
            <a:xfrm>
              <a:off x="865" y="2651"/>
              <a:ext cx="1191" cy="1285"/>
            </a:xfrm>
            <a:custGeom>
              <a:avLst/>
              <a:gdLst/>
              <a:ahLst/>
              <a:cxnLst>
                <a:cxn ang="0">
                  <a:pos x="51" y="423"/>
                </a:cxn>
                <a:cxn ang="0">
                  <a:pos x="23" y="299"/>
                </a:cxn>
                <a:cxn ang="0">
                  <a:pos x="191" y="107"/>
                </a:cxn>
                <a:cxn ang="0">
                  <a:pos x="475" y="15"/>
                </a:cxn>
                <a:cxn ang="0">
                  <a:pos x="803" y="57"/>
                </a:cxn>
                <a:cxn ang="0">
                  <a:pos x="1037" y="222"/>
                </a:cxn>
                <a:cxn ang="0">
                  <a:pos x="1175" y="549"/>
                </a:cxn>
                <a:cxn ang="0">
                  <a:pos x="1121" y="903"/>
                </a:cxn>
                <a:cxn ang="0">
                  <a:pos x="974" y="1107"/>
                </a:cxn>
                <a:cxn ang="0">
                  <a:pos x="725" y="1257"/>
                </a:cxn>
                <a:cxn ang="0">
                  <a:pos x="383" y="1275"/>
                </a:cxn>
              </a:cxnLst>
              <a:rect l="0" t="0" r="r" b="b"/>
              <a:pathLst>
                <a:path w="1191" h="1285">
                  <a:moveTo>
                    <a:pt x="51" y="423"/>
                  </a:moveTo>
                  <a:cubicBezTo>
                    <a:pt x="46" y="402"/>
                    <a:pt x="0" y="352"/>
                    <a:pt x="23" y="299"/>
                  </a:cubicBezTo>
                  <a:cubicBezTo>
                    <a:pt x="46" y="246"/>
                    <a:pt x="116" y="154"/>
                    <a:pt x="191" y="107"/>
                  </a:cubicBezTo>
                  <a:cubicBezTo>
                    <a:pt x="259" y="62"/>
                    <a:pt x="374" y="29"/>
                    <a:pt x="475" y="15"/>
                  </a:cubicBezTo>
                  <a:cubicBezTo>
                    <a:pt x="584" y="0"/>
                    <a:pt x="724" y="24"/>
                    <a:pt x="803" y="57"/>
                  </a:cubicBezTo>
                  <a:cubicBezTo>
                    <a:pt x="883" y="89"/>
                    <a:pt x="983" y="142"/>
                    <a:pt x="1037" y="222"/>
                  </a:cubicBezTo>
                  <a:cubicBezTo>
                    <a:pt x="1091" y="302"/>
                    <a:pt x="1159" y="453"/>
                    <a:pt x="1175" y="549"/>
                  </a:cubicBezTo>
                  <a:cubicBezTo>
                    <a:pt x="1191" y="645"/>
                    <a:pt x="1145" y="815"/>
                    <a:pt x="1121" y="903"/>
                  </a:cubicBezTo>
                  <a:cubicBezTo>
                    <a:pt x="1097" y="991"/>
                    <a:pt x="1043" y="1050"/>
                    <a:pt x="974" y="1107"/>
                  </a:cubicBezTo>
                  <a:cubicBezTo>
                    <a:pt x="905" y="1164"/>
                    <a:pt x="823" y="1229"/>
                    <a:pt x="725" y="1257"/>
                  </a:cubicBezTo>
                  <a:cubicBezTo>
                    <a:pt x="627" y="1285"/>
                    <a:pt x="454" y="1271"/>
                    <a:pt x="383" y="1275"/>
                  </a:cubicBezTo>
                </a:path>
              </a:pathLst>
            </a:custGeom>
            <a:noFill/>
            <a:ln w="38100" cmpd="sng">
              <a:solidFill>
                <a:srgbClr val="CC0000"/>
              </a:solidFill>
              <a:round/>
              <a:headEnd/>
              <a:tailEnd type="triangle" w="med" len="med"/>
            </a:ln>
            <a:effectLst/>
          </p:spPr>
          <p:txBody>
            <a:bodyPr/>
            <a:lstStyle/>
            <a:p>
              <a:endParaRPr lang="mk-MK"/>
            </a:p>
          </p:txBody>
        </p:sp>
        <p:sp>
          <p:nvSpPr>
            <p:cNvPr id="7" name="Freeform 8"/>
            <p:cNvSpPr>
              <a:spLocks/>
            </p:cNvSpPr>
            <p:nvPr/>
          </p:nvSpPr>
          <p:spPr bwMode="auto">
            <a:xfrm>
              <a:off x="1845" y="2666"/>
              <a:ext cx="779" cy="233"/>
            </a:xfrm>
            <a:custGeom>
              <a:avLst/>
              <a:gdLst/>
              <a:ahLst/>
              <a:cxnLst>
                <a:cxn ang="0">
                  <a:pos x="0" y="144"/>
                </a:cxn>
                <a:cxn ang="0">
                  <a:pos x="267" y="228"/>
                </a:cxn>
                <a:cxn ang="0">
                  <a:pos x="519" y="172"/>
                </a:cxn>
                <a:cxn ang="0">
                  <a:pos x="779" y="0"/>
                </a:cxn>
              </a:cxnLst>
              <a:rect l="0" t="0" r="r" b="b"/>
              <a:pathLst>
                <a:path w="779" h="233">
                  <a:moveTo>
                    <a:pt x="0" y="144"/>
                  </a:moveTo>
                  <a:cubicBezTo>
                    <a:pt x="44" y="158"/>
                    <a:pt x="181" y="223"/>
                    <a:pt x="267" y="228"/>
                  </a:cubicBezTo>
                  <a:cubicBezTo>
                    <a:pt x="353" y="233"/>
                    <a:pt x="434" y="210"/>
                    <a:pt x="519" y="172"/>
                  </a:cubicBezTo>
                  <a:cubicBezTo>
                    <a:pt x="604" y="134"/>
                    <a:pt x="725" y="36"/>
                    <a:pt x="779" y="0"/>
                  </a:cubicBezTo>
                </a:path>
              </a:pathLst>
            </a:custGeom>
            <a:noFill/>
            <a:ln w="38100" cmpd="sng">
              <a:solidFill>
                <a:srgbClr val="CC0000"/>
              </a:solidFill>
              <a:round/>
              <a:headEnd/>
              <a:tailEnd type="triangle" w="med" len="med"/>
            </a:ln>
            <a:effectLst/>
          </p:spPr>
          <p:txBody>
            <a:bodyPr/>
            <a:lstStyle/>
            <a:p>
              <a:endParaRPr lang="mk-MK"/>
            </a:p>
          </p:txBody>
        </p:sp>
        <p:sp>
          <p:nvSpPr>
            <p:cNvPr id="8" name="Freeform 9"/>
            <p:cNvSpPr>
              <a:spLocks/>
            </p:cNvSpPr>
            <p:nvPr/>
          </p:nvSpPr>
          <p:spPr bwMode="auto">
            <a:xfrm>
              <a:off x="1935" y="2915"/>
              <a:ext cx="657" cy="276"/>
            </a:xfrm>
            <a:custGeom>
              <a:avLst/>
              <a:gdLst/>
              <a:ahLst/>
              <a:cxnLst>
                <a:cxn ang="0">
                  <a:pos x="0" y="0"/>
                </a:cxn>
                <a:cxn ang="0">
                  <a:pos x="49" y="103"/>
                </a:cxn>
                <a:cxn ang="0">
                  <a:pos x="161" y="207"/>
                </a:cxn>
                <a:cxn ang="0">
                  <a:pos x="421" y="267"/>
                </a:cxn>
                <a:cxn ang="0">
                  <a:pos x="657" y="259"/>
                </a:cxn>
              </a:cxnLst>
              <a:rect l="0" t="0" r="r" b="b"/>
              <a:pathLst>
                <a:path w="657" h="276">
                  <a:moveTo>
                    <a:pt x="0" y="0"/>
                  </a:moveTo>
                  <a:cubicBezTo>
                    <a:pt x="8" y="17"/>
                    <a:pt x="22" y="69"/>
                    <a:pt x="49" y="103"/>
                  </a:cubicBezTo>
                  <a:cubicBezTo>
                    <a:pt x="76" y="137"/>
                    <a:pt x="99" y="180"/>
                    <a:pt x="161" y="207"/>
                  </a:cubicBezTo>
                  <a:cubicBezTo>
                    <a:pt x="223" y="234"/>
                    <a:pt x="338" y="258"/>
                    <a:pt x="421" y="267"/>
                  </a:cubicBezTo>
                  <a:cubicBezTo>
                    <a:pt x="504" y="276"/>
                    <a:pt x="608" y="261"/>
                    <a:pt x="657" y="259"/>
                  </a:cubicBezTo>
                </a:path>
              </a:pathLst>
            </a:custGeom>
            <a:noFill/>
            <a:ln w="38100" cmpd="sng">
              <a:solidFill>
                <a:srgbClr val="CC0000"/>
              </a:solidFill>
              <a:round/>
              <a:headEnd/>
              <a:tailEnd type="triangle" w="med" len="med"/>
            </a:ln>
            <a:effectLst/>
          </p:spPr>
          <p:txBody>
            <a:bodyPr/>
            <a:lstStyle/>
            <a:p>
              <a:endParaRPr lang="mk-MK"/>
            </a:p>
          </p:txBody>
        </p:sp>
        <p:sp>
          <p:nvSpPr>
            <p:cNvPr id="9" name="Freeform 10"/>
            <p:cNvSpPr>
              <a:spLocks/>
            </p:cNvSpPr>
            <p:nvPr/>
          </p:nvSpPr>
          <p:spPr bwMode="auto">
            <a:xfrm>
              <a:off x="2031" y="3140"/>
              <a:ext cx="565" cy="370"/>
            </a:xfrm>
            <a:custGeom>
              <a:avLst/>
              <a:gdLst/>
              <a:ahLst/>
              <a:cxnLst>
                <a:cxn ang="0">
                  <a:pos x="0" y="0"/>
                </a:cxn>
                <a:cxn ang="0">
                  <a:pos x="69" y="186"/>
                </a:cxn>
                <a:cxn ang="0">
                  <a:pos x="265" y="310"/>
                </a:cxn>
                <a:cxn ang="0">
                  <a:pos x="565" y="370"/>
                </a:cxn>
              </a:cxnLst>
              <a:rect l="0" t="0" r="r" b="b"/>
              <a:pathLst>
                <a:path w="565" h="370">
                  <a:moveTo>
                    <a:pt x="0" y="0"/>
                  </a:moveTo>
                  <a:cubicBezTo>
                    <a:pt x="11" y="31"/>
                    <a:pt x="25" y="134"/>
                    <a:pt x="69" y="186"/>
                  </a:cubicBezTo>
                  <a:cubicBezTo>
                    <a:pt x="113" y="238"/>
                    <a:pt x="182" y="279"/>
                    <a:pt x="265" y="310"/>
                  </a:cubicBezTo>
                  <a:cubicBezTo>
                    <a:pt x="348" y="341"/>
                    <a:pt x="503" y="358"/>
                    <a:pt x="565" y="370"/>
                  </a:cubicBezTo>
                </a:path>
              </a:pathLst>
            </a:custGeom>
            <a:noFill/>
            <a:ln w="38100" cmpd="sng">
              <a:solidFill>
                <a:srgbClr val="CC0000"/>
              </a:solidFill>
              <a:round/>
              <a:headEnd/>
              <a:tailEnd type="triangle" w="med" len="med"/>
            </a:ln>
            <a:effectLst/>
          </p:spPr>
          <p:txBody>
            <a:bodyPr/>
            <a:lstStyle/>
            <a:p>
              <a:endParaRPr lang="mk-MK"/>
            </a:p>
          </p:txBody>
        </p:sp>
        <p:sp>
          <p:nvSpPr>
            <p:cNvPr id="10" name="Freeform 11"/>
            <p:cNvSpPr>
              <a:spLocks/>
            </p:cNvSpPr>
            <p:nvPr/>
          </p:nvSpPr>
          <p:spPr bwMode="auto">
            <a:xfrm>
              <a:off x="2002" y="3359"/>
              <a:ext cx="622" cy="459"/>
            </a:xfrm>
            <a:custGeom>
              <a:avLst/>
              <a:gdLst/>
              <a:ahLst/>
              <a:cxnLst>
                <a:cxn ang="0">
                  <a:pos x="32" y="0"/>
                </a:cxn>
                <a:cxn ang="0">
                  <a:pos x="30" y="127"/>
                </a:cxn>
                <a:cxn ang="0">
                  <a:pos x="214" y="335"/>
                </a:cxn>
                <a:cxn ang="0">
                  <a:pos x="394" y="423"/>
                </a:cxn>
                <a:cxn ang="0">
                  <a:pos x="622" y="459"/>
                </a:cxn>
              </a:cxnLst>
              <a:rect l="0" t="0" r="r" b="b"/>
              <a:pathLst>
                <a:path w="622" h="459">
                  <a:moveTo>
                    <a:pt x="32" y="0"/>
                  </a:moveTo>
                  <a:cubicBezTo>
                    <a:pt x="32" y="21"/>
                    <a:pt x="0" y="71"/>
                    <a:pt x="30" y="127"/>
                  </a:cubicBezTo>
                  <a:cubicBezTo>
                    <a:pt x="60" y="183"/>
                    <a:pt x="153" y="286"/>
                    <a:pt x="214" y="335"/>
                  </a:cubicBezTo>
                  <a:cubicBezTo>
                    <a:pt x="275" y="384"/>
                    <a:pt x="326" y="402"/>
                    <a:pt x="394" y="423"/>
                  </a:cubicBezTo>
                  <a:cubicBezTo>
                    <a:pt x="462" y="444"/>
                    <a:pt x="575" y="452"/>
                    <a:pt x="622" y="459"/>
                  </a:cubicBezTo>
                </a:path>
              </a:pathLst>
            </a:custGeom>
            <a:noFill/>
            <a:ln w="38100" cmpd="sng">
              <a:solidFill>
                <a:srgbClr val="CC0000"/>
              </a:solidFill>
              <a:round/>
              <a:headEnd/>
              <a:tailEnd type="triangle" w="med" len="med"/>
            </a:ln>
            <a:effectLst/>
          </p:spPr>
          <p:txBody>
            <a:bodyPr/>
            <a:lstStyle/>
            <a:p>
              <a:endParaRPr lang="mk-MK"/>
            </a:p>
          </p:txBody>
        </p:sp>
        <p:sp>
          <p:nvSpPr>
            <p:cNvPr id="11" name="Freeform 12"/>
            <p:cNvSpPr>
              <a:spLocks/>
            </p:cNvSpPr>
            <p:nvPr/>
          </p:nvSpPr>
          <p:spPr bwMode="auto">
            <a:xfrm>
              <a:off x="2304" y="1550"/>
              <a:ext cx="1236" cy="913"/>
            </a:xfrm>
            <a:custGeom>
              <a:avLst/>
              <a:gdLst/>
              <a:ahLst/>
              <a:cxnLst>
                <a:cxn ang="0">
                  <a:pos x="0" y="816"/>
                </a:cxn>
                <a:cxn ang="0">
                  <a:pos x="528" y="906"/>
                </a:cxn>
                <a:cxn ang="0">
                  <a:pos x="888" y="771"/>
                </a:cxn>
                <a:cxn ang="0">
                  <a:pos x="1029" y="525"/>
                </a:cxn>
                <a:cxn ang="0">
                  <a:pos x="1077" y="177"/>
                </a:cxn>
                <a:cxn ang="0">
                  <a:pos x="1236" y="0"/>
                </a:cxn>
              </a:cxnLst>
              <a:rect l="0" t="0" r="r" b="b"/>
              <a:pathLst>
                <a:path w="1236" h="913">
                  <a:moveTo>
                    <a:pt x="0" y="816"/>
                  </a:moveTo>
                  <a:cubicBezTo>
                    <a:pt x="88" y="831"/>
                    <a:pt x="380" y="913"/>
                    <a:pt x="528" y="906"/>
                  </a:cubicBezTo>
                  <a:cubicBezTo>
                    <a:pt x="676" y="899"/>
                    <a:pt x="805" y="834"/>
                    <a:pt x="888" y="771"/>
                  </a:cubicBezTo>
                  <a:cubicBezTo>
                    <a:pt x="930" y="729"/>
                    <a:pt x="1005" y="605"/>
                    <a:pt x="1029" y="525"/>
                  </a:cubicBezTo>
                  <a:cubicBezTo>
                    <a:pt x="1053" y="445"/>
                    <a:pt x="1042" y="264"/>
                    <a:pt x="1077" y="177"/>
                  </a:cubicBezTo>
                  <a:cubicBezTo>
                    <a:pt x="1112" y="90"/>
                    <a:pt x="1203" y="37"/>
                    <a:pt x="1236" y="0"/>
                  </a:cubicBezTo>
                </a:path>
              </a:pathLst>
            </a:custGeom>
            <a:noFill/>
            <a:ln w="38100" cap="flat" cmpd="sng">
              <a:solidFill>
                <a:srgbClr val="CC0000"/>
              </a:solidFill>
              <a:prstDash val="solid"/>
              <a:round/>
              <a:headEnd type="none" w="med" len="med"/>
              <a:tailEnd type="triangle" w="med" len="med"/>
            </a:ln>
            <a:effectLst/>
          </p:spPr>
          <p:txBody>
            <a:bodyPr/>
            <a:lstStyle/>
            <a:p>
              <a:endParaRPr lang="mk-MK"/>
            </a:p>
          </p:txBody>
        </p:sp>
        <p:sp>
          <p:nvSpPr>
            <p:cNvPr id="12" name="Freeform 13"/>
            <p:cNvSpPr>
              <a:spLocks/>
            </p:cNvSpPr>
            <p:nvPr/>
          </p:nvSpPr>
          <p:spPr bwMode="auto">
            <a:xfrm>
              <a:off x="2976" y="1178"/>
              <a:ext cx="1312" cy="2608"/>
            </a:xfrm>
            <a:custGeom>
              <a:avLst/>
              <a:gdLst/>
              <a:ahLst/>
              <a:cxnLst>
                <a:cxn ang="0">
                  <a:pos x="0" y="0"/>
                </a:cxn>
                <a:cxn ang="0">
                  <a:pos x="144" y="48"/>
                </a:cxn>
                <a:cxn ang="0">
                  <a:pos x="624" y="240"/>
                </a:cxn>
                <a:cxn ang="0">
                  <a:pos x="816" y="624"/>
                </a:cxn>
                <a:cxn ang="0">
                  <a:pos x="816" y="1296"/>
                </a:cxn>
                <a:cxn ang="0">
                  <a:pos x="816" y="1920"/>
                </a:cxn>
                <a:cxn ang="0">
                  <a:pos x="872" y="2436"/>
                </a:cxn>
                <a:cxn ang="0">
                  <a:pos x="1312" y="2608"/>
                </a:cxn>
              </a:cxnLst>
              <a:rect l="0" t="0" r="r" b="b"/>
              <a:pathLst>
                <a:path w="1312" h="2608">
                  <a:moveTo>
                    <a:pt x="0" y="0"/>
                  </a:moveTo>
                  <a:cubicBezTo>
                    <a:pt x="20" y="4"/>
                    <a:pt x="40" y="8"/>
                    <a:pt x="144" y="48"/>
                  </a:cubicBezTo>
                  <a:cubicBezTo>
                    <a:pt x="248" y="88"/>
                    <a:pt x="512" y="144"/>
                    <a:pt x="624" y="240"/>
                  </a:cubicBezTo>
                  <a:cubicBezTo>
                    <a:pt x="736" y="336"/>
                    <a:pt x="784" y="448"/>
                    <a:pt x="816" y="624"/>
                  </a:cubicBezTo>
                  <a:cubicBezTo>
                    <a:pt x="848" y="800"/>
                    <a:pt x="816" y="1080"/>
                    <a:pt x="816" y="1296"/>
                  </a:cubicBezTo>
                  <a:cubicBezTo>
                    <a:pt x="816" y="1512"/>
                    <a:pt x="807" y="1730"/>
                    <a:pt x="816" y="1920"/>
                  </a:cubicBezTo>
                  <a:cubicBezTo>
                    <a:pt x="825" y="2110"/>
                    <a:pt x="789" y="2321"/>
                    <a:pt x="872" y="2436"/>
                  </a:cubicBezTo>
                  <a:cubicBezTo>
                    <a:pt x="955" y="2551"/>
                    <a:pt x="1220" y="2572"/>
                    <a:pt x="1312" y="2608"/>
                  </a:cubicBezTo>
                </a:path>
              </a:pathLst>
            </a:custGeom>
            <a:noFill/>
            <a:ln w="38100" cap="flat" cmpd="sng">
              <a:solidFill>
                <a:srgbClr val="CC0000"/>
              </a:solidFill>
              <a:prstDash val="solid"/>
              <a:round/>
              <a:headEnd type="none" w="med" len="med"/>
              <a:tailEnd type="triangle" w="med" len="med"/>
            </a:ln>
            <a:effectLst/>
          </p:spPr>
          <p:txBody>
            <a:bodyPr/>
            <a:lstStyle/>
            <a:p>
              <a:endParaRPr lang="mk-MK"/>
            </a:p>
          </p:txBody>
        </p:sp>
        <p:sp>
          <p:nvSpPr>
            <p:cNvPr id="13" name="Freeform 14"/>
            <p:cNvSpPr>
              <a:spLocks/>
            </p:cNvSpPr>
            <p:nvPr/>
          </p:nvSpPr>
          <p:spPr bwMode="auto">
            <a:xfrm>
              <a:off x="3616" y="1338"/>
              <a:ext cx="688" cy="211"/>
            </a:xfrm>
            <a:custGeom>
              <a:avLst/>
              <a:gdLst/>
              <a:ahLst/>
              <a:cxnLst>
                <a:cxn ang="0">
                  <a:pos x="0" y="84"/>
                </a:cxn>
                <a:cxn ang="0">
                  <a:pos x="204" y="200"/>
                </a:cxn>
                <a:cxn ang="0">
                  <a:pos x="448" y="148"/>
                </a:cxn>
                <a:cxn ang="0">
                  <a:pos x="688" y="0"/>
                </a:cxn>
              </a:cxnLst>
              <a:rect l="0" t="0" r="r" b="b"/>
              <a:pathLst>
                <a:path w="688" h="211">
                  <a:moveTo>
                    <a:pt x="0" y="84"/>
                  </a:moveTo>
                  <a:cubicBezTo>
                    <a:pt x="34" y="103"/>
                    <a:pt x="129" y="189"/>
                    <a:pt x="204" y="200"/>
                  </a:cubicBezTo>
                  <a:cubicBezTo>
                    <a:pt x="279" y="211"/>
                    <a:pt x="367" y="181"/>
                    <a:pt x="448" y="148"/>
                  </a:cubicBezTo>
                  <a:cubicBezTo>
                    <a:pt x="529" y="115"/>
                    <a:pt x="638" y="31"/>
                    <a:pt x="688" y="0"/>
                  </a:cubicBezTo>
                </a:path>
              </a:pathLst>
            </a:custGeom>
            <a:noFill/>
            <a:ln w="38100" cmpd="sng">
              <a:solidFill>
                <a:srgbClr val="CC0000"/>
              </a:solidFill>
              <a:round/>
              <a:headEnd/>
              <a:tailEnd type="triangle" w="med" len="med"/>
            </a:ln>
            <a:effectLst/>
          </p:spPr>
          <p:txBody>
            <a:bodyPr/>
            <a:lstStyle/>
            <a:p>
              <a:endParaRPr lang="mk-MK"/>
            </a:p>
          </p:txBody>
        </p:sp>
        <p:sp>
          <p:nvSpPr>
            <p:cNvPr id="14" name="Freeform 15"/>
            <p:cNvSpPr>
              <a:spLocks/>
            </p:cNvSpPr>
            <p:nvPr/>
          </p:nvSpPr>
          <p:spPr bwMode="auto">
            <a:xfrm>
              <a:off x="3752" y="1626"/>
              <a:ext cx="544" cy="193"/>
            </a:xfrm>
            <a:custGeom>
              <a:avLst/>
              <a:gdLst/>
              <a:ahLst/>
              <a:cxnLst>
                <a:cxn ang="0">
                  <a:pos x="0" y="0"/>
                </a:cxn>
                <a:cxn ang="0">
                  <a:pos x="36" y="76"/>
                </a:cxn>
                <a:cxn ang="0">
                  <a:pos x="156" y="148"/>
                </a:cxn>
                <a:cxn ang="0">
                  <a:pos x="356" y="172"/>
                </a:cxn>
                <a:cxn ang="0">
                  <a:pos x="544" y="24"/>
                </a:cxn>
              </a:cxnLst>
              <a:rect l="0" t="0" r="r" b="b"/>
              <a:pathLst>
                <a:path w="544" h="193">
                  <a:moveTo>
                    <a:pt x="0" y="0"/>
                  </a:moveTo>
                  <a:cubicBezTo>
                    <a:pt x="6" y="13"/>
                    <a:pt x="10" y="51"/>
                    <a:pt x="36" y="76"/>
                  </a:cubicBezTo>
                  <a:cubicBezTo>
                    <a:pt x="62" y="101"/>
                    <a:pt x="103" y="132"/>
                    <a:pt x="156" y="148"/>
                  </a:cubicBezTo>
                  <a:cubicBezTo>
                    <a:pt x="209" y="164"/>
                    <a:pt x="291" y="193"/>
                    <a:pt x="356" y="172"/>
                  </a:cubicBezTo>
                  <a:cubicBezTo>
                    <a:pt x="421" y="151"/>
                    <a:pt x="505" y="55"/>
                    <a:pt x="544" y="24"/>
                  </a:cubicBezTo>
                </a:path>
              </a:pathLst>
            </a:custGeom>
            <a:noFill/>
            <a:ln w="38100" cmpd="sng">
              <a:solidFill>
                <a:srgbClr val="CC0000"/>
              </a:solidFill>
              <a:round/>
              <a:headEnd/>
              <a:tailEnd type="triangle" w="med" len="med"/>
            </a:ln>
            <a:effectLst/>
          </p:spPr>
          <p:txBody>
            <a:bodyPr/>
            <a:lstStyle/>
            <a:p>
              <a:endParaRPr lang="mk-MK"/>
            </a:p>
          </p:txBody>
        </p:sp>
        <p:sp>
          <p:nvSpPr>
            <p:cNvPr id="15" name="Freeform 16"/>
            <p:cNvSpPr>
              <a:spLocks/>
            </p:cNvSpPr>
            <p:nvPr/>
          </p:nvSpPr>
          <p:spPr bwMode="auto">
            <a:xfrm>
              <a:off x="3800" y="1830"/>
              <a:ext cx="476" cy="253"/>
            </a:xfrm>
            <a:custGeom>
              <a:avLst/>
              <a:gdLst/>
              <a:ahLst/>
              <a:cxnLst>
                <a:cxn ang="0">
                  <a:pos x="0" y="0"/>
                </a:cxn>
                <a:cxn ang="0">
                  <a:pos x="16" y="108"/>
                </a:cxn>
                <a:cxn ang="0">
                  <a:pos x="84" y="204"/>
                </a:cxn>
                <a:cxn ang="0">
                  <a:pos x="296" y="240"/>
                </a:cxn>
                <a:cxn ang="0">
                  <a:pos x="476" y="128"/>
                </a:cxn>
              </a:cxnLst>
              <a:rect l="0" t="0" r="r" b="b"/>
              <a:pathLst>
                <a:path w="476" h="253">
                  <a:moveTo>
                    <a:pt x="0" y="0"/>
                  </a:moveTo>
                  <a:cubicBezTo>
                    <a:pt x="3" y="18"/>
                    <a:pt x="2" y="74"/>
                    <a:pt x="16" y="108"/>
                  </a:cubicBezTo>
                  <a:cubicBezTo>
                    <a:pt x="30" y="142"/>
                    <a:pt x="37" y="182"/>
                    <a:pt x="84" y="204"/>
                  </a:cubicBezTo>
                  <a:cubicBezTo>
                    <a:pt x="131" y="226"/>
                    <a:pt x="231" y="253"/>
                    <a:pt x="296" y="240"/>
                  </a:cubicBezTo>
                  <a:cubicBezTo>
                    <a:pt x="361" y="227"/>
                    <a:pt x="439" y="151"/>
                    <a:pt x="476" y="128"/>
                  </a:cubicBezTo>
                </a:path>
              </a:pathLst>
            </a:custGeom>
            <a:noFill/>
            <a:ln w="38100" cmpd="sng">
              <a:solidFill>
                <a:srgbClr val="CC0000"/>
              </a:solidFill>
              <a:round/>
              <a:headEnd/>
              <a:tailEnd type="triangle" w="med" len="med"/>
            </a:ln>
            <a:effectLst/>
          </p:spPr>
          <p:txBody>
            <a:bodyPr/>
            <a:lstStyle/>
            <a:p>
              <a:endParaRPr lang="mk-MK"/>
            </a:p>
          </p:txBody>
        </p:sp>
        <p:sp>
          <p:nvSpPr>
            <p:cNvPr id="16" name="Freeform 17"/>
            <p:cNvSpPr>
              <a:spLocks/>
            </p:cNvSpPr>
            <p:nvPr/>
          </p:nvSpPr>
          <p:spPr bwMode="auto">
            <a:xfrm>
              <a:off x="3786" y="2086"/>
              <a:ext cx="506" cy="274"/>
            </a:xfrm>
            <a:custGeom>
              <a:avLst/>
              <a:gdLst/>
              <a:ahLst/>
              <a:cxnLst>
                <a:cxn ang="0">
                  <a:pos x="14" y="0"/>
                </a:cxn>
                <a:cxn ang="0">
                  <a:pos x="42" y="192"/>
                </a:cxn>
                <a:cxn ang="0">
                  <a:pos x="266" y="268"/>
                </a:cxn>
                <a:cxn ang="0">
                  <a:pos x="506" y="156"/>
                </a:cxn>
              </a:cxnLst>
              <a:rect l="0" t="0" r="r" b="b"/>
              <a:pathLst>
                <a:path w="506" h="274">
                  <a:moveTo>
                    <a:pt x="14" y="0"/>
                  </a:moveTo>
                  <a:cubicBezTo>
                    <a:pt x="19" y="32"/>
                    <a:pt x="0" y="147"/>
                    <a:pt x="42" y="192"/>
                  </a:cubicBezTo>
                  <a:cubicBezTo>
                    <a:pt x="84" y="237"/>
                    <a:pt x="189" y="274"/>
                    <a:pt x="266" y="268"/>
                  </a:cubicBezTo>
                  <a:cubicBezTo>
                    <a:pt x="343" y="262"/>
                    <a:pt x="456" y="179"/>
                    <a:pt x="506" y="156"/>
                  </a:cubicBezTo>
                </a:path>
              </a:pathLst>
            </a:custGeom>
            <a:noFill/>
            <a:ln w="38100" cmpd="sng">
              <a:solidFill>
                <a:srgbClr val="CC0000"/>
              </a:solidFill>
              <a:round/>
              <a:headEnd/>
              <a:tailEnd type="triangle" w="med" len="med"/>
            </a:ln>
            <a:effectLst/>
          </p:spPr>
          <p:txBody>
            <a:bodyPr/>
            <a:lstStyle/>
            <a:p>
              <a:endParaRPr lang="mk-MK"/>
            </a:p>
          </p:txBody>
        </p:sp>
        <p:sp>
          <p:nvSpPr>
            <p:cNvPr id="17" name="Freeform 18"/>
            <p:cNvSpPr>
              <a:spLocks/>
            </p:cNvSpPr>
            <p:nvPr/>
          </p:nvSpPr>
          <p:spPr bwMode="auto">
            <a:xfrm>
              <a:off x="3792" y="2378"/>
              <a:ext cx="516" cy="401"/>
            </a:xfrm>
            <a:custGeom>
              <a:avLst/>
              <a:gdLst/>
              <a:ahLst/>
              <a:cxnLst>
                <a:cxn ang="0">
                  <a:pos x="4" y="0"/>
                </a:cxn>
                <a:cxn ang="0">
                  <a:pos x="20" y="208"/>
                </a:cxn>
                <a:cxn ang="0">
                  <a:pos x="124" y="356"/>
                </a:cxn>
                <a:cxn ang="0">
                  <a:pos x="340" y="388"/>
                </a:cxn>
                <a:cxn ang="0">
                  <a:pos x="516" y="276"/>
                </a:cxn>
              </a:cxnLst>
              <a:rect l="0" t="0" r="r" b="b"/>
              <a:pathLst>
                <a:path w="516" h="401">
                  <a:moveTo>
                    <a:pt x="4" y="0"/>
                  </a:moveTo>
                  <a:cubicBezTo>
                    <a:pt x="7" y="35"/>
                    <a:pt x="0" y="149"/>
                    <a:pt x="20" y="208"/>
                  </a:cubicBezTo>
                  <a:cubicBezTo>
                    <a:pt x="40" y="267"/>
                    <a:pt x="71" y="326"/>
                    <a:pt x="124" y="356"/>
                  </a:cubicBezTo>
                  <a:cubicBezTo>
                    <a:pt x="177" y="386"/>
                    <a:pt x="275" y="401"/>
                    <a:pt x="340" y="388"/>
                  </a:cubicBezTo>
                  <a:cubicBezTo>
                    <a:pt x="405" y="375"/>
                    <a:pt x="479" y="299"/>
                    <a:pt x="516" y="276"/>
                  </a:cubicBezTo>
                </a:path>
              </a:pathLst>
            </a:custGeom>
            <a:noFill/>
            <a:ln w="38100" cmpd="sng">
              <a:solidFill>
                <a:srgbClr val="CC0000"/>
              </a:solidFill>
              <a:round/>
              <a:headEnd/>
              <a:tailEnd type="triangle" w="med" len="med"/>
            </a:ln>
            <a:effectLst/>
          </p:spPr>
          <p:txBody>
            <a:bodyPr/>
            <a:lstStyle/>
            <a:p>
              <a:endParaRPr lang="mk-MK"/>
            </a:p>
          </p:txBody>
        </p:sp>
        <p:sp>
          <p:nvSpPr>
            <p:cNvPr id="18" name="Freeform 19"/>
            <p:cNvSpPr>
              <a:spLocks/>
            </p:cNvSpPr>
            <p:nvPr/>
          </p:nvSpPr>
          <p:spPr bwMode="auto">
            <a:xfrm>
              <a:off x="3792" y="3011"/>
              <a:ext cx="484" cy="248"/>
            </a:xfrm>
            <a:custGeom>
              <a:avLst/>
              <a:gdLst/>
              <a:ahLst/>
              <a:cxnLst>
                <a:cxn ang="0">
                  <a:pos x="0" y="0"/>
                </a:cxn>
                <a:cxn ang="0">
                  <a:pos x="60" y="171"/>
                </a:cxn>
                <a:cxn ang="0">
                  <a:pos x="256" y="243"/>
                </a:cxn>
                <a:cxn ang="0">
                  <a:pos x="484" y="199"/>
                </a:cxn>
              </a:cxnLst>
              <a:rect l="0" t="0" r="r" b="b"/>
              <a:pathLst>
                <a:path w="484" h="248">
                  <a:moveTo>
                    <a:pt x="0" y="0"/>
                  </a:moveTo>
                  <a:cubicBezTo>
                    <a:pt x="10" y="29"/>
                    <a:pt x="17" y="131"/>
                    <a:pt x="60" y="171"/>
                  </a:cubicBezTo>
                  <a:cubicBezTo>
                    <a:pt x="103" y="211"/>
                    <a:pt x="185" y="238"/>
                    <a:pt x="256" y="243"/>
                  </a:cubicBezTo>
                  <a:cubicBezTo>
                    <a:pt x="327" y="248"/>
                    <a:pt x="437" y="208"/>
                    <a:pt x="484" y="199"/>
                  </a:cubicBezTo>
                </a:path>
              </a:pathLst>
            </a:custGeom>
            <a:noFill/>
            <a:ln w="38100" cmpd="sng">
              <a:solidFill>
                <a:srgbClr val="CC0000"/>
              </a:solidFill>
              <a:round/>
              <a:headEnd/>
              <a:tailEnd type="triangle" w="med" len="med"/>
            </a:ln>
            <a:effectLst/>
          </p:spPr>
          <p:txBody>
            <a:bodyPr/>
            <a:lstStyle/>
            <a:p>
              <a:endParaRPr lang="mk-MK"/>
            </a:p>
          </p:txBody>
        </p:sp>
        <p:sp>
          <p:nvSpPr>
            <p:cNvPr id="19" name="Freeform 20"/>
            <p:cNvSpPr>
              <a:spLocks/>
            </p:cNvSpPr>
            <p:nvPr/>
          </p:nvSpPr>
          <p:spPr bwMode="auto">
            <a:xfrm>
              <a:off x="1785" y="926"/>
              <a:ext cx="1644" cy="1514"/>
            </a:xfrm>
            <a:custGeom>
              <a:avLst/>
              <a:gdLst/>
              <a:ahLst/>
              <a:cxnLst>
                <a:cxn ang="0">
                  <a:pos x="55" y="0"/>
                </a:cxn>
                <a:cxn ang="0">
                  <a:pos x="96" y="219"/>
                </a:cxn>
                <a:cxn ang="0">
                  <a:pos x="57" y="330"/>
                </a:cxn>
                <a:cxn ang="0">
                  <a:pos x="90" y="471"/>
                </a:cxn>
                <a:cxn ang="0">
                  <a:pos x="243" y="474"/>
                </a:cxn>
                <a:cxn ang="0">
                  <a:pos x="311" y="456"/>
                </a:cxn>
                <a:cxn ang="0">
                  <a:pos x="327" y="520"/>
                </a:cxn>
                <a:cxn ang="0">
                  <a:pos x="343" y="616"/>
                </a:cxn>
                <a:cxn ang="0">
                  <a:pos x="327" y="776"/>
                </a:cxn>
                <a:cxn ang="0">
                  <a:pos x="279" y="824"/>
                </a:cxn>
                <a:cxn ang="0">
                  <a:pos x="114" y="930"/>
                </a:cxn>
                <a:cxn ang="0">
                  <a:pos x="27" y="1068"/>
                </a:cxn>
                <a:cxn ang="0">
                  <a:pos x="12" y="1239"/>
                </a:cxn>
                <a:cxn ang="0">
                  <a:pos x="96" y="1440"/>
                </a:cxn>
                <a:cxn ang="0">
                  <a:pos x="243" y="1509"/>
                </a:cxn>
                <a:cxn ang="0">
                  <a:pos x="363" y="1503"/>
                </a:cxn>
                <a:cxn ang="0">
                  <a:pos x="522" y="1425"/>
                </a:cxn>
                <a:cxn ang="0">
                  <a:pos x="576" y="1290"/>
                </a:cxn>
                <a:cxn ang="0">
                  <a:pos x="687" y="1296"/>
                </a:cxn>
                <a:cxn ang="0">
                  <a:pos x="762" y="1107"/>
                </a:cxn>
                <a:cxn ang="0">
                  <a:pos x="609" y="930"/>
                </a:cxn>
                <a:cxn ang="0">
                  <a:pos x="561" y="762"/>
                </a:cxn>
                <a:cxn ang="0">
                  <a:pos x="660" y="429"/>
                </a:cxn>
                <a:cxn ang="0">
                  <a:pos x="1047" y="306"/>
                </a:cxn>
                <a:cxn ang="0">
                  <a:pos x="1644" y="9"/>
                </a:cxn>
              </a:cxnLst>
              <a:rect l="0" t="0" r="r" b="b"/>
              <a:pathLst>
                <a:path w="1644" h="1514">
                  <a:moveTo>
                    <a:pt x="55" y="0"/>
                  </a:moveTo>
                  <a:cubicBezTo>
                    <a:pt x="68" y="80"/>
                    <a:pt x="106" y="136"/>
                    <a:pt x="96" y="219"/>
                  </a:cubicBezTo>
                  <a:cubicBezTo>
                    <a:pt x="92" y="251"/>
                    <a:pt x="57" y="330"/>
                    <a:pt x="57" y="330"/>
                  </a:cubicBezTo>
                  <a:cubicBezTo>
                    <a:pt x="57" y="330"/>
                    <a:pt x="57" y="453"/>
                    <a:pt x="90" y="471"/>
                  </a:cubicBezTo>
                  <a:cubicBezTo>
                    <a:pt x="123" y="489"/>
                    <a:pt x="159" y="516"/>
                    <a:pt x="243" y="474"/>
                  </a:cubicBezTo>
                  <a:cubicBezTo>
                    <a:pt x="263" y="464"/>
                    <a:pt x="342" y="399"/>
                    <a:pt x="311" y="456"/>
                  </a:cubicBezTo>
                  <a:cubicBezTo>
                    <a:pt x="316" y="477"/>
                    <a:pt x="323" y="498"/>
                    <a:pt x="327" y="520"/>
                  </a:cubicBezTo>
                  <a:cubicBezTo>
                    <a:pt x="332" y="552"/>
                    <a:pt x="343" y="616"/>
                    <a:pt x="343" y="616"/>
                  </a:cubicBezTo>
                  <a:cubicBezTo>
                    <a:pt x="340" y="669"/>
                    <a:pt x="358" y="732"/>
                    <a:pt x="327" y="776"/>
                  </a:cubicBezTo>
                  <a:cubicBezTo>
                    <a:pt x="314" y="795"/>
                    <a:pt x="279" y="824"/>
                    <a:pt x="279" y="824"/>
                  </a:cubicBezTo>
                  <a:cubicBezTo>
                    <a:pt x="244" y="857"/>
                    <a:pt x="149" y="905"/>
                    <a:pt x="114" y="930"/>
                  </a:cubicBezTo>
                  <a:cubicBezTo>
                    <a:pt x="79" y="955"/>
                    <a:pt x="54" y="1008"/>
                    <a:pt x="27" y="1068"/>
                  </a:cubicBezTo>
                  <a:cubicBezTo>
                    <a:pt x="0" y="1128"/>
                    <a:pt x="20" y="1174"/>
                    <a:pt x="12" y="1239"/>
                  </a:cubicBezTo>
                  <a:cubicBezTo>
                    <a:pt x="21" y="1364"/>
                    <a:pt x="50" y="1390"/>
                    <a:pt x="96" y="1440"/>
                  </a:cubicBezTo>
                  <a:cubicBezTo>
                    <a:pt x="142" y="1490"/>
                    <a:pt x="195" y="1502"/>
                    <a:pt x="243" y="1509"/>
                  </a:cubicBezTo>
                  <a:cubicBezTo>
                    <a:pt x="280" y="1506"/>
                    <a:pt x="296" y="1514"/>
                    <a:pt x="363" y="1503"/>
                  </a:cubicBezTo>
                  <a:cubicBezTo>
                    <a:pt x="430" y="1492"/>
                    <a:pt x="492" y="1473"/>
                    <a:pt x="522" y="1425"/>
                  </a:cubicBezTo>
                  <a:cubicBezTo>
                    <a:pt x="552" y="1377"/>
                    <a:pt x="551" y="1307"/>
                    <a:pt x="576" y="1290"/>
                  </a:cubicBezTo>
                  <a:cubicBezTo>
                    <a:pt x="618" y="1290"/>
                    <a:pt x="655" y="1320"/>
                    <a:pt x="687" y="1296"/>
                  </a:cubicBezTo>
                  <a:cubicBezTo>
                    <a:pt x="719" y="1272"/>
                    <a:pt x="783" y="1196"/>
                    <a:pt x="762" y="1107"/>
                  </a:cubicBezTo>
                  <a:cubicBezTo>
                    <a:pt x="752" y="1043"/>
                    <a:pt x="643" y="988"/>
                    <a:pt x="609" y="930"/>
                  </a:cubicBezTo>
                  <a:cubicBezTo>
                    <a:pt x="575" y="872"/>
                    <a:pt x="553" y="845"/>
                    <a:pt x="561" y="762"/>
                  </a:cubicBezTo>
                  <a:cubicBezTo>
                    <a:pt x="569" y="679"/>
                    <a:pt x="591" y="471"/>
                    <a:pt x="660" y="429"/>
                  </a:cubicBezTo>
                  <a:cubicBezTo>
                    <a:pt x="729" y="387"/>
                    <a:pt x="883" y="376"/>
                    <a:pt x="1047" y="306"/>
                  </a:cubicBezTo>
                  <a:cubicBezTo>
                    <a:pt x="1211" y="236"/>
                    <a:pt x="1520" y="71"/>
                    <a:pt x="1644" y="9"/>
                  </a:cubicBezTo>
                </a:path>
              </a:pathLst>
            </a:custGeom>
            <a:noFill/>
            <a:ln w="38100" cmpd="sng">
              <a:solidFill>
                <a:srgbClr val="CC6600"/>
              </a:solidFill>
              <a:round/>
              <a:headEnd/>
              <a:tailEnd/>
            </a:ln>
            <a:effectLst/>
          </p:spPr>
          <p:txBody>
            <a:bodyPr/>
            <a:lstStyle/>
            <a:p>
              <a:endParaRPr lang="mk-MK"/>
            </a:p>
          </p:txBody>
        </p:sp>
        <p:sp>
          <p:nvSpPr>
            <p:cNvPr id="20" name="Freeform 21"/>
            <p:cNvSpPr>
              <a:spLocks/>
            </p:cNvSpPr>
            <p:nvPr/>
          </p:nvSpPr>
          <p:spPr bwMode="auto">
            <a:xfrm>
              <a:off x="2136" y="1880"/>
              <a:ext cx="222" cy="339"/>
            </a:xfrm>
            <a:custGeom>
              <a:avLst/>
              <a:gdLst/>
              <a:ahLst/>
              <a:cxnLst>
                <a:cxn ang="0">
                  <a:pos x="222" y="339"/>
                </a:cxn>
                <a:cxn ang="0">
                  <a:pos x="132" y="204"/>
                </a:cxn>
                <a:cxn ang="0">
                  <a:pos x="66" y="129"/>
                </a:cxn>
                <a:cxn ang="0">
                  <a:pos x="15" y="54"/>
                </a:cxn>
                <a:cxn ang="0">
                  <a:pos x="0" y="0"/>
                </a:cxn>
              </a:cxnLst>
              <a:rect l="0" t="0" r="r" b="b"/>
              <a:pathLst>
                <a:path w="222" h="339">
                  <a:moveTo>
                    <a:pt x="222" y="339"/>
                  </a:moveTo>
                  <a:cubicBezTo>
                    <a:pt x="210" y="282"/>
                    <a:pt x="177" y="236"/>
                    <a:pt x="132" y="204"/>
                  </a:cubicBezTo>
                  <a:cubicBezTo>
                    <a:pt x="104" y="173"/>
                    <a:pt x="85" y="154"/>
                    <a:pt x="66" y="129"/>
                  </a:cubicBezTo>
                  <a:cubicBezTo>
                    <a:pt x="55" y="111"/>
                    <a:pt x="23" y="75"/>
                    <a:pt x="15" y="54"/>
                  </a:cubicBezTo>
                  <a:cubicBezTo>
                    <a:pt x="6" y="30"/>
                    <a:pt x="2" y="9"/>
                    <a:pt x="0" y="0"/>
                  </a:cubicBezTo>
                </a:path>
              </a:pathLst>
            </a:custGeom>
            <a:noFill/>
            <a:ln w="28575" cmpd="sng">
              <a:solidFill>
                <a:srgbClr val="CC6600"/>
              </a:solidFill>
              <a:round/>
              <a:headEnd/>
              <a:tailEnd/>
            </a:ln>
            <a:effectLst/>
          </p:spPr>
          <p:txBody>
            <a:bodyPr/>
            <a:lstStyle/>
            <a:p>
              <a:endParaRPr lang="mk-MK"/>
            </a:p>
          </p:txBody>
        </p:sp>
        <p:sp>
          <p:nvSpPr>
            <p:cNvPr id="21" name="Freeform 22"/>
            <p:cNvSpPr>
              <a:spLocks/>
            </p:cNvSpPr>
            <p:nvPr/>
          </p:nvSpPr>
          <p:spPr bwMode="auto">
            <a:xfrm>
              <a:off x="1701" y="1247"/>
              <a:ext cx="174" cy="150"/>
            </a:xfrm>
            <a:custGeom>
              <a:avLst/>
              <a:gdLst/>
              <a:ahLst/>
              <a:cxnLst>
                <a:cxn ang="0">
                  <a:pos x="174" y="150"/>
                </a:cxn>
                <a:cxn ang="0">
                  <a:pos x="27" y="135"/>
                </a:cxn>
                <a:cxn ang="0">
                  <a:pos x="99" y="72"/>
                </a:cxn>
                <a:cxn ang="0">
                  <a:pos x="9" y="24"/>
                </a:cxn>
                <a:cxn ang="0">
                  <a:pos x="138" y="3"/>
                </a:cxn>
              </a:cxnLst>
              <a:rect l="0" t="0" r="r" b="b"/>
              <a:pathLst>
                <a:path w="174" h="150">
                  <a:moveTo>
                    <a:pt x="174" y="150"/>
                  </a:moveTo>
                  <a:cubicBezTo>
                    <a:pt x="123" y="132"/>
                    <a:pt x="63" y="147"/>
                    <a:pt x="27" y="135"/>
                  </a:cubicBezTo>
                  <a:cubicBezTo>
                    <a:pt x="15" y="121"/>
                    <a:pt x="102" y="90"/>
                    <a:pt x="99" y="72"/>
                  </a:cubicBezTo>
                  <a:cubicBezTo>
                    <a:pt x="96" y="54"/>
                    <a:pt x="3" y="35"/>
                    <a:pt x="9" y="24"/>
                  </a:cubicBezTo>
                  <a:cubicBezTo>
                    <a:pt x="0" y="0"/>
                    <a:pt x="140" y="12"/>
                    <a:pt x="138" y="3"/>
                  </a:cubicBezTo>
                </a:path>
              </a:pathLst>
            </a:custGeom>
            <a:noFill/>
            <a:ln w="28575" cmpd="sng">
              <a:solidFill>
                <a:srgbClr val="CC6600"/>
              </a:solidFill>
              <a:round/>
              <a:headEnd/>
              <a:tailEnd/>
            </a:ln>
            <a:effectLst/>
          </p:spPr>
          <p:txBody>
            <a:bodyPr/>
            <a:lstStyle/>
            <a:p>
              <a:endParaRPr lang="mk-MK"/>
            </a:p>
          </p:txBody>
        </p:sp>
        <p:sp>
          <p:nvSpPr>
            <p:cNvPr id="22" name="Line 23"/>
            <p:cNvSpPr>
              <a:spLocks noChangeShapeType="1"/>
            </p:cNvSpPr>
            <p:nvPr/>
          </p:nvSpPr>
          <p:spPr bwMode="auto">
            <a:xfrm>
              <a:off x="2208" y="1454"/>
              <a:ext cx="0" cy="240"/>
            </a:xfrm>
            <a:prstGeom prst="line">
              <a:avLst/>
            </a:prstGeom>
            <a:noFill/>
            <a:ln w="28575">
              <a:solidFill>
                <a:schemeClr val="accent2"/>
              </a:solidFill>
              <a:round/>
              <a:headEnd/>
              <a:tailEnd type="triangle" w="med" len="med"/>
            </a:ln>
            <a:effectLst/>
          </p:spPr>
          <p:txBody>
            <a:bodyPr/>
            <a:lstStyle/>
            <a:p>
              <a:endParaRPr lang="mk-MK"/>
            </a:p>
          </p:txBody>
        </p:sp>
        <p:grpSp>
          <p:nvGrpSpPr>
            <p:cNvPr id="23" name="Group 24"/>
            <p:cNvGrpSpPr>
              <a:grpSpLocks/>
            </p:cNvGrpSpPr>
            <p:nvPr/>
          </p:nvGrpSpPr>
          <p:grpSpPr bwMode="auto">
            <a:xfrm>
              <a:off x="792" y="3278"/>
              <a:ext cx="720" cy="624"/>
              <a:chOff x="792" y="3278"/>
              <a:chExt cx="720" cy="624"/>
            </a:xfrm>
          </p:grpSpPr>
          <p:sp>
            <p:nvSpPr>
              <p:cNvPr id="32" name="Oval 25"/>
              <p:cNvSpPr>
                <a:spLocks noChangeArrowheads="1"/>
              </p:cNvSpPr>
              <p:nvPr/>
            </p:nvSpPr>
            <p:spPr bwMode="auto">
              <a:xfrm>
                <a:off x="1152" y="3278"/>
                <a:ext cx="360" cy="336"/>
              </a:xfrm>
              <a:prstGeom prst="ellipse">
                <a:avLst/>
              </a:prstGeom>
              <a:gradFill rotWithShape="0">
                <a:gsLst>
                  <a:gs pos="0">
                    <a:srgbClr val="FFFF99"/>
                  </a:gs>
                  <a:gs pos="100000">
                    <a:srgbClr val="F8E106"/>
                  </a:gs>
                </a:gsLst>
                <a:path path="shape">
                  <a:fillToRect l="50000" t="50000" r="50000" b="50000"/>
                </a:path>
              </a:gradFill>
              <a:ln w="9525">
                <a:solidFill>
                  <a:srgbClr val="996600"/>
                </a:solidFill>
                <a:round/>
                <a:headEnd/>
                <a:tailEnd/>
              </a:ln>
              <a:effectLst/>
            </p:spPr>
            <p:txBody>
              <a:bodyPr wrap="none" anchor="ctr"/>
              <a:lstStyle/>
              <a:p>
                <a:endParaRPr lang="mk-MK"/>
              </a:p>
            </p:txBody>
          </p:sp>
          <p:sp>
            <p:nvSpPr>
              <p:cNvPr id="33" name="Oval 26"/>
              <p:cNvSpPr>
                <a:spLocks noChangeArrowheads="1"/>
              </p:cNvSpPr>
              <p:nvPr/>
            </p:nvSpPr>
            <p:spPr bwMode="auto">
              <a:xfrm>
                <a:off x="960" y="3278"/>
                <a:ext cx="336" cy="288"/>
              </a:xfrm>
              <a:prstGeom prst="ellipse">
                <a:avLst/>
              </a:prstGeom>
              <a:gradFill rotWithShape="0">
                <a:gsLst>
                  <a:gs pos="0">
                    <a:srgbClr val="FFCC00"/>
                  </a:gs>
                  <a:gs pos="100000">
                    <a:srgbClr val="FF9900"/>
                  </a:gs>
                </a:gsLst>
                <a:path path="shape">
                  <a:fillToRect l="50000" t="50000" r="50000" b="50000"/>
                </a:path>
              </a:gradFill>
              <a:ln w="9525">
                <a:solidFill>
                  <a:srgbClr val="990000"/>
                </a:solidFill>
                <a:round/>
                <a:headEnd/>
                <a:tailEnd/>
              </a:ln>
              <a:effectLst/>
            </p:spPr>
            <p:txBody>
              <a:bodyPr wrap="none" anchor="ctr"/>
              <a:lstStyle/>
              <a:p>
                <a:endParaRPr lang="mk-MK"/>
              </a:p>
            </p:txBody>
          </p:sp>
          <p:sp>
            <p:nvSpPr>
              <p:cNvPr id="34" name="Oval 27"/>
              <p:cNvSpPr>
                <a:spLocks noChangeArrowheads="1"/>
              </p:cNvSpPr>
              <p:nvPr/>
            </p:nvSpPr>
            <p:spPr bwMode="auto">
              <a:xfrm>
                <a:off x="792" y="3326"/>
                <a:ext cx="408" cy="288"/>
              </a:xfrm>
              <a:prstGeom prst="ellipse">
                <a:avLst/>
              </a:prstGeom>
              <a:gradFill rotWithShape="0">
                <a:gsLst>
                  <a:gs pos="0">
                    <a:srgbClr val="FFFF99"/>
                  </a:gs>
                  <a:gs pos="100000">
                    <a:srgbClr val="FFCC00"/>
                  </a:gs>
                </a:gsLst>
                <a:path path="shape">
                  <a:fillToRect l="50000" t="50000" r="50000" b="50000"/>
                </a:path>
              </a:gradFill>
              <a:ln w="9525">
                <a:solidFill>
                  <a:srgbClr val="990000"/>
                </a:solidFill>
                <a:round/>
                <a:headEnd/>
                <a:tailEnd/>
              </a:ln>
              <a:effectLst/>
            </p:spPr>
            <p:txBody>
              <a:bodyPr wrap="none" anchor="ctr"/>
              <a:lstStyle/>
              <a:p>
                <a:endParaRPr lang="mk-MK"/>
              </a:p>
            </p:txBody>
          </p:sp>
          <p:sp>
            <p:nvSpPr>
              <p:cNvPr id="35" name="Oval 28"/>
              <p:cNvSpPr>
                <a:spLocks noChangeArrowheads="1"/>
              </p:cNvSpPr>
              <p:nvPr/>
            </p:nvSpPr>
            <p:spPr bwMode="auto">
              <a:xfrm>
                <a:off x="1152" y="3326"/>
                <a:ext cx="288" cy="288"/>
              </a:xfrm>
              <a:prstGeom prst="ellipse">
                <a:avLst/>
              </a:prstGeom>
              <a:gradFill rotWithShape="0">
                <a:gsLst>
                  <a:gs pos="0">
                    <a:srgbClr val="FFCC00"/>
                  </a:gs>
                  <a:gs pos="100000">
                    <a:srgbClr val="FF9900"/>
                  </a:gs>
                </a:gsLst>
                <a:path path="shape">
                  <a:fillToRect l="50000" t="50000" r="50000" b="50000"/>
                </a:path>
              </a:gradFill>
              <a:ln w="9525">
                <a:solidFill>
                  <a:srgbClr val="990000"/>
                </a:solidFill>
                <a:round/>
                <a:headEnd/>
                <a:tailEnd/>
              </a:ln>
              <a:effectLst/>
            </p:spPr>
            <p:txBody>
              <a:bodyPr wrap="none" anchor="ctr"/>
              <a:lstStyle/>
              <a:p>
                <a:endParaRPr lang="mk-MK"/>
              </a:p>
            </p:txBody>
          </p:sp>
          <p:sp>
            <p:nvSpPr>
              <p:cNvPr id="36" name="Oval 29"/>
              <p:cNvSpPr>
                <a:spLocks noChangeArrowheads="1"/>
              </p:cNvSpPr>
              <p:nvPr/>
            </p:nvSpPr>
            <p:spPr bwMode="auto">
              <a:xfrm>
                <a:off x="1200" y="3578"/>
                <a:ext cx="240" cy="240"/>
              </a:xfrm>
              <a:prstGeom prst="ellipse">
                <a:avLst/>
              </a:prstGeom>
              <a:gradFill rotWithShape="0">
                <a:gsLst>
                  <a:gs pos="0">
                    <a:srgbClr val="FFFF99"/>
                  </a:gs>
                  <a:gs pos="100000">
                    <a:srgbClr val="FFCC00"/>
                  </a:gs>
                </a:gsLst>
                <a:path path="shape">
                  <a:fillToRect l="50000" t="50000" r="50000" b="50000"/>
                </a:path>
              </a:gradFill>
              <a:ln w="9525">
                <a:solidFill>
                  <a:srgbClr val="990000"/>
                </a:solidFill>
                <a:round/>
                <a:headEnd/>
                <a:tailEnd/>
              </a:ln>
              <a:effectLst/>
            </p:spPr>
            <p:txBody>
              <a:bodyPr wrap="none" anchor="ctr"/>
              <a:lstStyle/>
              <a:p>
                <a:endParaRPr lang="mk-MK"/>
              </a:p>
            </p:txBody>
          </p:sp>
          <p:sp>
            <p:nvSpPr>
              <p:cNvPr id="37" name="Oval 30"/>
              <p:cNvSpPr>
                <a:spLocks noChangeArrowheads="1"/>
              </p:cNvSpPr>
              <p:nvPr/>
            </p:nvSpPr>
            <p:spPr bwMode="auto">
              <a:xfrm>
                <a:off x="912" y="3374"/>
                <a:ext cx="288" cy="288"/>
              </a:xfrm>
              <a:prstGeom prst="ellipse">
                <a:avLst/>
              </a:prstGeom>
              <a:gradFill rotWithShape="0">
                <a:gsLst>
                  <a:gs pos="0">
                    <a:srgbClr val="FFCC00"/>
                  </a:gs>
                  <a:gs pos="100000">
                    <a:srgbClr val="FF9900"/>
                  </a:gs>
                </a:gsLst>
                <a:path path="shape">
                  <a:fillToRect l="50000" t="50000" r="50000" b="50000"/>
                </a:path>
              </a:gradFill>
              <a:ln w="9525">
                <a:solidFill>
                  <a:srgbClr val="990000"/>
                </a:solidFill>
                <a:round/>
                <a:headEnd/>
                <a:tailEnd/>
              </a:ln>
              <a:effectLst/>
            </p:spPr>
            <p:txBody>
              <a:bodyPr wrap="none" anchor="ctr"/>
              <a:lstStyle/>
              <a:p>
                <a:endParaRPr lang="mk-MK"/>
              </a:p>
            </p:txBody>
          </p:sp>
          <p:sp>
            <p:nvSpPr>
              <p:cNvPr id="38" name="Oval 31"/>
              <p:cNvSpPr>
                <a:spLocks noChangeArrowheads="1"/>
              </p:cNvSpPr>
              <p:nvPr/>
            </p:nvSpPr>
            <p:spPr bwMode="auto">
              <a:xfrm>
                <a:off x="912" y="3518"/>
                <a:ext cx="336" cy="288"/>
              </a:xfrm>
              <a:prstGeom prst="ellipse">
                <a:avLst/>
              </a:prstGeom>
              <a:gradFill rotWithShape="0">
                <a:gsLst>
                  <a:gs pos="0">
                    <a:srgbClr val="FFCC00"/>
                  </a:gs>
                  <a:gs pos="100000">
                    <a:srgbClr val="FF9900"/>
                  </a:gs>
                </a:gsLst>
                <a:path path="shape">
                  <a:fillToRect l="50000" t="50000" r="50000" b="50000"/>
                </a:path>
              </a:gradFill>
              <a:ln w="9525">
                <a:solidFill>
                  <a:srgbClr val="990000"/>
                </a:solidFill>
                <a:round/>
                <a:headEnd/>
                <a:tailEnd/>
              </a:ln>
              <a:effectLst/>
            </p:spPr>
            <p:txBody>
              <a:bodyPr wrap="none" anchor="ctr"/>
              <a:lstStyle/>
              <a:p>
                <a:endParaRPr lang="mk-MK"/>
              </a:p>
            </p:txBody>
          </p:sp>
          <p:sp>
            <p:nvSpPr>
              <p:cNvPr id="39" name="Oval 32"/>
              <p:cNvSpPr>
                <a:spLocks noChangeArrowheads="1"/>
              </p:cNvSpPr>
              <p:nvPr/>
            </p:nvSpPr>
            <p:spPr bwMode="auto">
              <a:xfrm>
                <a:off x="1032" y="3614"/>
                <a:ext cx="360" cy="288"/>
              </a:xfrm>
              <a:prstGeom prst="ellipse">
                <a:avLst/>
              </a:prstGeom>
              <a:gradFill rotWithShape="0">
                <a:gsLst>
                  <a:gs pos="0">
                    <a:srgbClr val="FFFF99"/>
                  </a:gs>
                  <a:gs pos="100000">
                    <a:srgbClr val="F8E106"/>
                  </a:gs>
                </a:gsLst>
                <a:path path="shape">
                  <a:fillToRect l="50000" t="50000" r="50000" b="50000"/>
                </a:path>
              </a:gradFill>
              <a:ln w="9525">
                <a:solidFill>
                  <a:srgbClr val="996600"/>
                </a:solidFill>
                <a:round/>
                <a:headEnd/>
                <a:tailEnd/>
              </a:ln>
              <a:effectLst/>
            </p:spPr>
            <p:txBody>
              <a:bodyPr wrap="none" anchor="ctr"/>
              <a:lstStyle/>
              <a:p>
                <a:endParaRPr lang="mk-MK"/>
              </a:p>
            </p:txBody>
          </p:sp>
        </p:grpSp>
        <p:sp>
          <p:nvSpPr>
            <p:cNvPr id="24" name="Text Box 33"/>
            <p:cNvSpPr txBox="1">
              <a:spLocks noChangeArrowheads="1"/>
            </p:cNvSpPr>
            <p:nvPr/>
          </p:nvSpPr>
          <p:spPr bwMode="auto">
            <a:xfrm>
              <a:off x="1769" y="576"/>
              <a:ext cx="2215" cy="291"/>
            </a:xfrm>
            <a:prstGeom prst="rect">
              <a:avLst/>
            </a:prstGeom>
            <a:noFill/>
            <a:ln w="9525">
              <a:noFill/>
              <a:miter lim="800000"/>
              <a:headEnd/>
              <a:tailEnd/>
            </a:ln>
            <a:effectLst/>
          </p:spPr>
          <p:txBody>
            <a:bodyPr>
              <a:spAutoFit/>
            </a:bodyPr>
            <a:lstStyle/>
            <a:p>
              <a:pPr eaLnBrk="0" hangingPunct="0">
                <a:spcBef>
                  <a:spcPct val="50000"/>
                </a:spcBef>
              </a:pPr>
              <a:r>
                <a:rPr lang="en-US" sz="2400" b="1" dirty="0">
                  <a:solidFill>
                    <a:srgbClr val="FFFF00"/>
                  </a:solidFill>
                  <a:latin typeface="Arial" pitchFamily="34" charset="0"/>
                  <a:cs typeface="Arial" pitchFamily="34" charset="0"/>
                </a:rPr>
                <a:t>Hypothalamus</a:t>
              </a:r>
            </a:p>
          </p:txBody>
        </p:sp>
        <p:sp>
          <p:nvSpPr>
            <p:cNvPr id="25" name="Text Box 34"/>
            <p:cNvSpPr txBox="1">
              <a:spLocks noChangeArrowheads="1"/>
            </p:cNvSpPr>
            <p:nvPr/>
          </p:nvSpPr>
          <p:spPr bwMode="auto">
            <a:xfrm>
              <a:off x="1731" y="896"/>
              <a:ext cx="1152" cy="472"/>
            </a:xfrm>
            <a:prstGeom prst="rect">
              <a:avLst/>
            </a:prstGeom>
            <a:noFill/>
            <a:ln w="9525">
              <a:noFill/>
              <a:miter lim="800000"/>
              <a:headEnd/>
              <a:tailEnd/>
            </a:ln>
            <a:effectLst/>
          </p:spPr>
          <p:txBody>
            <a:bodyPr>
              <a:spAutoFit/>
            </a:bodyPr>
            <a:lstStyle/>
            <a:p>
              <a:pPr algn="ctr" eaLnBrk="0" hangingPunct="0">
                <a:lnSpc>
                  <a:spcPct val="90000"/>
                </a:lnSpc>
                <a:spcBef>
                  <a:spcPct val="50000"/>
                </a:spcBef>
              </a:pPr>
              <a:r>
                <a:rPr lang="en-US" sz="2000" b="1" dirty="0">
                  <a:latin typeface="Arial Narrow" pitchFamily="34" charset="0"/>
                </a:rPr>
                <a:t>TRH, CRH, </a:t>
              </a:r>
              <a:r>
                <a:rPr lang="en-US" sz="2000" b="1" dirty="0" err="1">
                  <a:latin typeface="Arial Narrow" pitchFamily="34" charset="0"/>
                </a:rPr>
                <a:t>GnRH</a:t>
              </a:r>
              <a:endParaRPr lang="en-US" sz="2000" b="1" dirty="0">
                <a:latin typeface="Arial Narrow" pitchFamily="34" charset="0"/>
              </a:endParaRPr>
            </a:p>
          </p:txBody>
        </p:sp>
        <p:sp>
          <p:nvSpPr>
            <p:cNvPr id="26" name="Text Box 35"/>
            <p:cNvSpPr txBox="1">
              <a:spLocks noChangeArrowheads="1"/>
            </p:cNvSpPr>
            <p:nvPr/>
          </p:nvSpPr>
          <p:spPr bwMode="auto">
            <a:xfrm>
              <a:off x="573" y="785"/>
              <a:ext cx="1152" cy="550"/>
            </a:xfrm>
            <a:prstGeom prst="rect">
              <a:avLst/>
            </a:prstGeom>
            <a:noFill/>
            <a:ln w="9525">
              <a:noFill/>
              <a:miter lim="800000"/>
              <a:headEnd/>
              <a:tailEnd/>
            </a:ln>
            <a:effectLst/>
          </p:spPr>
          <p:txBody>
            <a:bodyPr>
              <a:spAutoFit/>
            </a:bodyPr>
            <a:lstStyle/>
            <a:p>
              <a:pPr algn="ctr" eaLnBrk="0" hangingPunct="0">
                <a:lnSpc>
                  <a:spcPct val="90000"/>
                </a:lnSpc>
                <a:spcBef>
                  <a:spcPct val="50000"/>
                </a:spcBef>
              </a:pPr>
              <a:r>
                <a:rPr lang="en-US" sz="2400" b="1" dirty="0">
                  <a:latin typeface="Arial Narrow" pitchFamily="34" charset="0"/>
                </a:rPr>
                <a:t>Leptin receptor</a:t>
              </a:r>
            </a:p>
          </p:txBody>
        </p:sp>
        <p:sp>
          <p:nvSpPr>
            <p:cNvPr id="27" name="Text Box 36"/>
            <p:cNvSpPr txBox="1">
              <a:spLocks noChangeArrowheads="1"/>
            </p:cNvSpPr>
            <p:nvPr/>
          </p:nvSpPr>
          <p:spPr bwMode="auto">
            <a:xfrm rot="17065309">
              <a:off x="20" y="1962"/>
              <a:ext cx="1152" cy="327"/>
            </a:xfrm>
            <a:prstGeom prst="rect">
              <a:avLst/>
            </a:prstGeom>
            <a:noFill/>
            <a:ln w="9525">
              <a:noFill/>
              <a:miter lim="800000"/>
              <a:headEnd/>
              <a:tailEnd/>
            </a:ln>
            <a:effectLst/>
          </p:spPr>
          <p:txBody>
            <a:bodyPr>
              <a:spAutoFit/>
            </a:bodyPr>
            <a:lstStyle/>
            <a:p>
              <a:pPr algn="ctr" eaLnBrk="0" hangingPunct="0">
                <a:spcBef>
                  <a:spcPct val="50000"/>
                </a:spcBef>
              </a:pPr>
              <a:r>
                <a:rPr lang="en-US" sz="2800" b="1">
                  <a:latin typeface="Arial Narrow" pitchFamily="34" charset="0"/>
                </a:rPr>
                <a:t>Leptin</a:t>
              </a:r>
            </a:p>
          </p:txBody>
        </p:sp>
        <p:sp>
          <p:nvSpPr>
            <p:cNvPr id="28" name="Text Box 37"/>
            <p:cNvSpPr txBox="1">
              <a:spLocks noChangeArrowheads="1"/>
            </p:cNvSpPr>
            <p:nvPr/>
          </p:nvSpPr>
          <p:spPr bwMode="auto">
            <a:xfrm>
              <a:off x="795" y="1748"/>
              <a:ext cx="1152" cy="523"/>
            </a:xfrm>
            <a:prstGeom prst="rect">
              <a:avLst/>
            </a:prstGeom>
            <a:noFill/>
            <a:ln w="9525">
              <a:noFill/>
              <a:miter lim="800000"/>
              <a:headEnd/>
              <a:tailEnd/>
            </a:ln>
            <a:effectLst/>
          </p:spPr>
          <p:txBody>
            <a:bodyPr>
              <a:spAutoFit/>
            </a:bodyPr>
            <a:lstStyle/>
            <a:p>
              <a:pPr algn="ctr" eaLnBrk="0" hangingPunct="0">
                <a:spcBef>
                  <a:spcPct val="50000"/>
                </a:spcBef>
              </a:pPr>
              <a:r>
                <a:rPr lang="en-US" sz="2000" b="1" dirty="0">
                  <a:solidFill>
                    <a:srgbClr val="FFFF00"/>
                  </a:solidFill>
                  <a:latin typeface="Arial" pitchFamily="34" charset="0"/>
                  <a:cs typeface="Arial" pitchFamily="34" charset="0"/>
                </a:rPr>
                <a:t>Anterior pituitary</a:t>
              </a:r>
            </a:p>
          </p:txBody>
        </p:sp>
        <p:sp>
          <p:nvSpPr>
            <p:cNvPr id="29" name="Text Box 38"/>
            <p:cNvSpPr txBox="1">
              <a:spLocks noChangeArrowheads="1"/>
            </p:cNvSpPr>
            <p:nvPr/>
          </p:nvSpPr>
          <p:spPr bwMode="auto">
            <a:xfrm>
              <a:off x="0" y="3710"/>
              <a:ext cx="1152" cy="291"/>
            </a:xfrm>
            <a:prstGeom prst="rect">
              <a:avLst/>
            </a:prstGeom>
            <a:noFill/>
            <a:ln w="9525">
              <a:noFill/>
              <a:miter lim="800000"/>
              <a:headEnd/>
              <a:tailEnd/>
            </a:ln>
            <a:effectLst/>
          </p:spPr>
          <p:txBody>
            <a:bodyPr>
              <a:spAutoFit/>
            </a:bodyPr>
            <a:lstStyle/>
            <a:p>
              <a:pPr algn="ctr" eaLnBrk="0" hangingPunct="0">
                <a:spcBef>
                  <a:spcPct val="50000"/>
                </a:spcBef>
              </a:pPr>
              <a:r>
                <a:rPr lang="en-US" sz="2400" b="1" dirty="0">
                  <a:solidFill>
                    <a:srgbClr val="FFFF00"/>
                  </a:solidFill>
                  <a:latin typeface="Arial" pitchFamily="34" charset="0"/>
                  <a:cs typeface="Arial" pitchFamily="34" charset="0"/>
                </a:rPr>
                <a:t>Fat cells</a:t>
              </a:r>
            </a:p>
          </p:txBody>
        </p:sp>
        <p:sp>
          <p:nvSpPr>
            <p:cNvPr id="30" name="Text Box 39"/>
            <p:cNvSpPr txBox="1">
              <a:spLocks noChangeArrowheads="1"/>
            </p:cNvSpPr>
            <p:nvPr/>
          </p:nvSpPr>
          <p:spPr bwMode="auto">
            <a:xfrm>
              <a:off x="4340" y="1256"/>
              <a:ext cx="1488" cy="2796"/>
            </a:xfrm>
            <a:prstGeom prst="rect">
              <a:avLst/>
            </a:prstGeom>
            <a:noFill/>
            <a:ln w="9525">
              <a:noFill/>
              <a:miter lim="800000"/>
              <a:headEnd/>
              <a:tailEnd/>
            </a:ln>
            <a:effectLst/>
          </p:spPr>
          <p:txBody>
            <a:bodyPr>
              <a:spAutoFit/>
            </a:bodyPr>
            <a:lstStyle/>
            <a:p>
              <a:pPr eaLnBrk="0" hangingPunct="0">
                <a:lnSpc>
                  <a:spcPct val="90000"/>
                </a:lnSpc>
                <a:spcBef>
                  <a:spcPct val="25000"/>
                </a:spcBef>
              </a:pPr>
              <a:r>
                <a:rPr lang="en-US" sz="2000" b="1" dirty="0">
                  <a:latin typeface="Arial Narrow" pitchFamily="34" charset="0"/>
                </a:rPr>
                <a:t>Puberty</a:t>
              </a:r>
            </a:p>
            <a:p>
              <a:pPr eaLnBrk="0" hangingPunct="0">
                <a:lnSpc>
                  <a:spcPct val="90000"/>
                </a:lnSpc>
                <a:spcBef>
                  <a:spcPct val="25000"/>
                </a:spcBef>
              </a:pPr>
              <a:r>
                <a:rPr lang="en-US" sz="2000" b="1" dirty="0" smtClean="0">
                  <a:latin typeface="Arial Narrow" pitchFamily="34" charset="0"/>
                </a:rPr>
                <a:t>Fertility</a:t>
              </a:r>
            </a:p>
            <a:p>
              <a:pPr eaLnBrk="0" hangingPunct="0">
                <a:lnSpc>
                  <a:spcPct val="90000"/>
                </a:lnSpc>
                <a:spcBef>
                  <a:spcPct val="25000"/>
                </a:spcBef>
              </a:pPr>
              <a:r>
                <a:rPr lang="en-US" sz="2000" b="1" dirty="0" smtClean="0">
                  <a:latin typeface="Arial Narrow" pitchFamily="34" charset="0"/>
                </a:rPr>
                <a:t>Food intake</a:t>
              </a:r>
              <a:endParaRPr lang="en-US" sz="2000" b="1" dirty="0">
                <a:latin typeface="Arial Narrow" pitchFamily="34" charset="0"/>
              </a:endParaRPr>
            </a:p>
            <a:p>
              <a:pPr eaLnBrk="0" hangingPunct="0">
                <a:spcBef>
                  <a:spcPct val="25000"/>
                </a:spcBef>
              </a:pPr>
              <a:r>
                <a:rPr lang="en-US" sz="2000" b="1" dirty="0">
                  <a:latin typeface="Arial Narrow" pitchFamily="34" charset="0"/>
                </a:rPr>
                <a:t>Metabolic rates</a:t>
              </a:r>
            </a:p>
            <a:p>
              <a:pPr eaLnBrk="0" hangingPunct="0">
                <a:spcBef>
                  <a:spcPct val="25000"/>
                </a:spcBef>
              </a:pPr>
              <a:r>
                <a:rPr lang="en-US" sz="2000" b="1" dirty="0" smtClean="0">
                  <a:latin typeface="Arial Narrow" pitchFamily="34" charset="0"/>
                </a:rPr>
                <a:t>Glucose metabolism</a:t>
              </a:r>
            </a:p>
            <a:p>
              <a:pPr eaLnBrk="0" hangingPunct="0">
                <a:lnSpc>
                  <a:spcPct val="90000"/>
                </a:lnSpc>
                <a:spcBef>
                  <a:spcPct val="25000"/>
                </a:spcBef>
              </a:pPr>
              <a:endParaRPr lang="mk-MK" sz="2000" b="1" dirty="0" smtClean="0">
                <a:latin typeface="Arial Narrow" pitchFamily="34" charset="0"/>
              </a:endParaRPr>
            </a:p>
            <a:p>
              <a:pPr eaLnBrk="0" hangingPunct="0">
                <a:lnSpc>
                  <a:spcPct val="90000"/>
                </a:lnSpc>
                <a:spcBef>
                  <a:spcPct val="25000"/>
                </a:spcBef>
              </a:pPr>
              <a:r>
                <a:rPr lang="en-US" sz="2000" b="1" dirty="0" smtClean="0">
                  <a:latin typeface="Arial Narrow" pitchFamily="34" charset="0"/>
                </a:rPr>
                <a:t>Lipid </a:t>
              </a:r>
              <a:r>
                <a:rPr lang="en-US" sz="2000" b="1" dirty="0">
                  <a:latin typeface="Arial Narrow" pitchFamily="34" charset="0"/>
                </a:rPr>
                <a:t>metabolism</a:t>
              </a:r>
            </a:p>
            <a:p>
              <a:pPr eaLnBrk="0" hangingPunct="0">
                <a:lnSpc>
                  <a:spcPct val="90000"/>
                </a:lnSpc>
                <a:spcBef>
                  <a:spcPct val="25000"/>
                </a:spcBef>
              </a:pPr>
              <a:endParaRPr lang="en-US" sz="2000" b="1" dirty="0" smtClean="0">
                <a:latin typeface="Arial Narrow" pitchFamily="34" charset="0"/>
              </a:endParaRPr>
            </a:p>
            <a:p>
              <a:pPr eaLnBrk="0" hangingPunct="0">
                <a:lnSpc>
                  <a:spcPct val="90000"/>
                </a:lnSpc>
                <a:spcBef>
                  <a:spcPct val="25000"/>
                </a:spcBef>
              </a:pPr>
              <a:r>
                <a:rPr lang="en-US" sz="2000" b="1" dirty="0" smtClean="0">
                  <a:latin typeface="Arial Narrow" pitchFamily="34" charset="0"/>
                </a:rPr>
                <a:t>Immune </a:t>
              </a:r>
              <a:r>
                <a:rPr lang="en-US" sz="2000" b="1" dirty="0">
                  <a:latin typeface="Arial Narrow" pitchFamily="34" charset="0"/>
                </a:rPr>
                <a:t>functions</a:t>
              </a:r>
            </a:p>
          </p:txBody>
        </p:sp>
        <p:sp>
          <p:nvSpPr>
            <p:cNvPr id="31" name="Text Box 40"/>
            <p:cNvSpPr txBox="1">
              <a:spLocks noChangeArrowheads="1"/>
            </p:cNvSpPr>
            <p:nvPr/>
          </p:nvSpPr>
          <p:spPr bwMode="auto">
            <a:xfrm>
              <a:off x="2592" y="2508"/>
              <a:ext cx="1488" cy="1785"/>
            </a:xfrm>
            <a:prstGeom prst="rect">
              <a:avLst/>
            </a:prstGeom>
            <a:noFill/>
            <a:ln w="9525">
              <a:noFill/>
              <a:miter lim="800000"/>
              <a:headEnd/>
              <a:tailEnd/>
            </a:ln>
            <a:effectLst/>
          </p:spPr>
          <p:txBody>
            <a:bodyPr>
              <a:spAutoFit/>
            </a:bodyPr>
            <a:lstStyle/>
            <a:p>
              <a:pPr eaLnBrk="0" hangingPunct="0">
                <a:lnSpc>
                  <a:spcPct val="90000"/>
                </a:lnSpc>
                <a:spcBef>
                  <a:spcPct val="25000"/>
                </a:spcBef>
              </a:pPr>
              <a:r>
                <a:rPr lang="en-US" sz="2400" b="1" dirty="0">
                  <a:latin typeface="Arial Narrow" pitchFamily="34" charset="0"/>
                </a:rPr>
                <a:t>Skeletal muscle</a:t>
              </a:r>
            </a:p>
            <a:p>
              <a:pPr eaLnBrk="0" hangingPunct="0">
                <a:lnSpc>
                  <a:spcPct val="90000"/>
                </a:lnSpc>
                <a:spcBef>
                  <a:spcPct val="25000"/>
                </a:spcBef>
              </a:pPr>
              <a:r>
                <a:rPr lang="en-US" sz="2400" b="1" dirty="0" smtClean="0">
                  <a:latin typeface="Arial Narrow" pitchFamily="34" charset="0"/>
                </a:rPr>
                <a:t>Liver</a:t>
              </a:r>
              <a:endParaRPr lang="en-US" sz="2400" b="1" dirty="0">
                <a:latin typeface="Arial Narrow" pitchFamily="34" charset="0"/>
              </a:endParaRPr>
            </a:p>
            <a:p>
              <a:pPr eaLnBrk="0" hangingPunct="0">
                <a:lnSpc>
                  <a:spcPct val="90000"/>
                </a:lnSpc>
                <a:spcBef>
                  <a:spcPct val="25000"/>
                </a:spcBef>
              </a:pPr>
              <a:r>
                <a:rPr lang="en-US" sz="2400" b="1" dirty="0">
                  <a:latin typeface="Arial Narrow" pitchFamily="34" charset="0"/>
                </a:rPr>
                <a:t>Pancreas</a:t>
              </a:r>
            </a:p>
            <a:p>
              <a:pPr eaLnBrk="0" hangingPunct="0">
                <a:lnSpc>
                  <a:spcPct val="90000"/>
                </a:lnSpc>
                <a:spcBef>
                  <a:spcPct val="25000"/>
                </a:spcBef>
              </a:pPr>
              <a:r>
                <a:rPr lang="en-US" sz="2400" b="1" dirty="0" smtClean="0">
                  <a:latin typeface="Arial Narrow" pitchFamily="34" charset="0"/>
                </a:rPr>
                <a:t>Angiogenesis</a:t>
              </a:r>
              <a:endParaRPr lang="en-US" sz="2400" b="1" dirty="0">
                <a:latin typeface="Arial Narrow" pitchFamily="34" charset="0"/>
              </a:endParaRPr>
            </a:p>
            <a:p>
              <a:pPr eaLnBrk="0" hangingPunct="0">
                <a:lnSpc>
                  <a:spcPct val="90000"/>
                </a:lnSpc>
                <a:spcBef>
                  <a:spcPct val="25000"/>
                </a:spcBef>
              </a:pPr>
              <a:r>
                <a:rPr lang="en-US" sz="2400" b="1" dirty="0">
                  <a:latin typeface="Arial Narrow" pitchFamily="34" charset="0"/>
                </a:rPr>
                <a:t>Other tissues</a:t>
              </a:r>
            </a:p>
          </p:txBody>
        </p:sp>
      </p:grpSp>
      <p:sp>
        <p:nvSpPr>
          <p:cNvPr id="40" name="TextBox 39"/>
          <p:cNvSpPr txBox="1"/>
          <p:nvPr/>
        </p:nvSpPr>
        <p:spPr>
          <a:xfrm>
            <a:off x="1928794" y="357166"/>
            <a:ext cx="3406702" cy="523220"/>
          </a:xfrm>
          <a:prstGeom prst="rect">
            <a:avLst/>
          </a:prstGeom>
          <a:noFill/>
        </p:spPr>
        <p:txBody>
          <a:bodyPr wrap="none" rtlCol="0">
            <a:spAutoFit/>
          </a:bodyPr>
          <a:lstStyle/>
          <a:p>
            <a:r>
              <a:rPr lang="en-US" sz="2800" dirty="0" smtClean="0">
                <a:latin typeface="Arial" pitchFamily="34" charset="0"/>
                <a:cs typeface="Arial" pitchFamily="34" charset="0"/>
              </a:rPr>
              <a:t>Leptin </a:t>
            </a:r>
            <a:r>
              <a:rPr lang="mk-MK" sz="2800" dirty="0" smtClean="0">
                <a:latin typeface="Arial" pitchFamily="34" charset="0"/>
                <a:cs typeface="Arial" pitchFamily="34" charset="0"/>
              </a:rPr>
              <a:t>и</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adiponectin</a:t>
            </a:r>
            <a:endParaRPr lang="mk-MK" sz="2800" dirty="0">
              <a:latin typeface="Arial" pitchFamily="34" charset="0"/>
              <a:cs typeface="Arial" pitchFamily="34" charset="0"/>
            </a:endParaRPr>
          </a:p>
        </p:txBody>
      </p:sp>
      <p:pic>
        <p:nvPicPr>
          <p:cNvPr id="41" name="Picture 3" descr="leptin strukture"/>
          <p:cNvPicPr>
            <a:picLocks noChangeAspect="1" noChangeArrowheads="1"/>
          </p:cNvPicPr>
          <p:nvPr/>
        </p:nvPicPr>
        <p:blipFill>
          <a:blip r:embed="rId3"/>
          <a:srcRect/>
          <a:stretch>
            <a:fillRect/>
          </a:stretch>
        </p:blipFill>
        <p:spPr bwMode="auto">
          <a:xfrm>
            <a:off x="35496" y="44624"/>
            <a:ext cx="1496558" cy="2567778"/>
          </a:xfrm>
          <a:prstGeom prst="rect">
            <a:avLst/>
          </a:prstGeom>
          <a:noFill/>
          <a:ln w="9525">
            <a:noFill/>
            <a:miter lim="800000"/>
            <a:headEnd/>
            <a:tailEnd/>
          </a:ln>
        </p:spPr>
      </p:pic>
      <p:sp>
        <p:nvSpPr>
          <p:cNvPr id="42" name="Rectangle 41"/>
          <p:cNvSpPr/>
          <p:nvPr/>
        </p:nvSpPr>
        <p:spPr>
          <a:xfrm>
            <a:off x="299267" y="2631385"/>
            <a:ext cx="808235" cy="369332"/>
          </a:xfrm>
          <a:prstGeom prst="rect">
            <a:avLst/>
          </a:prstGeom>
        </p:spPr>
        <p:txBody>
          <a:bodyPr wrap="none">
            <a:spAutoFit/>
          </a:bodyPr>
          <a:lstStyle/>
          <a:p>
            <a:r>
              <a:rPr lang="en-US" dirty="0"/>
              <a:t>Leptin</a:t>
            </a:r>
            <a:endParaRPr lang="mk-MK"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p:cNvSpPr>
            <a:spLocks noChangeArrowheads="1"/>
          </p:cNvSpPr>
          <p:nvPr/>
        </p:nvSpPr>
        <p:spPr bwMode="auto">
          <a:xfrm>
            <a:off x="0" y="0"/>
            <a:ext cx="149080" cy="215444"/>
          </a:xfrm>
          <a:prstGeom prst="rect">
            <a:avLst/>
          </a:prstGeom>
          <a:noFill/>
          <a:ln w="9525">
            <a:noFill/>
            <a:miter lim="800000"/>
            <a:headEnd/>
            <a:tailEnd/>
          </a:ln>
          <a:effectLst>
            <a:prstShdw prst="shdw13" dist="53882" dir="13500000">
              <a:schemeClr val="bg2">
                <a:alpha val="50000"/>
              </a:schemeClr>
            </a:prstShdw>
          </a:effec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1.</a:t>
            </a:r>
            <a:endParaRPr kumimoji="0" lang="en-US" sz="1800" b="0" i="0" u="none" strike="noStrike" cap="none" normalizeH="0" baseline="0" dirty="0" smtClean="0">
              <a:ln>
                <a:noFill/>
              </a:ln>
              <a:solidFill>
                <a:schemeClr val="tx1"/>
              </a:solidFill>
              <a:effectLst/>
              <a:latin typeface="Tahoma" pitchFamily="34" charset="0"/>
            </a:endParaRPr>
          </a:p>
        </p:txBody>
      </p:sp>
      <p:pic>
        <p:nvPicPr>
          <p:cNvPr id="89090" name="Picture 9"/>
          <p:cNvPicPr>
            <a:picLocks noChangeAspect="1" noChangeArrowheads="1"/>
          </p:cNvPicPr>
          <p:nvPr/>
        </p:nvPicPr>
        <p:blipFill>
          <a:blip r:embed="rId3"/>
          <a:srcRect/>
          <a:stretch>
            <a:fillRect/>
          </a:stretch>
        </p:blipFill>
        <p:spPr bwMode="auto">
          <a:xfrm>
            <a:off x="5292080" y="476672"/>
            <a:ext cx="3816424" cy="2411286"/>
          </a:xfrm>
          <a:prstGeom prst="rect">
            <a:avLst/>
          </a:prstGeom>
          <a:noFill/>
          <a:ln w="9525">
            <a:noFill/>
            <a:miter lim="800000"/>
            <a:headEnd/>
            <a:tailEnd/>
          </a:ln>
        </p:spPr>
      </p:pic>
      <p:pic>
        <p:nvPicPr>
          <p:cNvPr id="89091" name="Picture 10"/>
          <p:cNvPicPr>
            <a:picLocks noChangeAspect="1" noChangeArrowheads="1"/>
          </p:cNvPicPr>
          <p:nvPr/>
        </p:nvPicPr>
        <p:blipFill>
          <a:blip r:embed="rId4"/>
          <a:srcRect/>
          <a:stretch>
            <a:fillRect/>
          </a:stretch>
        </p:blipFill>
        <p:spPr bwMode="auto">
          <a:xfrm>
            <a:off x="-36512" y="-27384"/>
            <a:ext cx="5284830" cy="4654300"/>
          </a:xfrm>
          <a:prstGeom prst="rect">
            <a:avLst/>
          </a:prstGeom>
          <a:noFill/>
          <a:ln w="9525">
            <a:noFill/>
            <a:miter lim="800000"/>
            <a:headEnd/>
            <a:tailEnd/>
          </a:ln>
        </p:spPr>
      </p:pic>
      <p:pic>
        <p:nvPicPr>
          <p:cNvPr id="89092" name="Picture 1" descr="250px-PBB_Protein_ADIPOQ_image"/>
          <p:cNvPicPr>
            <a:picLocks noChangeAspect="1" noChangeArrowheads="1"/>
          </p:cNvPicPr>
          <p:nvPr/>
        </p:nvPicPr>
        <p:blipFill>
          <a:blip r:embed="rId5"/>
          <a:srcRect/>
          <a:stretch>
            <a:fillRect/>
          </a:stretch>
        </p:blipFill>
        <p:spPr bwMode="auto">
          <a:xfrm>
            <a:off x="6012160" y="2996952"/>
            <a:ext cx="2733675" cy="1685925"/>
          </a:xfrm>
          <a:prstGeom prst="rect">
            <a:avLst/>
          </a:prstGeom>
          <a:noFill/>
          <a:ln w="9525">
            <a:noFill/>
            <a:miter lim="800000"/>
            <a:headEnd/>
            <a:tailEnd/>
          </a:ln>
        </p:spPr>
      </p:pic>
      <p:sp>
        <p:nvSpPr>
          <p:cNvPr id="9" name="TextBox 8"/>
          <p:cNvSpPr txBox="1"/>
          <p:nvPr/>
        </p:nvSpPr>
        <p:spPr>
          <a:xfrm>
            <a:off x="6801512" y="4797152"/>
            <a:ext cx="1370888" cy="369332"/>
          </a:xfrm>
          <a:prstGeom prst="rect">
            <a:avLst/>
          </a:prstGeom>
          <a:noFill/>
        </p:spPr>
        <p:txBody>
          <a:bodyPr wrap="none" rtlCol="0">
            <a:spAutoFit/>
          </a:bodyPr>
          <a:lstStyle/>
          <a:p>
            <a:r>
              <a:rPr lang="en-US" dirty="0" err="1" smtClean="0"/>
              <a:t>Adiponectin</a:t>
            </a:r>
            <a:endParaRPr lang="mk-MK" dirty="0"/>
          </a:p>
        </p:txBody>
      </p:sp>
      <p:sp>
        <p:nvSpPr>
          <p:cNvPr id="2" name="Rectangle 1"/>
          <p:cNvSpPr/>
          <p:nvPr/>
        </p:nvSpPr>
        <p:spPr>
          <a:xfrm>
            <a:off x="5292080" y="476672"/>
            <a:ext cx="3816424"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0" y="71438"/>
            <a:ext cx="8842375" cy="2554545"/>
          </a:xfrm>
          <a:prstGeom prst="rect">
            <a:avLst/>
          </a:prstGeom>
          <a:noFill/>
          <a:ln w="9525">
            <a:noFill/>
            <a:miter lim="800000"/>
            <a:headEnd/>
            <a:tailEnd/>
          </a:ln>
        </p:spPr>
        <p:txBody>
          <a:bodyPr>
            <a:spAutoFit/>
          </a:bodyPr>
          <a:lstStyle/>
          <a:p>
            <a:r>
              <a:rPr lang="mk-MK" sz="2800" dirty="0" smtClean="0">
                <a:latin typeface="Arial" pitchFamily="34" charset="0"/>
                <a:cs typeface="Arial" pitchFamily="34" charset="0"/>
              </a:rPr>
              <a:t>Адипоцитокини (Адипонектин и лептин)</a:t>
            </a:r>
            <a:r>
              <a:rPr lang="en-GB" sz="2800" dirty="0" smtClean="0">
                <a:latin typeface="Arial" pitchFamily="34" charset="0"/>
                <a:cs typeface="Arial" pitchFamily="34" charset="0"/>
              </a:rPr>
              <a:t> </a:t>
            </a:r>
            <a:endParaRPr lang="mk-MK" sz="2800" dirty="0" smtClean="0">
              <a:latin typeface="Arial" pitchFamily="34" charset="0"/>
              <a:cs typeface="Arial" pitchFamily="34" charset="0"/>
            </a:endParaRPr>
          </a:p>
          <a:p>
            <a:r>
              <a:rPr lang="mk-MK" sz="2800" dirty="0" smtClean="0">
                <a:latin typeface="Arial" pitchFamily="34" charset="0"/>
                <a:cs typeface="Arial" pitchFamily="34" charset="0"/>
              </a:rPr>
              <a:t>Висок лептин/низок адипонектин –повисок ризик за МС и КВ компликации</a:t>
            </a:r>
            <a:endParaRPr lang="en-GB" sz="2800" dirty="0">
              <a:latin typeface="Arial" pitchFamily="34" charset="0"/>
              <a:cs typeface="Arial" pitchFamily="34" charset="0"/>
            </a:endParaRPr>
          </a:p>
          <a:p>
            <a:endParaRPr lang="en-GB" sz="2800" dirty="0">
              <a:latin typeface="Arial" pitchFamily="34" charset="0"/>
              <a:cs typeface="Arial" pitchFamily="34" charset="0"/>
            </a:endParaRPr>
          </a:p>
          <a:p>
            <a:r>
              <a:rPr lang="mk-MK" sz="2400" dirty="0" smtClean="0">
                <a:latin typeface="Arial" pitchFamily="34" charset="0"/>
                <a:cs typeface="Arial" pitchFamily="34" charset="0"/>
              </a:rPr>
              <a:t>60 дебели деца (30 машки) (12.6</a:t>
            </a:r>
            <a:r>
              <a:rPr lang="mk-MK" sz="2400" u="sng" dirty="0" smtClean="0">
                <a:latin typeface="Arial" pitchFamily="34" charset="0"/>
                <a:cs typeface="Arial" pitchFamily="34" charset="0"/>
              </a:rPr>
              <a:t>+</a:t>
            </a:r>
            <a:r>
              <a:rPr lang="mk-MK" sz="2400" dirty="0" smtClean="0">
                <a:latin typeface="Arial" pitchFamily="34" charset="0"/>
                <a:cs typeface="Arial" pitchFamily="34" charset="0"/>
              </a:rPr>
              <a:t>2.6 години) - испитаници</a:t>
            </a:r>
            <a:endParaRPr lang="en-GB" sz="2400" dirty="0">
              <a:latin typeface="Arial" pitchFamily="34" charset="0"/>
              <a:cs typeface="Arial" pitchFamily="34" charset="0"/>
            </a:endParaRPr>
          </a:p>
          <a:p>
            <a:r>
              <a:rPr lang="mk-MK" sz="2400" dirty="0" smtClean="0">
                <a:latin typeface="Arial" pitchFamily="34" charset="0"/>
                <a:cs typeface="Arial" pitchFamily="34" charset="0"/>
              </a:rPr>
              <a:t>40 деца (20 машки) (12.2</a:t>
            </a:r>
            <a:r>
              <a:rPr lang="mk-MK" sz="2400" u="sng" dirty="0" smtClean="0">
                <a:latin typeface="Arial" pitchFamily="34" charset="0"/>
                <a:cs typeface="Arial" pitchFamily="34" charset="0"/>
              </a:rPr>
              <a:t>+</a:t>
            </a:r>
            <a:r>
              <a:rPr lang="mk-MK" sz="2400" dirty="0" smtClean="0">
                <a:latin typeface="Arial" pitchFamily="34" charset="0"/>
                <a:cs typeface="Arial" pitchFamily="34" charset="0"/>
              </a:rPr>
              <a:t>1.9 години) – контролна група</a:t>
            </a:r>
            <a:endParaRPr lang="en-GB" sz="2400" dirty="0">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39949655"/>
              </p:ext>
            </p:extLst>
          </p:nvPr>
        </p:nvGraphicFramePr>
        <p:xfrm>
          <a:off x="755576" y="2780928"/>
          <a:ext cx="7858180" cy="2735163"/>
        </p:xfrm>
        <a:graphic>
          <a:graphicData uri="http://schemas.openxmlformats.org/drawingml/2006/table">
            <a:tbl>
              <a:tblPr firstRow="1" bandRow="1">
                <a:tableStyleId>{5C22544A-7EE6-4342-B048-85BDC9FD1C3A}</a:tableStyleId>
              </a:tblPr>
              <a:tblGrid>
                <a:gridCol w="3292952"/>
                <a:gridCol w="1646476"/>
                <a:gridCol w="1721316"/>
                <a:gridCol w="1197436"/>
              </a:tblGrid>
              <a:tr h="455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47198" marR="47198" marT="0" marB="0" horzOverflow="overflow">
                    <a:lnT w="12700" cap="flat" cmpd="sng" algn="ctr">
                      <a:solidFill>
                        <a:schemeClr val="tx1"/>
                      </a:solidFill>
                      <a:prstDash val="solid"/>
                      <a:round/>
                      <a:headEnd type="none" w="med" len="med"/>
                      <a:tailEnd type="none" w="med" len="med"/>
                    </a:lnT>
                    <a:solidFill>
                      <a:schemeClr val="accent6">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k-MK" sz="2500" b="0" i="0" u="none" strike="noStrike" cap="none" normalizeH="0" baseline="0" dirty="0" smtClean="0">
                          <a:ln>
                            <a:noFill/>
                          </a:ln>
                          <a:solidFill>
                            <a:schemeClr val="tx1"/>
                          </a:solidFill>
                          <a:effectLst/>
                          <a:latin typeface="Arial" charset="0"/>
                          <a:ea typeface="Times New Roman" pitchFamily="18" charset="0"/>
                          <a:cs typeface="Arial" charset="0"/>
                        </a:rPr>
                        <a:t>Дебели</a:t>
                      </a:r>
                      <a:endParaRPr kumimoji="0" lang="mk-MK" sz="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47198" marR="47198" marT="0" marB="0" horzOverflow="overflow">
                    <a:lnT w="12700" cap="flat" cmpd="sng" algn="ctr">
                      <a:solidFill>
                        <a:schemeClr val="tx1"/>
                      </a:solidFill>
                      <a:prstDash val="solid"/>
                      <a:round/>
                      <a:headEnd type="none" w="med" len="med"/>
                      <a:tailEnd type="none" w="med" len="med"/>
                    </a:lnT>
                    <a:solidFill>
                      <a:schemeClr val="accent6">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k-MK" sz="2500" b="0" i="0" u="none" strike="noStrike" cap="none" normalizeH="0" baseline="0" dirty="0" smtClean="0">
                          <a:ln>
                            <a:noFill/>
                          </a:ln>
                          <a:solidFill>
                            <a:schemeClr val="tx1"/>
                          </a:solidFill>
                          <a:effectLst/>
                          <a:latin typeface="Arial" charset="0"/>
                          <a:ea typeface="Times New Roman" pitchFamily="18" charset="0"/>
                          <a:cs typeface="Arial" charset="0"/>
                        </a:rPr>
                        <a:t>Контроли</a:t>
                      </a:r>
                      <a:endParaRPr kumimoji="0" lang="mk-MK" sz="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47198" marR="47198" marT="0" marB="0" horzOverflow="overflow">
                    <a:lnT w="12700" cap="flat" cmpd="sng" algn="ctr">
                      <a:solidFill>
                        <a:schemeClr val="tx1"/>
                      </a:solidFill>
                      <a:prstDash val="solid"/>
                      <a:round/>
                      <a:headEnd type="none" w="med" len="med"/>
                      <a:tailEnd type="none" w="med" len="med"/>
                    </a:lnT>
                    <a:solidFill>
                      <a:schemeClr val="accent6">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500" b="0" i="0" u="none" strike="noStrike" cap="none" normalizeH="0" baseline="0" dirty="0" smtClean="0">
                          <a:ln>
                            <a:noFill/>
                          </a:ln>
                          <a:solidFill>
                            <a:schemeClr val="tx1"/>
                          </a:solidFill>
                          <a:effectLst/>
                          <a:latin typeface="Arial" charset="0"/>
                          <a:ea typeface="Times New Roman" pitchFamily="18" charset="0"/>
                          <a:cs typeface="Arial" charset="0"/>
                        </a:rPr>
                        <a:t>p</a:t>
                      </a:r>
                      <a:endParaRPr kumimoji="0" lang="mk-MK" sz="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47198" marR="47198" marT="0" marB="0" horzOverflow="overflow">
                    <a:lnT w="12700" cap="flat" cmpd="sng" algn="ctr">
                      <a:solidFill>
                        <a:schemeClr val="tx1"/>
                      </a:solidFill>
                      <a:prstDash val="solid"/>
                      <a:round/>
                      <a:headEnd type="none" w="med" len="med"/>
                      <a:tailEnd type="none" w="med" len="med"/>
                    </a:lnT>
                    <a:solidFill>
                      <a:schemeClr val="accent6">
                        <a:lumMod val="50000"/>
                      </a:schemeClr>
                    </a:solidFill>
                  </a:tcPr>
                </a:tc>
              </a:tr>
              <a:tr h="7291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100" b="1" i="0" u="none" strike="noStrike" cap="none" normalizeH="0" baseline="0" dirty="0" smtClean="0">
                          <a:ln>
                            <a:noFill/>
                          </a:ln>
                          <a:solidFill>
                            <a:schemeClr val="tx1"/>
                          </a:solidFill>
                          <a:effectLst/>
                          <a:latin typeface="Arial" charset="0"/>
                          <a:ea typeface="Times New Roman" pitchFamily="18" charset="0"/>
                          <a:cs typeface="Arial" charset="0"/>
                        </a:rPr>
                        <a:t>Insulinemia</a:t>
                      </a:r>
                      <a:r>
                        <a:rPr kumimoji="0" lang="en-GB" sz="1900" b="0"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n-GB" sz="1600" b="0" i="0" u="none" strike="noStrike" cap="none" normalizeH="0" baseline="0" dirty="0" smtClean="0">
                          <a:ln>
                            <a:noFill/>
                          </a:ln>
                          <a:solidFill>
                            <a:schemeClr val="tx1"/>
                          </a:solidFill>
                          <a:effectLst/>
                          <a:latin typeface="Symbol" pitchFamily="18" charset="2"/>
                          <a:ea typeface="Times New Roman" pitchFamily="18" charset="0"/>
                          <a:cs typeface="Arial" charset="0"/>
                        </a:rPr>
                        <a:t>m</a:t>
                      </a:r>
                      <a:r>
                        <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rPr>
                        <a:t>U/ml ( ± SD)</a:t>
                      </a:r>
                      <a:endParaRPr kumimoji="0" lang="mk-MK" sz="1600" b="0"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900" b="0" i="0" u="none" strike="noStrike" cap="none" normalizeH="0" baseline="0" dirty="0" smtClean="0">
                          <a:ln>
                            <a:noFill/>
                          </a:ln>
                          <a:solidFill>
                            <a:schemeClr val="tx1"/>
                          </a:solidFill>
                          <a:effectLst/>
                          <a:latin typeface="Arial" charset="0"/>
                          <a:ea typeface="Times New Roman" pitchFamily="18" charset="0"/>
                          <a:cs typeface="Arial" charset="0"/>
                        </a:rPr>
                        <a:t>min-max</a:t>
                      </a:r>
                      <a:endParaRPr kumimoji="0" lang="mk-MK" sz="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47198" marR="47198" marT="0" marB="0" horzOverflow="overflow">
                    <a:solidFill>
                      <a:schemeClr val="accent6">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900" b="0" i="0" u="none" strike="noStrike" cap="none" normalizeH="0" baseline="0" dirty="0" smtClean="0">
                          <a:ln>
                            <a:noFill/>
                          </a:ln>
                          <a:solidFill>
                            <a:schemeClr val="tx1"/>
                          </a:solidFill>
                          <a:effectLst/>
                          <a:latin typeface="Arial" charset="0"/>
                          <a:ea typeface="Times New Roman" pitchFamily="18" charset="0"/>
                          <a:cs typeface="Arial" charset="0"/>
                        </a:rPr>
                        <a:t>79.8</a:t>
                      </a:r>
                      <a:r>
                        <a:rPr kumimoji="0" lang="en-GB" sz="1700" b="0" i="0" u="none" strike="noStrike" cap="none" normalizeH="0" baseline="0" dirty="0" smtClean="0">
                          <a:ln>
                            <a:noFill/>
                          </a:ln>
                          <a:solidFill>
                            <a:schemeClr val="tx1"/>
                          </a:solidFill>
                          <a:effectLst/>
                          <a:latin typeface="Arial" charset="0"/>
                          <a:ea typeface="Times New Roman" pitchFamily="18" charset="0"/>
                          <a:cs typeface="Arial" charset="0"/>
                        </a:rPr>
                        <a:t>±</a:t>
                      </a:r>
                      <a:r>
                        <a:rPr kumimoji="0" lang="en-GB" sz="1900" b="0" i="0" u="none" strike="noStrike" cap="none" normalizeH="0" baseline="0" dirty="0" smtClean="0">
                          <a:ln>
                            <a:noFill/>
                          </a:ln>
                          <a:solidFill>
                            <a:schemeClr val="tx1"/>
                          </a:solidFill>
                          <a:effectLst/>
                          <a:latin typeface="Arial" charset="0"/>
                          <a:ea typeface="Times New Roman" pitchFamily="18" charset="0"/>
                          <a:cs typeface="Arial" charset="0"/>
                        </a:rPr>
                        <a:t>72.9</a:t>
                      </a:r>
                      <a:endParaRPr kumimoji="0" lang="mk-MK" sz="800" b="0"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900" b="0" i="0" u="none" strike="noStrike" cap="none" normalizeH="0" baseline="0" dirty="0" smtClean="0">
                          <a:ln>
                            <a:noFill/>
                          </a:ln>
                          <a:solidFill>
                            <a:schemeClr val="tx1"/>
                          </a:solidFill>
                          <a:effectLst/>
                          <a:latin typeface="Arial" charset="0"/>
                          <a:ea typeface="Times New Roman" pitchFamily="18" charset="0"/>
                          <a:cs typeface="Arial" charset="0"/>
                        </a:rPr>
                        <a:t>     3.9-300</a:t>
                      </a:r>
                      <a:endParaRPr kumimoji="0" lang="mk-MK" sz="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47198" marR="47198" marT="0" marB="0" horzOverflow="overflow">
                    <a:solidFill>
                      <a:schemeClr val="accent6">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900" b="0" i="0" u="none" strike="noStrike" cap="none" normalizeH="0" baseline="0" dirty="0" smtClean="0">
                          <a:ln>
                            <a:noFill/>
                          </a:ln>
                          <a:solidFill>
                            <a:schemeClr val="tx1"/>
                          </a:solidFill>
                          <a:effectLst/>
                          <a:latin typeface="Arial" charset="0"/>
                          <a:ea typeface="Times New Roman" pitchFamily="18" charset="0"/>
                          <a:cs typeface="Arial" charset="0"/>
                        </a:rPr>
                        <a:t>25.2</a:t>
                      </a:r>
                      <a:r>
                        <a:rPr kumimoji="0" lang="en-GB" sz="1700" b="0" i="0" u="none" strike="noStrike" cap="none" normalizeH="0" baseline="0" dirty="0" smtClean="0">
                          <a:ln>
                            <a:noFill/>
                          </a:ln>
                          <a:solidFill>
                            <a:schemeClr val="tx1"/>
                          </a:solidFill>
                          <a:effectLst/>
                          <a:latin typeface="Arial" charset="0"/>
                          <a:ea typeface="Times New Roman" pitchFamily="18" charset="0"/>
                          <a:cs typeface="Arial" charset="0"/>
                        </a:rPr>
                        <a:t>±</a:t>
                      </a:r>
                      <a:r>
                        <a:rPr kumimoji="0" lang="en-GB" sz="1900" b="0" i="0" u="none" strike="noStrike" cap="none" normalizeH="0" baseline="0" dirty="0" smtClean="0">
                          <a:ln>
                            <a:noFill/>
                          </a:ln>
                          <a:solidFill>
                            <a:schemeClr val="tx1"/>
                          </a:solidFill>
                          <a:effectLst/>
                          <a:latin typeface="Arial" charset="0"/>
                          <a:ea typeface="Times New Roman" pitchFamily="18" charset="0"/>
                          <a:cs typeface="Arial" charset="0"/>
                        </a:rPr>
                        <a:t>7.6</a:t>
                      </a:r>
                      <a:endParaRPr kumimoji="0" lang="mk-MK" sz="800" b="0"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900" b="0" i="0" u="none" strike="noStrike" cap="none" normalizeH="0" baseline="0" dirty="0" smtClean="0">
                          <a:ln>
                            <a:noFill/>
                          </a:ln>
                          <a:solidFill>
                            <a:schemeClr val="tx1"/>
                          </a:solidFill>
                          <a:effectLst/>
                          <a:latin typeface="Arial" charset="0"/>
                          <a:ea typeface="Times New Roman" pitchFamily="18" charset="0"/>
                          <a:cs typeface="Arial" charset="0"/>
                        </a:rPr>
                        <a:t>3.9-40</a:t>
                      </a:r>
                      <a:endParaRPr kumimoji="0" lang="mk-MK" sz="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47198" marR="47198" marT="0" marB="0" horzOverflow="overflow">
                    <a:solidFill>
                      <a:schemeClr val="accent6">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900" b="0" i="0" u="none" strike="noStrike" cap="none" normalizeH="0" baseline="0" dirty="0" smtClean="0">
                          <a:ln>
                            <a:noFill/>
                          </a:ln>
                          <a:solidFill>
                            <a:schemeClr val="tx1"/>
                          </a:solidFill>
                          <a:effectLst/>
                          <a:latin typeface="Arial" charset="0"/>
                          <a:ea typeface="Times New Roman" pitchFamily="18" charset="0"/>
                          <a:cs typeface="Arial" charset="0"/>
                        </a:rPr>
                        <a:t>p&lt;0.01</a:t>
                      </a:r>
                      <a:endParaRPr kumimoji="0" lang="mk-MK" sz="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47198" marR="47198" marT="0" marB="0" horzOverflow="overflow">
                    <a:solidFill>
                      <a:schemeClr val="accent6">
                        <a:lumMod val="75000"/>
                      </a:schemeClr>
                    </a:solidFill>
                  </a:tcPr>
                </a:tc>
              </a:tr>
              <a:tr h="7291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100" b="1" i="0" u="none" strike="noStrike" cap="none" normalizeH="0" baseline="0" dirty="0" smtClean="0">
                          <a:ln>
                            <a:noFill/>
                          </a:ln>
                          <a:solidFill>
                            <a:schemeClr val="tx1"/>
                          </a:solidFill>
                          <a:effectLst/>
                          <a:latin typeface="Arial" charset="0"/>
                          <a:ea typeface="Times New Roman" pitchFamily="18" charset="0"/>
                          <a:cs typeface="Arial" charset="0"/>
                        </a:rPr>
                        <a:t>Leptin </a:t>
                      </a:r>
                      <a:r>
                        <a:rPr kumimoji="0" lang="en-GB" sz="1900" b="0" i="0" u="none" strike="noStrike" cap="none" normalizeH="0" baseline="0" dirty="0" smtClean="0">
                          <a:ln>
                            <a:noFill/>
                          </a:ln>
                          <a:solidFill>
                            <a:schemeClr val="tx1"/>
                          </a:solidFill>
                          <a:effectLst/>
                          <a:latin typeface="Arial" charset="0"/>
                          <a:ea typeface="Times New Roman" pitchFamily="18" charset="0"/>
                          <a:cs typeface="Arial" charset="0"/>
                        </a:rPr>
                        <a:t>ng/ml </a:t>
                      </a:r>
                      <a:r>
                        <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rPr>
                        <a:t>( ± SD)</a:t>
                      </a:r>
                      <a:endParaRPr kumimoji="0" lang="mk-MK" sz="1600" b="0"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900" b="0" i="0" u="none" strike="noStrike" cap="none" normalizeH="0" baseline="0" dirty="0" smtClean="0">
                          <a:ln>
                            <a:noFill/>
                          </a:ln>
                          <a:solidFill>
                            <a:schemeClr val="tx1"/>
                          </a:solidFill>
                          <a:effectLst/>
                          <a:latin typeface="Arial" charset="0"/>
                          <a:ea typeface="Times New Roman" pitchFamily="18" charset="0"/>
                          <a:cs typeface="Arial" charset="0"/>
                        </a:rPr>
                        <a:t>min-max</a:t>
                      </a:r>
                      <a:endParaRPr kumimoji="0" lang="mk-MK" sz="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47198" marR="47198" marT="0" marB="0" horzOverflow="overflow">
                    <a:solidFill>
                      <a:schemeClr val="accent6">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900" b="0" i="0" u="none" strike="noStrike" cap="none" normalizeH="0" baseline="0" dirty="0" smtClean="0">
                          <a:ln>
                            <a:noFill/>
                          </a:ln>
                          <a:solidFill>
                            <a:schemeClr val="tx1"/>
                          </a:solidFill>
                          <a:effectLst/>
                          <a:latin typeface="Arial" charset="0"/>
                          <a:ea typeface="Times New Roman" pitchFamily="18" charset="0"/>
                          <a:cs typeface="Arial" charset="0"/>
                        </a:rPr>
                        <a:t>36.1</a:t>
                      </a:r>
                      <a:r>
                        <a:rPr kumimoji="0" lang="en-GB" sz="1700" b="0" i="0" u="none" strike="noStrike" cap="none" normalizeH="0" baseline="0" dirty="0" smtClean="0">
                          <a:ln>
                            <a:noFill/>
                          </a:ln>
                          <a:solidFill>
                            <a:schemeClr val="tx1"/>
                          </a:solidFill>
                          <a:effectLst/>
                          <a:latin typeface="Arial" charset="0"/>
                          <a:ea typeface="Times New Roman" pitchFamily="18" charset="0"/>
                          <a:cs typeface="Arial" charset="0"/>
                        </a:rPr>
                        <a:t>±</a:t>
                      </a:r>
                      <a:r>
                        <a:rPr kumimoji="0" lang="en-GB" sz="1900" b="0" i="0" u="none" strike="noStrike" cap="none" normalizeH="0" baseline="0" dirty="0" smtClean="0">
                          <a:ln>
                            <a:noFill/>
                          </a:ln>
                          <a:solidFill>
                            <a:schemeClr val="tx1"/>
                          </a:solidFill>
                          <a:effectLst/>
                          <a:latin typeface="Arial" charset="0"/>
                          <a:ea typeface="Times New Roman" pitchFamily="18" charset="0"/>
                          <a:cs typeface="Arial" charset="0"/>
                        </a:rPr>
                        <a:t>1.6</a:t>
                      </a:r>
                      <a:endParaRPr kumimoji="0" lang="mk-MK" sz="800" b="0"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900" b="0" i="0" u="none" strike="noStrike" cap="none" normalizeH="0" baseline="0" dirty="0" smtClean="0">
                          <a:ln>
                            <a:noFill/>
                          </a:ln>
                          <a:solidFill>
                            <a:schemeClr val="tx1"/>
                          </a:solidFill>
                          <a:effectLst/>
                          <a:latin typeface="Arial" charset="0"/>
                          <a:ea typeface="Times New Roman" pitchFamily="18" charset="0"/>
                          <a:cs typeface="Arial" charset="0"/>
                        </a:rPr>
                        <a:t>14.2-72.0</a:t>
                      </a:r>
                      <a:endParaRPr kumimoji="0" lang="mk-MK" sz="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47198" marR="47198" marT="0" marB="0" horzOverflow="overflow">
                    <a:solidFill>
                      <a:schemeClr val="accent6">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900" b="0" i="0" u="none" strike="noStrike" cap="none" normalizeH="0" baseline="0" dirty="0" smtClean="0">
                          <a:ln>
                            <a:noFill/>
                          </a:ln>
                          <a:solidFill>
                            <a:schemeClr val="tx1"/>
                          </a:solidFill>
                          <a:effectLst/>
                          <a:latin typeface="Arial" charset="0"/>
                          <a:ea typeface="Times New Roman" pitchFamily="18" charset="0"/>
                          <a:cs typeface="Arial" charset="0"/>
                        </a:rPr>
                        <a:t>5.7</a:t>
                      </a:r>
                      <a:r>
                        <a:rPr kumimoji="0" lang="en-GB" sz="1700" b="0" i="0" u="none" strike="noStrike" cap="none" normalizeH="0" baseline="0" dirty="0" smtClean="0">
                          <a:ln>
                            <a:noFill/>
                          </a:ln>
                          <a:solidFill>
                            <a:schemeClr val="tx1"/>
                          </a:solidFill>
                          <a:effectLst/>
                          <a:latin typeface="Arial" charset="0"/>
                          <a:ea typeface="Times New Roman" pitchFamily="18" charset="0"/>
                          <a:cs typeface="Arial" charset="0"/>
                        </a:rPr>
                        <a:t>±</a:t>
                      </a:r>
                      <a:r>
                        <a:rPr kumimoji="0" lang="en-GB" sz="1900" b="0" i="0" u="none" strike="noStrike" cap="none" normalizeH="0" baseline="0" dirty="0" smtClean="0">
                          <a:ln>
                            <a:noFill/>
                          </a:ln>
                          <a:solidFill>
                            <a:schemeClr val="tx1"/>
                          </a:solidFill>
                          <a:effectLst/>
                          <a:latin typeface="Arial" charset="0"/>
                          <a:ea typeface="Times New Roman" pitchFamily="18" charset="0"/>
                          <a:cs typeface="Arial" charset="0"/>
                        </a:rPr>
                        <a:t>1.5</a:t>
                      </a:r>
                      <a:endParaRPr kumimoji="0" lang="mk-MK" sz="800" b="0"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900" b="0" i="0" u="none" strike="noStrike" cap="none" normalizeH="0" baseline="0" dirty="0" smtClean="0">
                          <a:ln>
                            <a:noFill/>
                          </a:ln>
                          <a:solidFill>
                            <a:schemeClr val="tx1"/>
                          </a:solidFill>
                          <a:effectLst/>
                          <a:latin typeface="Arial" charset="0"/>
                          <a:ea typeface="Times New Roman" pitchFamily="18" charset="0"/>
                          <a:cs typeface="Arial" charset="0"/>
                        </a:rPr>
                        <a:t>3.4-10.4</a:t>
                      </a:r>
                      <a:endParaRPr kumimoji="0" lang="mk-MK" sz="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47198" marR="47198" marT="0" marB="0" horzOverflow="overflow">
                    <a:solidFill>
                      <a:schemeClr val="accent6">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900" b="0" i="0" u="none" strike="noStrike" cap="none" normalizeH="0" baseline="0" dirty="0" smtClean="0">
                          <a:ln>
                            <a:noFill/>
                          </a:ln>
                          <a:solidFill>
                            <a:schemeClr val="tx1"/>
                          </a:solidFill>
                          <a:effectLst/>
                          <a:latin typeface="Arial" charset="0"/>
                          <a:ea typeface="Times New Roman" pitchFamily="18" charset="0"/>
                          <a:cs typeface="Arial" charset="0"/>
                        </a:rPr>
                        <a:t>p&lt;0.05</a:t>
                      </a:r>
                      <a:endParaRPr kumimoji="0" lang="mk-MK" sz="800" b="0" i="0" u="none" strike="noStrike" cap="none" normalizeH="0" baseline="0" smtClean="0">
                        <a:ln>
                          <a:noFill/>
                        </a:ln>
                        <a:solidFill>
                          <a:schemeClr val="tx1"/>
                        </a:solidFill>
                        <a:effectLst/>
                        <a:latin typeface="Arial" charset="0"/>
                        <a:ea typeface="Times New Roman" pitchFamily="18" charset="0"/>
                        <a:cs typeface="Arial" charset="0"/>
                      </a:endParaRPr>
                    </a:p>
                  </a:txBody>
                  <a:tcPr marL="47198" marR="47198" marT="0" marB="0" horzOverflow="overflow">
                    <a:solidFill>
                      <a:schemeClr val="accent6">
                        <a:lumMod val="75000"/>
                      </a:schemeClr>
                    </a:solidFill>
                  </a:tcPr>
                </a:tc>
              </a:tr>
              <a:tr h="8211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100" b="1" i="0" u="none" strike="noStrike" cap="none" normalizeH="0" baseline="0" dirty="0" smtClean="0">
                          <a:ln>
                            <a:noFill/>
                          </a:ln>
                          <a:solidFill>
                            <a:schemeClr val="tx1"/>
                          </a:solidFill>
                          <a:effectLst/>
                          <a:latin typeface="Arial" charset="0"/>
                          <a:ea typeface="Times New Roman" pitchFamily="18" charset="0"/>
                          <a:cs typeface="Arial" charset="0"/>
                        </a:rPr>
                        <a:t>Adiponectin </a:t>
                      </a:r>
                      <a:r>
                        <a:rPr kumimoji="0" lang="en-GB" sz="1900" b="0" i="0" u="none" strike="noStrike" cap="none" normalizeH="0" baseline="0" dirty="0" smtClean="0">
                          <a:ln>
                            <a:noFill/>
                          </a:ln>
                          <a:solidFill>
                            <a:schemeClr val="tx1"/>
                          </a:solidFill>
                          <a:effectLst/>
                          <a:latin typeface="Arial" charset="0"/>
                          <a:ea typeface="Times New Roman" pitchFamily="18" charset="0"/>
                          <a:cs typeface="Arial" charset="0"/>
                        </a:rPr>
                        <a:t>ng/ml </a:t>
                      </a:r>
                      <a:r>
                        <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rPr>
                        <a:t>( ± SD)</a:t>
                      </a:r>
                      <a:r>
                        <a:rPr kumimoji="0" lang="en-GB" sz="1900" b="0" i="0" u="none" strike="noStrike" cap="none" normalizeH="0" baseline="0" dirty="0" smtClean="0">
                          <a:ln>
                            <a:noFill/>
                          </a:ln>
                          <a:solidFill>
                            <a:schemeClr val="tx1"/>
                          </a:solidFill>
                          <a:effectLst/>
                          <a:latin typeface="Arial" charset="0"/>
                          <a:ea typeface="Times New Roman" pitchFamily="18" charset="0"/>
                          <a:cs typeface="Arial" charset="0"/>
                        </a:rPr>
                        <a:t> min-max</a:t>
                      </a:r>
                      <a:endParaRPr kumimoji="0" lang="mk-MK" sz="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47198" marR="47198" marT="0" marB="0" horzOverflow="overflow">
                    <a:solidFill>
                      <a:schemeClr val="accent6">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900" b="0" i="0" u="none" strike="noStrike" cap="none" normalizeH="0" baseline="0" dirty="0" smtClean="0">
                          <a:ln>
                            <a:noFill/>
                          </a:ln>
                          <a:solidFill>
                            <a:schemeClr val="tx1"/>
                          </a:solidFill>
                          <a:effectLst/>
                          <a:latin typeface="Arial" charset="0"/>
                          <a:ea typeface="Times New Roman" pitchFamily="18" charset="0"/>
                          <a:cs typeface="Arial" charset="0"/>
                        </a:rPr>
                        <a:t>10.5</a:t>
                      </a:r>
                      <a:r>
                        <a:rPr kumimoji="0" lang="en-GB" sz="1700" b="0" i="0" u="none" strike="noStrike" cap="none" normalizeH="0" baseline="0" dirty="0" smtClean="0">
                          <a:ln>
                            <a:noFill/>
                          </a:ln>
                          <a:solidFill>
                            <a:schemeClr val="tx1"/>
                          </a:solidFill>
                          <a:effectLst/>
                          <a:latin typeface="Arial" charset="0"/>
                          <a:ea typeface="Times New Roman" pitchFamily="18" charset="0"/>
                          <a:cs typeface="Arial" charset="0"/>
                        </a:rPr>
                        <a:t>±</a:t>
                      </a:r>
                      <a:r>
                        <a:rPr kumimoji="0" lang="en-GB" sz="1900" b="0" i="0" u="none" strike="noStrike" cap="none" normalizeH="0" baseline="0" dirty="0" smtClean="0">
                          <a:ln>
                            <a:noFill/>
                          </a:ln>
                          <a:solidFill>
                            <a:schemeClr val="tx1"/>
                          </a:solidFill>
                          <a:effectLst/>
                          <a:latin typeface="Arial" charset="0"/>
                          <a:ea typeface="Times New Roman" pitchFamily="18" charset="0"/>
                          <a:cs typeface="Arial" charset="0"/>
                        </a:rPr>
                        <a:t>4.8</a:t>
                      </a:r>
                      <a:endParaRPr kumimoji="0" lang="mk-MK" sz="800" b="0"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900" b="0" i="0" u="none" strike="noStrike" cap="none" normalizeH="0" baseline="0" dirty="0" smtClean="0">
                          <a:ln>
                            <a:noFill/>
                          </a:ln>
                          <a:solidFill>
                            <a:schemeClr val="tx1"/>
                          </a:solidFill>
                          <a:effectLst/>
                          <a:latin typeface="Arial" charset="0"/>
                          <a:ea typeface="Times New Roman" pitchFamily="18" charset="0"/>
                          <a:cs typeface="Arial" charset="0"/>
                        </a:rPr>
                        <a:t>2.2-23.7</a:t>
                      </a:r>
                      <a:endParaRPr kumimoji="0" lang="mk-MK" sz="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47198" marR="47198" marT="0" marB="0" horzOverflow="overflow">
                    <a:solidFill>
                      <a:schemeClr val="accent6">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900" b="0" i="0" u="none" strike="noStrike" cap="none" normalizeH="0" baseline="0" dirty="0" smtClean="0">
                          <a:ln>
                            <a:noFill/>
                          </a:ln>
                          <a:solidFill>
                            <a:schemeClr val="tx1"/>
                          </a:solidFill>
                          <a:effectLst/>
                          <a:latin typeface="Arial" charset="0"/>
                          <a:ea typeface="Times New Roman" pitchFamily="18" charset="0"/>
                          <a:cs typeface="Arial" charset="0"/>
                        </a:rPr>
                        <a:t>15.2</a:t>
                      </a:r>
                      <a:r>
                        <a:rPr kumimoji="0" lang="en-GB" sz="1700" b="0" i="0" u="none" strike="noStrike" cap="none" normalizeH="0" baseline="0" dirty="0" smtClean="0">
                          <a:ln>
                            <a:noFill/>
                          </a:ln>
                          <a:solidFill>
                            <a:schemeClr val="tx1"/>
                          </a:solidFill>
                          <a:effectLst/>
                          <a:latin typeface="Arial" charset="0"/>
                          <a:ea typeface="Times New Roman" pitchFamily="18" charset="0"/>
                          <a:cs typeface="Arial" charset="0"/>
                        </a:rPr>
                        <a:t>±</a:t>
                      </a:r>
                      <a:r>
                        <a:rPr kumimoji="0" lang="en-GB" sz="1900" b="0" i="0" u="none" strike="noStrike" cap="none" normalizeH="0" baseline="0" dirty="0" smtClean="0">
                          <a:ln>
                            <a:noFill/>
                          </a:ln>
                          <a:solidFill>
                            <a:schemeClr val="tx1"/>
                          </a:solidFill>
                          <a:effectLst/>
                          <a:latin typeface="Arial" charset="0"/>
                          <a:ea typeface="Times New Roman" pitchFamily="18" charset="0"/>
                          <a:cs typeface="Arial" charset="0"/>
                        </a:rPr>
                        <a:t>6.9</a:t>
                      </a:r>
                      <a:endParaRPr kumimoji="0" lang="mk-MK" sz="800" b="0"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900" b="0" i="0" u="none" strike="noStrike" cap="none" normalizeH="0" baseline="0" dirty="0" smtClean="0">
                          <a:ln>
                            <a:noFill/>
                          </a:ln>
                          <a:solidFill>
                            <a:schemeClr val="tx1"/>
                          </a:solidFill>
                          <a:effectLst/>
                          <a:latin typeface="Arial" charset="0"/>
                          <a:ea typeface="Times New Roman" pitchFamily="18" charset="0"/>
                          <a:cs typeface="Arial" charset="0"/>
                        </a:rPr>
                        <a:t>4.2-37.4</a:t>
                      </a:r>
                      <a:endParaRPr kumimoji="0" lang="mk-MK" sz="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47198" marR="47198" marT="0" marB="0" horzOverflow="overflow">
                    <a:solidFill>
                      <a:schemeClr val="accent6">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900" b="0" i="0" u="none" strike="noStrike" cap="none" normalizeH="0" baseline="0" dirty="0" smtClean="0">
                          <a:ln>
                            <a:noFill/>
                          </a:ln>
                          <a:solidFill>
                            <a:schemeClr val="tx1"/>
                          </a:solidFill>
                          <a:effectLst/>
                          <a:latin typeface="Arial" charset="0"/>
                          <a:ea typeface="Times New Roman" pitchFamily="18" charset="0"/>
                          <a:cs typeface="Arial" charset="0"/>
                        </a:rPr>
                        <a:t>p&lt;0.05</a:t>
                      </a:r>
                      <a:endParaRPr kumimoji="0" lang="mk-MK" sz="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47198" marR="47198" marT="0" marB="0" horzOverflow="overflow">
                    <a:solidFill>
                      <a:schemeClr val="accent6">
                        <a:lumMod val="75000"/>
                      </a:schemeClr>
                    </a:solidFill>
                  </a:tcPr>
                </a:tc>
              </a:tr>
            </a:tbl>
          </a:graphicData>
        </a:graphic>
      </p:graphicFrame>
      <p:sp>
        <p:nvSpPr>
          <p:cNvPr id="2" name="TextBox 1"/>
          <p:cNvSpPr txBox="1"/>
          <p:nvPr/>
        </p:nvSpPr>
        <p:spPr>
          <a:xfrm>
            <a:off x="467544" y="5949280"/>
            <a:ext cx="6853158" cy="369332"/>
          </a:xfrm>
          <a:prstGeom prst="rect">
            <a:avLst/>
          </a:prstGeom>
          <a:noFill/>
        </p:spPr>
        <p:txBody>
          <a:bodyPr wrap="none" rtlCol="0">
            <a:spAutoFit/>
          </a:bodyPr>
          <a:lstStyle/>
          <a:p>
            <a:r>
              <a:rPr lang="mk-MK" dirty="0" smtClean="0"/>
              <a:t>Сите вредности ризични за МС се повисоки кај дебелите деца</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214282" y="785794"/>
            <a:ext cx="6500827" cy="2800767"/>
          </a:xfrm>
          <a:prstGeom prst="rect">
            <a:avLst/>
          </a:prstGeom>
          <a:noFill/>
          <a:ln w="9525">
            <a:noFill/>
            <a:miter lim="800000"/>
            <a:headEnd/>
            <a:tailEnd/>
          </a:ln>
        </p:spPr>
        <p:txBody>
          <a:bodyPr wrap="square">
            <a:spAutoFit/>
          </a:bodyPr>
          <a:lstStyle/>
          <a:p>
            <a:r>
              <a:rPr lang="en-GB" sz="3600" dirty="0" smtClean="0">
                <a:latin typeface="Arial" pitchFamily="34" charset="0"/>
                <a:cs typeface="Arial" pitchFamily="34" charset="0"/>
              </a:rPr>
              <a:t>*</a:t>
            </a:r>
            <a:r>
              <a:rPr lang="mk-MK" sz="2800" dirty="0" smtClean="0">
                <a:latin typeface="Arial" pitchFamily="34" charset="0"/>
                <a:cs typeface="Arial" pitchFamily="34" charset="0"/>
              </a:rPr>
              <a:t>Растечки проблем</a:t>
            </a:r>
            <a:endParaRPr lang="en-GB" sz="2800" dirty="0">
              <a:latin typeface="Arial" pitchFamily="34" charset="0"/>
              <a:cs typeface="Arial" pitchFamily="34" charset="0"/>
            </a:endParaRPr>
          </a:p>
          <a:p>
            <a:r>
              <a:rPr lang="en-GB" sz="2800" dirty="0" smtClean="0">
                <a:latin typeface="Arial" pitchFamily="34" charset="0"/>
                <a:cs typeface="Arial" pitchFamily="34" charset="0"/>
              </a:rPr>
              <a:t>*</a:t>
            </a:r>
            <a:r>
              <a:rPr lang="mk-MK" sz="2800" dirty="0" smtClean="0">
                <a:latin typeface="Arial" pitchFamily="34" charset="0"/>
                <a:cs typeface="Arial" pitchFamily="34" charset="0"/>
              </a:rPr>
              <a:t>Се поран почеток (САД)</a:t>
            </a:r>
            <a:endParaRPr lang="en-GB" sz="2800" dirty="0">
              <a:latin typeface="Arial" pitchFamily="34" charset="0"/>
              <a:cs typeface="Arial" pitchFamily="34" charset="0"/>
            </a:endParaRPr>
          </a:p>
          <a:p>
            <a:r>
              <a:rPr lang="en-GB" sz="2800" dirty="0" smtClean="0">
                <a:latin typeface="Arial" pitchFamily="34" charset="0"/>
                <a:cs typeface="Arial" pitchFamily="34" charset="0"/>
              </a:rPr>
              <a:t>*</a:t>
            </a:r>
            <a:r>
              <a:rPr lang="mk-MK" sz="2800" dirty="0" smtClean="0">
                <a:latin typeface="Arial" pitchFamily="34" charset="0"/>
                <a:cs typeface="Arial" pitchFamily="34" charset="0"/>
              </a:rPr>
              <a:t>Тешко лекување</a:t>
            </a:r>
            <a:endParaRPr lang="en-GB" sz="2800" dirty="0">
              <a:latin typeface="Arial" pitchFamily="34" charset="0"/>
              <a:cs typeface="Arial" pitchFamily="34" charset="0"/>
            </a:endParaRPr>
          </a:p>
          <a:p>
            <a:r>
              <a:rPr lang="en-GB" sz="2800" dirty="0" smtClean="0">
                <a:latin typeface="Arial" pitchFamily="34" charset="0"/>
                <a:cs typeface="Arial" pitchFamily="34" charset="0"/>
              </a:rPr>
              <a:t>*</a:t>
            </a:r>
            <a:r>
              <a:rPr lang="mk-MK" sz="2800" dirty="0" smtClean="0">
                <a:latin typeface="Arial" pitchFamily="34" charset="0"/>
                <a:cs typeface="Arial" pitchFamily="34" charset="0"/>
              </a:rPr>
              <a:t>Компликации</a:t>
            </a:r>
            <a:r>
              <a:rPr lang="en-GB" sz="2800" dirty="0" smtClean="0">
                <a:latin typeface="Arial" pitchFamily="34" charset="0"/>
                <a:cs typeface="Arial" pitchFamily="34" charset="0"/>
              </a:rPr>
              <a:t> (</a:t>
            </a:r>
            <a:r>
              <a:rPr lang="mk-MK" sz="2800" dirty="0" smtClean="0">
                <a:latin typeface="Arial" pitchFamily="34" charset="0"/>
                <a:cs typeface="Arial" pitchFamily="34" charset="0"/>
              </a:rPr>
              <a:t>дијабетес тип 2, хипертензија, замастување на црн дроб, ортопедски нарушувања)</a:t>
            </a:r>
            <a:endParaRPr lang="en-GB" sz="2800" dirty="0">
              <a:latin typeface="Arial" pitchFamily="34" charset="0"/>
              <a:cs typeface="Arial" pitchFamily="34" charset="0"/>
            </a:endParaRPr>
          </a:p>
        </p:txBody>
      </p:sp>
      <p:sp>
        <p:nvSpPr>
          <p:cNvPr id="24579" name="Text Box 5"/>
          <p:cNvSpPr txBox="1">
            <a:spLocks noChangeArrowheads="1"/>
          </p:cNvSpPr>
          <p:nvPr/>
        </p:nvSpPr>
        <p:spPr bwMode="auto">
          <a:xfrm>
            <a:off x="214282" y="142852"/>
            <a:ext cx="6687985" cy="646331"/>
          </a:xfrm>
          <a:prstGeom prst="rect">
            <a:avLst/>
          </a:prstGeom>
          <a:noFill/>
          <a:ln w="9525">
            <a:noFill/>
            <a:miter lim="800000"/>
            <a:headEnd/>
            <a:tailEnd/>
          </a:ln>
        </p:spPr>
        <p:txBody>
          <a:bodyPr wrap="none">
            <a:spAutoFit/>
          </a:bodyPr>
          <a:lstStyle/>
          <a:p>
            <a:r>
              <a:rPr lang="mk-MK" sz="3600" dirty="0" smtClean="0">
                <a:latin typeface="Arial" pitchFamily="34" charset="0"/>
                <a:cs typeface="Arial" pitchFamily="34" charset="0"/>
              </a:rPr>
              <a:t>Дебелеење кај децата-факти</a:t>
            </a:r>
            <a:endParaRPr lang="en-GB" sz="3600" dirty="0">
              <a:latin typeface="Arial" pitchFamily="34" charset="0"/>
              <a:cs typeface="Arial" pitchFamily="34" charset="0"/>
            </a:endParaRPr>
          </a:p>
        </p:txBody>
      </p:sp>
      <p:pic>
        <p:nvPicPr>
          <p:cNvPr id="24580" name="Picture 4" descr="D:\SLIKI\Pacienti\Obesitas\062.JPG"/>
          <p:cNvPicPr>
            <a:picLocks noChangeAspect="1" noChangeArrowheads="1"/>
          </p:cNvPicPr>
          <p:nvPr/>
        </p:nvPicPr>
        <p:blipFill>
          <a:blip r:embed="rId3" cstate="print"/>
          <a:srcRect b="13351"/>
          <a:stretch>
            <a:fillRect/>
          </a:stretch>
        </p:blipFill>
        <p:spPr bwMode="auto">
          <a:xfrm>
            <a:off x="6858001" y="414667"/>
            <a:ext cx="2000280" cy="3085771"/>
          </a:xfrm>
          <a:prstGeom prst="rect">
            <a:avLst/>
          </a:prstGeom>
          <a:noFill/>
          <a:ln w="9525">
            <a:noFill/>
            <a:miter lim="800000"/>
            <a:headEnd/>
            <a:tailEnd/>
          </a:ln>
        </p:spPr>
      </p:pic>
      <p:pic>
        <p:nvPicPr>
          <p:cNvPr id="24581" name="Picture 5" descr="D:\SLIKI\Pacienti\Obesitas\Mali deca\053.JPG"/>
          <p:cNvPicPr>
            <a:picLocks noChangeAspect="1" noChangeArrowheads="1"/>
          </p:cNvPicPr>
          <p:nvPr/>
        </p:nvPicPr>
        <p:blipFill>
          <a:blip r:embed="rId4"/>
          <a:srcRect l="6676" t="7915" b="13669"/>
          <a:stretch>
            <a:fillRect/>
          </a:stretch>
        </p:blipFill>
        <p:spPr bwMode="auto">
          <a:xfrm>
            <a:off x="4286248" y="3929066"/>
            <a:ext cx="1928824" cy="2886820"/>
          </a:xfrm>
          <a:prstGeom prst="rect">
            <a:avLst/>
          </a:prstGeom>
          <a:noFill/>
          <a:ln w="9525">
            <a:noFill/>
            <a:miter lim="800000"/>
            <a:headEnd/>
            <a:tailEnd/>
          </a:ln>
        </p:spPr>
      </p:pic>
      <p:pic>
        <p:nvPicPr>
          <p:cNvPr id="24582" name="Picture 6" descr="D:\SLIKI\Pacienti\Obesitas\100 (2).JPG"/>
          <p:cNvPicPr>
            <a:picLocks noChangeAspect="1" noChangeArrowheads="1"/>
          </p:cNvPicPr>
          <p:nvPr/>
        </p:nvPicPr>
        <p:blipFill>
          <a:blip r:embed="rId5" cstate="print"/>
          <a:srcRect b="25139"/>
          <a:stretch>
            <a:fillRect/>
          </a:stretch>
        </p:blipFill>
        <p:spPr bwMode="auto">
          <a:xfrm>
            <a:off x="6572263" y="3714793"/>
            <a:ext cx="2250637" cy="3000355"/>
          </a:xfrm>
          <a:prstGeom prst="rect">
            <a:avLst/>
          </a:prstGeom>
          <a:noFill/>
          <a:ln w="9525">
            <a:noFill/>
            <a:miter lim="800000"/>
            <a:headEnd/>
            <a:tailEnd/>
          </a:ln>
        </p:spPr>
      </p:pic>
      <p:pic>
        <p:nvPicPr>
          <p:cNvPr id="24583" name="Picture 13" descr="ChubbyBaby"/>
          <p:cNvPicPr>
            <a:picLocks noChangeAspect="1" noChangeArrowheads="1"/>
          </p:cNvPicPr>
          <p:nvPr/>
        </p:nvPicPr>
        <p:blipFill>
          <a:blip r:embed="rId6"/>
          <a:srcRect/>
          <a:stretch>
            <a:fillRect/>
          </a:stretch>
        </p:blipFill>
        <p:spPr bwMode="auto">
          <a:xfrm>
            <a:off x="571472" y="4143380"/>
            <a:ext cx="3348038" cy="2500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ChangeArrowheads="1"/>
          </p:cNvSpPr>
          <p:nvPr/>
        </p:nvSpPr>
        <p:spPr bwMode="auto">
          <a:xfrm>
            <a:off x="0" y="0"/>
            <a:ext cx="9144000" cy="0"/>
          </a:xfrm>
          <a:prstGeom prst="rect">
            <a:avLst/>
          </a:prstGeom>
          <a:noFill/>
          <a:ln w="9525">
            <a:noFill/>
            <a:miter lim="800000"/>
            <a:headEnd/>
            <a:tailEnd/>
          </a:ln>
          <a:effectLst>
            <a:prstShdw prst="shdw13" dist="53882" dir="13500000">
              <a:schemeClr val="bg2">
                <a:alpha val="50000"/>
              </a:schemeClr>
            </a:prstShdw>
          </a:effectLst>
        </p:spPr>
        <p:txBody>
          <a:bodyPr wrap="none" anchor="ctr">
            <a:spAutoFit/>
          </a:bodyPr>
          <a:lstStyle/>
          <a:p>
            <a:endParaRPr lang="mk-MK"/>
          </a:p>
        </p:txBody>
      </p:sp>
      <p:sp>
        <p:nvSpPr>
          <p:cNvPr id="3078" name="Rectangle 4"/>
          <p:cNvSpPr>
            <a:spLocks noChangeArrowheads="1"/>
          </p:cNvSpPr>
          <p:nvPr/>
        </p:nvSpPr>
        <p:spPr bwMode="auto">
          <a:xfrm>
            <a:off x="0" y="0"/>
            <a:ext cx="9144000" cy="0"/>
          </a:xfrm>
          <a:prstGeom prst="rect">
            <a:avLst/>
          </a:prstGeom>
          <a:noFill/>
          <a:ln w="9525">
            <a:noFill/>
            <a:miter lim="800000"/>
            <a:headEnd/>
            <a:tailEnd/>
          </a:ln>
          <a:effectLst>
            <a:prstShdw prst="shdw13" dist="53882" dir="13500000">
              <a:schemeClr val="bg2">
                <a:alpha val="50000"/>
              </a:schemeClr>
            </a:prstShdw>
          </a:effectLst>
        </p:spPr>
        <p:txBody>
          <a:bodyPr wrap="none" anchor="ctr">
            <a:spAutoFit/>
          </a:bodyPr>
          <a:lstStyle/>
          <a:p>
            <a:endParaRPr lang="mk-MK"/>
          </a:p>
        </p:txBody>
      </p:sp>
      <p:sp>
        <p:nvSpPr>
          <p:cNvPr id="3085" name="Rectangle 6"/>
          <p:cNvSpPr>
            <a:spLocks noChangeArrowheads="1"/>
          </p:cNvSpPr>
          <p:nvPr/>
        </p:nvSpPr>
        <p:spPr bwMode="auto">
          <a:xfrm>
            <a:off x="0" y="0"/>
            <a:ext cx="9144000" cy="0"/>
          </a:xfrm>
          <a:prstGeom prst="rect">
            <a:avLst/>
          </a:prstGeom>
          <a:noFill/>
          <a:ln w="9525">
            <a:noFill/>
            <a:miter lim="800000"/>
            <a:headEnd/>
            <a:tailEnd/>
          </a:ln>
          <a:effectLst>
            <a:prstShdw prst="shdw13" dist="53882" dir="13500000">
              <a:schemeClr val="bg2">
                <a:alpha val="50000"/>
              </a:schemeClr>
            </a:prstShdw>
          </a:effectLst>
        </p:spPr>
        <p:txBody>
          <a:bodyPr wrap="none" anchor="ctr">
            <a:spAutoFit/>
          </a:bodyPr>
          <a:lstStyle/>
          <a:p>
            <a:endParaRPr lang="mk-MK"/>
          </a:p>
        </p:txBody>
      </p:sp>
      <p:graphicFrame>
        <p:nvGraphicFramePr>
          <p:cNvPr id="3076" name="Object 5"/>
          <p:cNvGraphicFramePr>
            <a:graphicFrameLocks noChangeAspect="1"/>
          </p:cNvGraphicFramePr>
          <p:nvPr>
            <p:extLst>
              <p:ext uri="{D42A27DB-BD31-4B8C-83A1-F6EECF244321}">
                <p14:modId xmlns:p14="http://schemas.microsoft.com/office/powerpoint/2010/main" val="179580947"/>
              </p:ext>
            </p:extLst>
          </p:nvPr>
        </p:nvGraphicFramePr>
        <p:xfrm>
          <a:off x="3419872" y="764704"/>
          <a:ext cx="2842246" cy="2952328"/>
        </p:xfrm>
        <a:graphic>
          <a:graphicData uri="http://schemas.openxmlformats.org/presentationml/2006/ole">
            <mc:AlternateContent xmlns:mc="http://schemas.openxmlformats.org/markup-compatibility/2006">
              <mc:Choice xmlns:v="urn:schemas-microsoft-com:vml" Requires="v">
                <p:oleObj spid="_x0000_s3137" r:id="rId4" imgW="3594240" imgH="3665880" progId="StaticEnhancedMetafile">
                  <p:embed/>
                </p:oleObj>
              </mc:Choice>
              <mc:Fallback>
                <p:oleObj r:id="rId4" imgW="3594240" imgH="3665880" progId="StaticEnhancedMetafil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764704"/>
                        <a:ext cx="2842246" cy="2952328"/>
                      </a:xfrm>
                      <a:prstGeom prst="rect">
                        <a:avLst/>
                      </a:prstGeom>
                      <a:noFill/>
                    </p:spPr>
                  </p:pic>
                </p:oleObj>
              </mc:Fallback>
            </mc:AlternateContent>
          </a:graphicData>
        </a:graphic>
      </p:graphicFrame>
      <p:sp>
        <p:nvSpPr>
          <p:cNvPr id="3088" name="Rectangle 8"/>
          <p:cNvSpPr>
            <a:spLocks noChangeArrowheads="1"/>
          </p:cNvSpPr>
          <p:nvPr/>
        </p:nvSpPr>
        <p:spPr bwMode="auto">
          <a:xfrm>
            <a:off x="0" y="0"/>
            <a:ext cx="9144000" cy="0"/>
          </a:xfrm>
          <a:prstGeom prst="rect">
            <a:avLst/>
          </a:prstGeom>
          <a:noFill/>
          <a:ln w="9525">
            <a:noFill/>
            <a:miter lim="800000"/>
            <a:headEnd/>
            <a:tailEnd/>
          </a:ln>
          <a:effectLst>
            <a:prstShdw prst="shdw13" dist="53882" dir="13500000">
              <a:schemeClr val="bg2">
                <a:alpha val="50000"/>
              </a:schemeClr>
            </a:prstShdw>
          </a:effectLst>
        </p:spPr>
        <p:txBody>
          <a:bodyPr wrap="none" anchor="ctr">
            <a:spAutoFit/>
          </a:bodyPr>
          <a:lstStyle/>
          <a:p>
            <a:endParaRPr lang="mk-MK"/>
          </a:p>
        </p:txBody>
      </p:sp>
      <p:graphicFrame>
        <p:nvGraphicFramePr>
          <p:cNvPr id="17" name="Object 5"/>
          <p:cNvGraphicFramePr>
            <a:graphicFrameLocks noChangeAspect="1"/>
          </p:cNvGraphicFramePr>
          <p:nvPr>
            <p:extLst>
              <p:ext uri="{D42A27DB-BD31-4B8C-83A1-F6EECF244321}">
                <p14:modId xmlns:p14="http://schemas.microsoft.com/office/powerpoint/2010/main" val="4001273467"/>
              </p:ext>
            </p:extLst>
          </p:nvPr>
        </p:nvGraphicFramePr>
        <p:xfrm>
          <a:off x="395536" y="764705"/>
          <a:ext cx="2877567" cy="2933322"/>
        </p:xfrm>
        <a:graphic>
          <a:graphicData uri="http://schemas.openxmlformats.org/presentationml/2006/ole">
            <mc:AlternateContent xmlns:mc="http://schemas.openxmlformats.org/markup-compatibility/2006">
              <mc:Choice xmlns:v="urn:schemas-microsoft-com:vml" Requires="v">
                <p:oleObj spid="_x0000_s3138" r:id="rId6" imgW="3594240" imgH="3665880" progId="StaticEnhancedMetafile">
                  <p:embed/>
                </p:oleObj>
              </mc:Choice>
              <mc:Fallback>
                <p:oleObj r:id="rId6" imgW="3594240" imgH="3665880" progId="StaticEnhancedMetafil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764705"/>
                        <a:ext cx="2877567" cy="2933322"/>
                      </a:xfrm>
                      <a:prstGeom prst="rect">
                        <a:avLst/>
                      </a:prstGeom>
                      <a:noFill/>
                    </p:spPr>
                  </p:pic>
                </p:oleObj>
              </mc:Fallback>
            </mc:AlternateContent>
          </a:graphicData>
        </a:graphic>
      </p:graphicFrame>
      <p:pic>
        <p:nvPicPr>
          <p:cNvPr id="18" name="Picture 20"/>
          <p:cNvPicPr>
            <a:picLocks noChangeAspect="1" noChangeArrowheads="1"/>
          </p:cNvPicPr>
          <p:nvPr/>
        </p:nvPicPr>
        <p:blipFill>
          <a:blip r:embed="rId8"/>
          <a:srcRect r="21642"/>
          <a:stretch>
            <a:fillRect/>
          </a:stretch>
        </p:blipFill>
        <p:spPr bwMode="auto">
          <a:xfrm>
            <a:off x="539552" y="3789040"/>
            <a:ext cx="2736304" cy="2666143"/>
          </a:xfrm>
          <a:prstGeom prst="rect">
            <a:avLst/>
          </a:prstGeom>
          <a:solidFill>
            <a:srgbClr val="FFFFFF"/>
          </a:solidFill>
          <a:ln w="9525">
            <a:noFill/>
            <a:miter lim="800000"/>
            <a:headEnd/>
            <a:tailEnd/>
          </a:ln>
        </p:spPr>
      </p:pic>
      <p:sp>
        <p:nvSpPr>
          <p:cNvPr id="2" name="Rectangle 1"/>
          <p:cNvSpPr/>
          <p:nvPr/>
        </p:nvSpPr>
        <p:spPr>
          <a:xfrm>
            <a:off x="3491880" y="6577607"/>
            <a:ext cx="5616624" cy="307777"/>
          </a:xfrm>
          <a:prstGeom prst="rect">
            <a:avLst/>
          </a:prstGeom>
        </p:spPr>
        <p:txBody>
          <a:bodyPr wrap="square">
            <a:spAutoFit/>
          </a:bodyPr>
          <a:lstStyle/>
          <a:p>
            <a:r>
              <a:rPr lang="en-US" sz="1400" dirty="0" err="1">
                <a:latin typeface="Arial" pitchFamily="34" charset="0"/>
                <a:cs typeface="Arial" pitchFamily="34" charset="0"/>
              </a:rPr>
              <a:t>Kocova</a:t>
            </a:r>
            <a:r>
              <a:rPr lang="en-US" sz="1400" dirty="0">
                <a:latin typeface="Arial" pitchFamily="34" charset="0"/>
                <a:cs typeface="Arial" pitchFamily="34" charset="0"/>
              </a:rPr>
              <a:t> </a:t>
            </a:r>
            <a:r>
              <a:rPr lang="en-US" sz="1400" dirty="0" smtClean="0">
                <a:latin typeface="Arial" pitchFamily="34" charset="0"/>
                <a:cs typeface="Arial" pitchFamily="34" charset="0"/>
              </a:rPr>
              <a:t>M, </a:t>
            </a:r>
            <a:r>
              <a:rPr lang="en-US" sz="1400" dirty="0" err="1">
                <a:latin typeface="Arial" pitchFamily="34" charset="0"/>
                <a:cs typeface="Arial" pitchFamily="34" charset="0"/>
              </a:rPr>
              <a:t>Spasevska</a:t>
            </a:r>
            <a:r>
              <a:rPr lang="en-US" sz="1400" dirty="0">
                <a:latin typeface="Arial" pitchFamily="34" charset="0"/>
                <a:cs typeface="Arial" pitchFamily="34" charset="0"/>
              </a:rPr>
              <a:t> S, </a:t>
            </a:r>
            <a:r>
              <a:rPr lang="en-US" sz="1400" dirty="0" err="1">
                <a:latin typeface="Arial" pitchFamily="34" charset="0"/>
                <a:cs typeface="Arial" pitchFamily="34" charset="0"/>
              </a:rPr>
              <a:t>Tanaskoska</a:t>
            </a:r>
            <a:r>
              <a:rPr lang="en-US" sz="1400" dirty="0">
                <a:latin typeface="Arial" pitchFamily="34" charset="0"/>
                <a:cs typeface="Arial" pitchFamily="34" charset="0"/>
              </a:rPr>
              <a:t> M, Pediatric Research, 2009</a:t>
            </a:r>
            <a:endParaRPr lang="mk-MK" sz="1400" dirty="0">
              <a:latin typeface="Arial" pitchFamily="34" charset="0"/>
              <a:cs typeface="Arial" pitchFamily="34" charset="0"/>
            </a:endParaRPr>
          </a:p>
        </p:txBody>
      </p:sp>
      <p:pic>
        <p:nvPicPr>
          <p:cNvPr id="21" name="Picture 4"/>
          <p:cNvPicPr>
            <a:picLocks noChangeAspect="1" noChangeArrowheads="1"/>
          </p:cNvPicPr>
          <p:nvPr/>
        </p:nvPicPr>
        <p:blipFill>
          <a:blip r:embed="rId9"/>
          <a:srcRect l="8888" t="10878"/>
          <a:stretch>
            <a:fillRect/>
          </a:stretch>
        </p:blipFill>
        <p:spPr bwMode="auto">
          <a:xfrm>
            <a:off x="3419872" y="3789040"/>
            <a:ext cx="2747082" cy="2736304"/>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0" y="214313"/>
            <a:ext cx="8893175" cy="6001643"/>
          </a:xfrm>
          <a:prstGeom prst="rect">
            <a:avLst/>
          </a:prstGeom>
          <a:noFill/>
          <a:ln w="9525">
            <a:noFill/>
            <a:miter lim="800000"/>
            <a:headEnd/>
            <a:tailEnd/>
          </a:ln>
        </p:spPr>
        <p:txBody>
          <a:bodyPr>
            <a:spAutoFit/>
          </a:bodyPr>
          <a:lstStyle/>
          <a:p>
            <a:pPr marL="342900" indent="-342900" algn="ctr"/>
            <a:r>
              <a:rPr lang="mk-MK" sz="3600" dirty="0" smtClean="0">
                <a:latin typeface="Arial" pitchFamily="34" charset="0"/>
              </a:rPr>
              <a:t>5.6.7.Здравствени ризици кај дебелите деца и адолесценти</a:t>
            </a:r>
            <a:endParaRPr lang="en-GB" sz="3600" i="1" dirty="0">
              <a:latin typeface="Arial" pitchFamily="34" charset="0"/>
            </a:endParaRPr>
          </a:p>
          <a:p>
            <a:pPr marL="342900" indent="-342900"/>
            <a:endParaRPr lang="en-GB" sz="2400" dirty="0">
              <a:latin typeface="Arial" pitchFamily="34" charset="0"/>
            </a:endParaRPr>
          </a:p>
          <a:p>
            <a:pPr marL="342900" indent="-342900">
              <a:buFont typeface="Wingdings" pitchFamily="2" charset="2"/>
              <a:buChar char="§"/>
            </a:pPr>
            <a:r>
              <a:rPr lang="mk-MK" sz="2400" dirty="0" smtClean="0">
                <a:latin typeface="Arial" pitchFamily="34" charset="0"/>
              </a:rPr>
              <a:t>Компарирани дебелеење, хипертензија, хиперлипидемија и тип 2 дијабет во фамилии на дебели деца и деца со нормален БМИ</a:t>
            </a:r>
          </a:p>
          <a:p>
            <a:endParaRPr lang="en-GB" sz="2400" dirty="0">
              <a:latin typeface="Arial" pitchFamily="34" charset="0"/>
            </a:endParaRPr>
          </a:p>
          <a:p>
            <a:pPr marL="342900" indent="-342900">
              <a:buFont typeface="Wingdings" pitchFamily="2" charset="2"/>
              <a:buChar char="§"/>
            </a:pPr>
            <a:r>
              <a:rPr lang="mk-MK" sz="2400" dirty="0" smtClean="0">
                <a:latin typeface="Arial" pitchFamily="34" charset="0"/>
              </a:rPr>
              <a:t>Дебели девојчиња со фамилијарни ризик фактори имаат повисока инсулинемија (</a:t>
            </a:r>
            <a:r>
              <a:rPr lang="en-GB" sz="2400" dirty="0" smtClean="0">
                <a:latin typeface="Arial" pitchFamily="34" charset="0"/>
              </a:rPr>
              <a:t>p&lt;0.001</a:t>
            </a:r>
            <a:r>
              <a:rPr lang="mk-MK" sz="2400" dirty="0" smtClean="0">
                <a:latin typeface="Arial" pitchFamily="34" charset="0"/>
              </a:rPr>
              <a:t>) и </a:t>
            </a:r>
            <a:r>
              <a:rPr lang="en-GB" sz="2400" dirty="0">
                <a:latin typeface="Arial" pitchFamily="34" charset="0"/>
              </a:rPr>
              <a:t>HOMA index </a:t>
            </a:r>
            <a:r>
              <a:rPr lang="mk-MK" sz="2400" dirty="0" smtClean="0">
                <a:latin typeface="Arial" pitchFamily="34" charset="0"/>
              </a:rPr>
              <a:t>(</a:t>
            </a:r>
            <a:r>
              <a:rPr lang="en-GB" sz="2400" dirty="0" smtClean="0">
                <a:latin typeface="Arial" pitchFamily="34" charset="0"/>
              </a:rPr>
              <a:t>p&lt;0.02</a:t>
            </a:r>
            <a:r>
              <a:rPr lang="mk-MK" sz="2400" dirty="0" smtClean="0">
                <a:latin typeface="Arial" pitchFamily="34" charset="0"/>
              </a:rPr>
              <a:t>)</a:t>
            </a:r>
            <a:r>
              <a:rPr lang="en-GB" sz="2400" dirty="0" smtClean="0">
                <a:latin typeface="Arial" pitchFamily="34" charset="0"/>
              </a:rPr>
              <a:t> </a:t>
            </a:r>
            <a:r>
              <a:rPr lang="mk-MK" sz="2400" dirty="0" smtClean="0">
                <a:latin typeface="Arial" pitchFamily="34" charset="0"/>
              </a:rPr>
              <a:t>во споредба со момчиња</a:t>
            </a:r>
            <a:r>
              <a:rPr lang="en-GB" sz="2400" dirty="0" smtClean="0">
                <a:latin typeface="Arial" pitchFamily="34" charset="0"/>
              </a:rPr>
              <a:t>.</a:t>
            </a:r>
            <a:endParaRPr lang="mk-MK" sz="2400" dirty="0" smtClean="0">
              <a:latin typeface="Arial" pitchFamily="34" charset="0"/>
            </a:endParaRPr>
          </a:p>
          <a:p>
            <a:r>
              <a:rPr lang="en-GB" sz="2400" dirty="0" smtClean="0">
                <a:latin typeface="Arial" pitchFamily="34" charset="0"/>
              </a:rPr>
              <a:t> </a:t>
            </a:r>
            <a:endParaRPr lang="en-GB" sz="2400" dirty="0">
              <a:latin typeface="Arial" pitchFamily="34" charset="0"/>
            </a:endParaRPr>
          </a:p>
          <a:p>
            <a:pPr marL="342900" indent="-342900">
              <a:buFont typeface="Wingdings" pitchFamily="2" charset="2"/>
              <a:buChar char="§"/>
            </a:pPr>
            <a:r>
              <a:rPr lang="mk-MK" sz="2400" dirty="0" smtClean="0">
                <a:latin typeface="Arial" pitchFamily="34" charset="0"/>
              </a:rPr>
              <a:t>Фамилијарните ризик фактори се неповолни и кај </a:t>
            </a:r>
            <a:r>
              <a:rPr lang="en-GB" sz="2400" dirty="0" err="1" smtClean="0">
                <a:latin typeface="Arial" pitchFamily="34" charset="0"/>
              </a:rPr>
              <a:t>adiponectin</a:t>
            </a:r>
            <a:r>
              <a:rPr lang="en-GB" sz="2400" dirty="0" smtClean="0">
                <a:latin typeface="Arial" pitchFamily="34" charset="0"/>
              </a:rPr>
              <a:t>/leptin </a:t>
            </a:r>
            <a:r>
              <a:rPr lang="mk-MK" sz="2400" dirty="0" smtClean="0">
                <a:latin typeface="Arial" pitchFamily="34" charset="0"/>
              </a:rPr>
              <a:t>сооднос.</a:t>
            </a:r>
          </a:p>
          <a:p>
            <a:endParaRPr lang="mk-MK" sz="2400" dirty="0" smtClean="0">
              <a:latin typeface="Arial" pitchFamily="34" charset="0"/>
            </a:endParaRPr>
          </a:p>
          <a:p>
            <a:r>
              <a:rPr lang="en-GB" sz="2400" dirty="0" smtClean="0">
                <a:latin typeface="Arial" pitchFamily="34" charset="0"/>
              </a:rPr>
              <a:t> </a:t>
            </a:r>
            <a:endParaRPr lang="en-GB" sz="2400" dirty="0">
              <a:solidFill>
                <a:srgbClr val="FFC000"/>
              </a:solidFill>
              <a:latin typeface="Arial" pitchFamily="34" charset="0"/>
            </a:endParaRPr>
          </a:p>
        </p:txBody>
      </p:sp>
      <p:sp>
        <p:nvSpPr>
          <p:cNvPr id="43011" name="TextBox 2"/>
          <p:cNvSpPr txBox="1">
            <a:spLocks noChangeArrowheads="1"/>
          </p:cNvSpPr>
          <p:nvPr/>
        </p:nvSpPr>
        <p:spPr bwMode="auto">
          <a:xfrm>
            <a:off x="6215063" y="6581775"/>
            <a:ext cx="2532062" cy="276225"/>
          </a:xfrm>
          <a:prstGeom prst="rect">
            <a:avLst/>
          </a:prstGeom>
          <a:noFill/>
          <a:ln w="9525">
            <a:noFill/>
            <a:miter lim="800000"/>
            <a:headEnd/>
            <a:tailEnd/>
          </a:ln>
        </p:spPr>
        <p:txBody>
          <a:bodyPr wrap="none">
            <a:spAutoFit/>
          </a:bodyPr>
          <a:lstStyle/>
          <a:p>
            <a:r>
              <a:rPr lang="en-US" sz="1200">
                <a:latin typeface="Arial" pitchFamily="34" charset="0"/>
                <a:cs typeface="Arial" pitchFamily="34" charset="0"/>
              </a:rPr>
              <a:t>Kocova et al ESPE, Helsinki, 2007</a:t>
            </a:r>
            <a:endParaRPr lang="mk-MK" sz="12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14313" y="1928813"/>
          <a:ext cx="6215105" cy="2926080"/>
        </p:xfrm>
        <a:graphic>
          <a:graphicData uri="http://schemas.openxmlformats.org/drawingml/2006/table">
            <a:tbl>
              <a:tblPr/>
              <a:tblGrid>
                <a:gridCol w="3397559"/>
                <a:gridCol w="1911734"/>
                <a:gridCol w="905812"/>
              </a:tblGrid>
              <a:tr h="319110">
                <a:tc>
                  <a:txBody>
                    <a:bodyPr/>
                    <a:lstStyle/>
                    <a:p>
                      <a:pPr marR="0" indent="0" algn="l" rtl="0">
                        <a:spcBef>
                          <a:spcPts val="0"/>
                        </a:spcBef>
                        <a:spcAft>
                          <a:spcPts val="0"/>
                        </a:spcAft>
                      </a:pPr>
                      <a:r>
                        <a:rPr lang="en-US" sz="2400" b="1" kern="1400" dirty="0">
                          <a:solidFill>
                            <a:srgbClr val="000000"/>
                          </a:solidFill>
                          <a:latin typeface="Arial" pitchFamily="34" charset="0"/>
                          <a:cs typeface="Arial" pitchFamily="34" charset="0"/>
                        </a:rPr>
                        <a:t>Risk factor</a:t>
                      </a:r>
                      <a:endParaRPr lang="en-US" sz="1000" kern="1400" dirty="0">
                        <a:solidFill>
                          <a:srgbClr val="000000"/>
                        </a:solidFill>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R="0" indent="0" algn="l" rtl="0">
                        <a:spcBef>
                          <a:spcPts val="0"/>
                        </a:spcBef>
                        <a:spcAft>
                          <a:spcPts val="0"/>
                        </a:spcAft>
                      </a:pPr>
                      <a:r>
                        <a:rPr lang="en-US" sz="2400" b="1" kern="1400" dirty="0">
                          <a:solidFill>
                            <a:srgbClr val="000000"/>
                          </a:solidFill>
                          <a:latin typeface="Arial" pitchFamily="34" charset="0"/>
                          <a:cs typeface="Arial" pitchFamily="34" charset="0"/>
                        </a:rPr>
                        <a:t>Number</a:t>
                      </a:r>
                      <a:endParaRPr lang="en-US" sz="1000" kern="1400" dirty="0">
                        <a:solidFill>
                          <a:srgbClr val="000000"/>
                        </a:solidFill>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R="0" indent="0" algn="l" rtl="0">
                        <a:spcBef>
                          <a:spcPts val="0"/>
                        </a:spcBef>
                        <a:spcAft>
                          <a:spcPts val="0"/>
                        </a:spcAft>
                      </a:pPr>
                      <a:r>
                        <a:rPr lang="en-US" sz="2400" b="1" kern="1400" dirty="0">
                          <a:solidFill>
                            <a:srgbClr val="000000"/>
                          </a:solidFill>
                          <a:latin typeface="Arial" pitchFamily="34" charset="0"/>
                          <a:cs typeface="Arial" pitchFamily="34" charset="0"/>
                        </a:rPr>
                        <a:t>%</a:t>
                      </a:r>
                      <a:endParaRPr lang="en-US" sz="1000" kern="1400" dirty="0">
                        <a:solidFill>
                          <a:srgbClr val="000000"/>
                        </a:solidFill>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315853">
                <a:tc>
                  <a:txBody>
                    <a:bodyPr/>
                    <a:lstStyle/>
                    <a:p>
                      <a:pPr marR="0" indent="0" algn="l" rtl="0">
                        <a:spcBef>
                          <a:spcPts val="0"/>
                        </a:spcBef>
                        <a:spcAft>
                          <a:spcPts val="0"/>
                        </a:spcAft>
                      </a:pPr>
                      <a:r>
                        <a:rPr lang="en-US" sz="2400" kern="1400" dirty="0">
                          <a:solidFill>
                            <a:srgbClr val="000000"/>
                          </a:solidFill>
                          <a:latin typeface="Arial" pitchFamily="34" charset="0"/>
                          <a:cs typeface="Arial" pitchFamily="34" charset="0"/>
                        </a:rPr>
                        <a:t>Hypertension</a:t>
                      </a:r>
                      <a:endParaRPr lang="en-US" sz="1000" kern="1400" dirty="0">
                        <a:solidFill>
                          <a:srgbClr val="000000"/>
                        </a:solidFill>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R="0" indent="0" algn="l" rtl="0">
                        <a:spcBef>
                          <a:spcPts val="0"/>
                        </a:spcBef>
                        <a:spcAft>
                          <a:spcPts val="0"/>
                        </a:spcAft>
                      </a:pPr>
                      <a:r>
                        <a:rPr lang="en-US" sz="2400" kern="1400">
                          <a:solidFill>
                            <a:srgbClr val="000000"/>
                          </a:solidFill>
                          <a:latin typeface="Arial" pitchFamily="34" charset="0"/>
                          <a:cs typeface="Arial" pitchFamily="34" charset="0"/>
                        </a:rPr>
                        <a:t>24</a:t>
                      </a:r>
                      <a:endParaRPr lang="en-US" sz="1000" kern="1400">
                        <a:solidFill>
                          <a:srgbClr val="000000"/>
                        </a:solidFill>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R="0" indent="0" algn="l" rtl="0">
                        <a:spcBef>
                          <a:spcPts val="0"/>
                        </a:spcBef>
                        <a:spcAft>
                          <a:spcPts val="0"/>
                        </a:spcAft>
                      </a:pPr>
                      <a:r>
                        <a:rPr lang="en-US" sz="2400" kern="1400" dirty="0">
                          <a:solidFill>
                            <a:srgbClr val="000000"/>
                          </a:solidFill>
                          <a:latin typeface="Arial" pitchFamily="34" charset="0"/>
                          <a:cs typeface="Arial" pitchFamily="34" charset="0"/>
                        </a:rPr>
                        <a:t>88.9</a:t>
                      </a:r>
                      <a:endParaRPr lang="en-US" sz="1000" kern="1400" dirty="0">
                        <a:solidFill>
                          <a:srgbClr val="000000"/>
                        </a:solidFill>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r>
              <a:tr h="354282">
                <a:tc>
                  <a:txBody>
                    <a:bodyPr/>
                    <a:lstStyle/>
                    <a:p>
                      <a:pPr marR="0" indent="0" algn="l" rtl="0">
                        <a:spcBef>
                          <a:spcPts val="0"/>
                        </a:spcBef>
                        <a:spcAft>
                          <a:spcPts val="0"/>
                        </a:spcAft>
                      </a:pPr>
                      <a:r>
                        <a:rPr lang="en-US" sz="2400" kern="1400" dirty="0">
                          <a:solidFill>
                            <a:srgbClr val="000000"/>
                          </a:solidFill>
                          <a:latin typeface="Arial" pitchFamily="34" charset="0"/>
                          <a:cs typeface="Arial" pitchFamily="34" charset="0"/>
                        </a:rPr>
                        <a:t>Obesity</a:t>
                      </a:r>
                      <a:endParaRPr lang="en-US" sz="1000" kern="1400" dirty="0">
                        <a:solidFill>
                          <a:srgbClr val="000000"/>
                        </a:solidFill>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R="0" indent="0" algn="l" rtl="0">
                        <a:spcBef>
                          <a:spcPts val="0"/>
                        </a:spcBef>
                        <a:spcAft>
                          <a:spcPts val="0"/>
                        </a:spcAft>
                      </a:pPr>
                      <a:r>
                        <a:rPr lang="en-US" sz="2400" kern="1400">
                          <a:solidFill>
                            <a:srgbClr val="000000"/>
                          </a:solidFill>
                          <a:latin typeface="Arial" pitchFamily="34" charset="0"/>
                          <a:cs typeface="Arial" pitchFamily="34" charset="0"/>
                        </a:rPr>
                        <a:t>20</a:t>
                      </a:r>
                      <a:endParaRPr lang="en-US" sz="1000" kern="1400">
                        <a:solidFill>
                          <a:srgbClr val="000000"/>
                        </a:solidFill>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R="0" indent="0" algn="l" rtl="0">
                        <a:spcBef>
                          <a:spcPts val="0"/>
                        </a:spcBef>
                        <a:spcAft>
                          <a:spcPts val="0"/>
                        </a:spcAft>
                      </a:pPr>
                      <a:r>
                        <a:rPr lang="en-US" sz="2400" kern="1400">
                          <a:solidFill>
                            <a:srgbClr val="000000"/>
                          </a:solidFill>
                          <a:latin typeface="Arial" pitchFamily="34" charset="0"/>
                          <a:cs typeface="Arial" pitchFamily="34" charset="0"/>
                        </a:rPr>
                        <a:t>74.1</a:t>
                      </a:r>
                      <a:endParaRPr lang="en-US" sz="1000" kern="1400">
                        <a:solidFill>
                          <a:srgbClr val="000000"/>
                        </a:solidFill>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r>
              <a:tr h="315853">
                <a:tc>
                  <a:txBody>
                    <a:bodyPr/>
                    <a:lstStyle/>
                    <a:p>
                      <a:pPr marR="0" indent="0" algn="l" rtl="0">
                        <a:spcBef>
                          <a:spcPts val="0"/>
                        </a:spcBef>
                        <a:spcAft>
                          <a:spcPts val="0"/>
                        </a:spcAft>
                      </a:pPr>
                      <a:r>
                        <a:rPr lang="en-US" sz="2400" kern="1400" dirty="0">
                          <a:solidFill>
                            <a:srgbClr val="000000"/>
                          </a:solidFill>
                          <a:latin typeface="Arial" pitchFamily="34" charset="0"/>
                          <a:cs typeface="Arial" pitchFamily="34" charset="0"/>
                        </a:rPr>
                        <a:t>DM2</a:t>
                      </a:r>
                      <a:endParaRPr lang="en-US" sz="1000" kern="1400" dirty="0">
                        <a:solidFill>
                          <a:srgbClr val="000000"/>
                        </a:solidFill>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R="0" indent="0" algn="l" rtl="0">
                        <a:spcBef>
                          <a:spcPts val="0"/>
                        </a:spcBef>
                        <a:spcAft>
                          <a:spcPts val="0"/>
                        </a:spcAft>
                      </a:pPr>
                      <a:r>
                        <a:rPr lang="en-US" sz="2400" kern="1400">
                          <a:solidFill>
                            <a:srgbClr val="000000"/>
                          </a:solidFill>
                          <a:latin typeface="Arial" pitchFamily="34" charset="0"/>
                          <a:cs typeface="Arial" pitchFamily="34" charset="0"/>
                        </a:rPr>
                        <a:t>15</a:t>
                      </a:r>
                      <a:endParaRPr lang="en-US" sz="1000" kern="1400">
                        <a:solidFill>
                          <a:srgbClr val="000000"/>
                        </a:solidFill>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R="0" indent="0" algn="l" rtl="0">
                        <a:spcBef>
                          <a:spcPts val="0"/>
                        </a:spcBef>
                        <a:spcAft>
                          <a:spcPts val="0"/>
                        </a:spcAft>
                      </a:pPr>
                      <a:r>
                        <a:rPr lang="en-US" sz="2400" kern="1400">
                          <a:solidFill>
                            <a:srgbClr val="000000"/>
                          </a:solidFill>
                          <a:latin typeface="Arial" pitchFamily="34" charset="0"/>
                          <a:cs typeface="Arial" pitchFamily="34" charset="0"/>
                        </a:rPr>
                        <a:t>55.5</a:t>
                      </a:r>
                      <a:endParaRPr lang="en-US" sz="1000" kern="1400">
                        <a:solidFill>
                          <a:srgbClr val="000000"/>
                        </a:solidFill>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r>
              <a:tr h="315853">
                <a:tc>
                  <a:txBody>
                    <a:bodyPr/>
                    <a:lstStyle/>
                    <a:p>
                      <a:pPr marR="0" indent="0" algn="l" rtl="0">
                        <a:spcBef>
                          <a:spcPts val="0"/>
                        </a:spcBef>
                        <a:spcAft>
                          <a:spcPts val="0"/>
                        </a:spcAft>
                      </a:pPr>
                      <a:r>
                        <a:rPr lang="en-US" sz="2400" kern="1400" dirty="0" err="1">
                          <a:solidFill>
                            <a:srgbClr val="000000"/>
                          </a:solidFill>
                          <a:latin typeface="Arial" pitchFamily="34" charset="0"/>
                          <a:cs typeface="Arial" pitchFamily="34" charset="0"/>
                        </a:rPr>
                        <a:t>Hyperlipidemia</a:t>
                      </a:r>
                      <a:endParaRPr lang="en-US" sz="1000" kern="1400" dirty="0">
                        <a:solidFill>
                          <a:srgbClr val="000000"/>
                        </a:solidFill>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R="0" indent="0" algn="l" rtl="0">
                        <a:spcBef>
                          <a:spcPts val="0"/>
                        </a:spcBef>
                        <a:spcAft>
                          <a:spcPts val="0"/>
                        </a:spcAft>
                      </a:pPr>
                      <a:r>
                        <a:rPr lang="en-US" sz="2400" kern="1400">
                          <a:solidFill>
                            <a:srgbClr val="000000"/>
                          </a:solidFill>
                          <a:latin typeface="Arial" pitchFamily="34" charset="0"/>
                          <a:cs typeface="Arial" pitchFamily="34" charset="0"/>
                        </a:rPr>
                        <a:t>14</a:t>
                      </a:r>
                      <a:endParaRPr lang="en-US" sz="1000" kern="1400">
                        <a:solidFill>
                          <a:srgbClr val="000000"/>
                        </a:solidFill>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R="0" indent="0" algn="l" rtl="0">
                        <a:spcBef>
                          <a:spcPts val="0"/>
                        </a:spcBef>
                        <a:spcAft>
                          <a:spcPts val="0"/>
                        </a:spcAft>
                      </a:pPr>
                      <a:r>
                        <a:rPr lang="en-US" sz="2400" kern="1400">
                          <a:solidFill>
                            <a:srgbClr val="000000"/>
                          </a:solidFill>
                          <a:latin typeface="Arial" pitchFamily="34" charset="0"/>
                          <a:cs typeface="Arial" pitchFamily="34" charset="0"/>
                        </a:rPr>
                        <a:t>51.8</a:t>
                      </a:r>
                      <a:endParaRPr lang="en-US" sz="1000" kern="1400">
                        <a:solidFill>
                          <a:srgbClr val="000000"/>
                        </a:solidFill>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r>
              <a:tr h="315853">
                <a:tc>
                  <a:txBody>
                    <a:bodyPr/>
                    <a:lstStyle/>
                    <a:p>
                      <a:pPr marR="0" indent="0" algn="l" rtl="0">
                        <a:spcBef>
                          <a:spcPts val="0"/>
                        </a:spcBef>
                        <a:spcAft>
                          <a:spcPts val="0"/>
                        </a:spcAft>
                      </a:pPr>
                      <a:r>
                        <a:rPr lang="en-US" sz="2400" kern="1400" dirty="0">
                          <a:solidFill>
                            <a:srgbClr val="000000"/>
                          </a:solidFill>
                          <a:latin typeface="Arial" pitchFamily="34" charset="0"/>
                          <a:cs typeface="Arial" pitchFamily="34" charset="0"/>
                        </a:rPr>
                        <a:t>Myocardial infarction</a:t>
                      </a:r>
                      <a:endParaRPr lang="en-US" sz="1000" kern="1400" dirty="0">
                        <a:solidFill>
                          <a:srgbClr val="000000"/>
                        </a:solidFill>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R="0" indent="0" algn="l" rtl="0">
                        <a:spcBef>
                          <a:spcPts val="0"/>
                        </a:spcBef>
                        <a:spcAft>
                          <a:spcPts val="0"/>
                        </a:spcAft>
                      </a:pPr>
                      <a:r>
                        <a:rPr lang="en-US" sz="2400" kern="1400">
                          <a:solidFill>
                            <a:srgbClr val="000000"/>
                          </a:solidFill>
                          <a:latin typeface="Arial" pitchFamily="34" charset="0"/>
                          <a:cs typeface="Arial" pitchFamily="34" charset="0"/>
                        </a:rPr>
                        <a:t>  9</a:t>
                      </a:r>
                      <a:endParaRPr lang="en-US" sz="1000" kern="1400">
                        <a:solidFill>
                          <a:srgbClr val="000000"/>
                        </a:solidFill>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R="0" indent="0" algn="l" rtl="0">
                        <a:spcBef>
                          <a:spcPts val="0"/>
                        </a:spcBef>
                        <a:spcAft>
                          <a:spcPts val="0"/>
                        </a:spcAft>
                      </a:pPr>
                      <a:r>
                        <a:rPr lang="en-US" sz="2400" kern="1400">
                          <a:solidFill>
                            <a:srgbClr val="000000"/>
                          </a:solidFill>
                          <a:latin typeface="Arial" pitchFamily="34" charset="0"/>
                          <a:cs typeface="Arial" pitchFamily="34" charset="0"/>
                        </a:rPr>
                        <a:t>33.3</a:t>
                      </a:r>
                      <a:endParaRPr lang="en-US" sz="1000" kern="1400">
                        <a:solidFill>
                          <a:srgbClr val="000000"/>
                        </a:solidFill>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r>
              <a:tr h="315853">
                <a:tc>
                  <a:txBody>
                    <a:bodyPr/>
                    <a:lstStyle/>
                    <a:p>
                      <a:pPr marR="0" indent="0" algn="l" rtl="0">
                        <a:spcBef>
                          <a:spcPts val="0"/>
                        </a:spcBef>
                        <a:spcAft>
                          <a:spcPts val="0"/>
                        </a:spcAft>
                      </a:pPr>
                      <a:r>
                        <a:rPr lang="en-US" sz="2400" kern="1400" dirty="0">
                          <a:solidFill>
                            <a:srgbClr val="000000"/>
                          </a:solidFill>
                          <a:latin typeface="Arial" pitchFamily="34" charset="0"/>
                          <a:cs typeface="Arial" pitchFamily="34" charset="0"/>
                        </a:rPr>
                        <a:t>Stroke</a:t>
                      </a:r>
                      <a:endParaRPr lang="en-US" sz="1000" kern="1400" dirty="0">
                        <a:solidFill>
                          <a:srgbClr val="000000"/>
                        </a:solidFill>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R="0" indent="0" algn="l" rtl="0">
                        <a:spcBef>
                          <a:spcPts val="0"/>
                        </a:spcBef>
                        <a:spcAft>
                          <a:spcPts val="0"/>
                        </a:spcAft>
                      </a:pPr>
                      <a:r>
                        <a:rPr lang="en-US" sz="2400" kern="1400" dirty="0">
                          <a:solidFill>
                            <a:srgbClr val="000000"/>
                          </a:solidFill>
                          <a:latin typeface="Arial" pitchFamily="34" charset="0"/>
                          <a:cs typeface="Arial" pitchFamily="34" charset="0"/>
                        </a:rPr>
                        <a:t>  6</a:t>
                      </a:r>
                      <a:endParaRPr lang="en-US" sz="1000" kern="1400" dirty="0">
                        <a:solidFill>
                          <a:srgbClr val="000000"/>
                        </a:solidFill>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R="0" indent="0" algn="l" rtl="0">
                        <a:spcBef>
                          <a:spcPts val="0"/>
                        </a:spcBef>
                        <a:spcAft>
                          <a:spcPts val="0"/>
                        </a:spcAft>
                      </a:pPr>
                      <a:r>
                        <a:rPr lang="en-US" sz="2400" kern="1400">
                          <a:solidFill>
                            <a:srgbClr val="000000"/>
                          </a:solidFill>
                          <a:latin typeface="Arial" pitchFamily="34" charset="0"/>
                          <a:cs typeface="Arial" pitchFamily="34" charset="0"/>
                        </a:rPr>
                        <a:t>22.2</a:t>
                      </a:r>
                      <a:endParaRPr lang="en-US" sz="1000" kern="1400">
                        <a:solidFill>
                          <a:srgbClr val="000000"/>
                        </a:solidFill>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r>
              <a:tr h="319110">
                <a:tc>
                  <a:txBody>
                    <a:bodyPr/>
                    <a:lstStyle/>
                    <a:p>
                      <a:pPr marR="0" indent="0" algn="l" rtl="0">
                        <a:spcBef>
                          <a:spcPts val="0"/>
                        </a:spcBef>
                        <a:spcAft>
                          <a:spcPts val="0"/>
                        </a:spcAft>
                      </a:pPr>
                      <a:r>
                        <a:rPr lang="en-US" sz="2400" kern="1400" dirty="0">
                          <a:solidFill>
                            <a:srgbClr val="000000"/>
                          </a:solidFill>
                          <a:latin typeface="Arial" pitchFamily="34" charset="0"/>
                          <a:cs typeface="Arial" pitchFamily="34" charset="0"/>
                        </a:rPr>
                        <a:t>Combination</a:t>
                      </a:r>
                      <a:endParaRPr lang="en-US" sz="1000" kern="1400" dirty="0">
                        <a:solidFill>
                          <a:srgbClr val="000000"/>
                        </a:solidFill>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R="0" indent="0" algn="l" rtl="0">
                        <a:spcBef>
                          <a:spcPts val="0"/>
                        </a:spcBef>
                        <a:spcAft>
                          <a:spcPts val="0"/>
                        </a:spcAft>
                      </a:pPr>
                      <a:r>
                        <a:rPr lang="en-US" sz="2400" kern="1400" dirty="0">
                          <a:solidFill>
                            <a:srgbClr val="000000"/>
                          </a:solidFill>
                          <a:latin typeface="Arial" pitchFamily="34" charset="0"/>
                          <a:cs typeface="Arial" pitchFamily="34" charset="0"/>
                        </a:rPr>
                        <a:t>16</a:t>
                      </a:r>
                      <a:endParaRPr lang="en-US" sz="1000" kern="1400" dirty="0">
                        <a:solidFill>
                          <a:srgbClr val="000000"/>
                        </a:solidFill>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R="0" indent="0" algn="l" rtl="0">
                        <a:spcBef>
                          <a:spcPts val="0"/>
                        </a:spcBef>
                        <a:spcAft>
                          <a:spcPts val="0"/>
                        </a:spcAft>
                      </a:pPr>
                      <a:r>
                        <a:rPr lang="en-US" sz="2400" kern="1400" dirty="0">
                          <a:solidFill>
                            <a:srgbClr val="000000"/>
                          </a:solidFill>
                          <a:latin typeface="Arial" pitchFamily="34" charset="0"/>
                          <a:cs typeface="Arial" pitchFamily="34" charset="0"/>
                        </a:rPr>
                        <a:t>59.2</a:t>
                      </a:r>
                      <a:endParaRPr lang="en-US" sz="1000" kern="1400" dirty="0">
                        <a:solidFill>
                          <a:srgbClr val="000000"/>
                        </a:solidFill>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r>
            </a:tbl>
          </a:graphicData>
        </a:graphic>
      </p:graphicFrame>
      <p:sp>
        <p:nvSpPr>
          <p:cNvPr id="7209" name="Rectangle 5"/>
          <p:cNvSpPr>
            <a:spLocks noChangeArrowheads="1"/>
          </p:cNvSpPr>
          <p:nvPr/>
        </p:nvSpPr>
        <p:spPr bwMode="auto">
          <a:xfrm>
            <a:off x="0" y="367794"/>
            <a:ext cx="9144000" cy="1877437"/>
          </a:xfrm>
          <a:prstGeom prst="rect">
            <a:avLst/>
          </a:prstGeom>
          <a:noFill/>
          <a:ln w="9525">
            <a:noFill/>
            <a:miter lim="800000"/>
            <a:headEnd/>
            <a:tailEnd/>
          </a:ln>
          <a:effectLst>
            <a:prstShdw prst="shdw13" dist="53882" dir="13500000">
              <a:schemeClr val="bg2">
                <a:alpha val="50000"/>
              </a:schemeClr>
            </a:prstShdw>
          </a:effectLst>
        </p:spPr>
        <p:txBody>
          <a:bodyPr lIns="0" tIns="0" rIns="0" bIns="0" anchor="ctr">
            <a:spAutoFit/>
          </a:bodyPr>
          <a:lstStyle/>
          <a:p>
            <a:pPr eaLnBrk="0" hangingPunct="0"/>
            <a:r>
              <a:rPr lang="mk-MK" sz="2400" dirty="0">
                <a:latin typeface="Arial" pitchFamily="34" charset="0"/>
                <a:cs typeface="Arial" pitchFamily="34" charset="0"/>
              </a:rPr>
              <a:t>Ф</a:t>
            </a:r>
            <a:r>
              <a:rPr lang="mk-MK" sz="2400" dirty="0" smtClean="0">
                <a:latin typeface="Arial" pitchFamily="34" charset="0"/>
                <a:cs typeface="Arial" pitchFamily="34" charset="0"/>
              </a:rPr>
              <a:t>амилијарни ризик фактори кај 48 дебели деца и 51 контроли</a:t>
            </a:r>
            <a:endParaRPr lang="en-US" sz="2400" dirty="0">
              <a:latin typeface="Arial" pitchFamily="34" charset="0"/>
              <a:cs typeface="Arial" pitchFamily="34" charset="0"/>
            </a:endParaRPr>
          </a:p>
          <a:p>
            <a:pPr eaLnBrk="0" hangingPunct="0"/>
            <a:r>
              <a:rPr lang="en-US" sz="2000" dirty="0">
                <a:latin typeface="Arial" pitchFamily="34" charset="0"/>
                <a:cs typeface="Arial" pitchFamily="34" charset="0"/>
              </a:rPr>
              <a:t>Group </a:t>
            </a:r>
            <a:r>
              <a:rPr lang="en-US" sz="2000" dirty="0" smtClean="0">
                <a:latin typeface="Arial" pitchFamily="34" charset="0"/>
                <a:cs typeface="Arial" pitchFamily="34" charset="0"/>
              </a:rPr>
              <a:t>1</a:t>
            </a:r>
            <a:r>
              <a:rPr lang="mk-MK" sz="2000" dirty="0" smtClean="0">
                <a:latin typeface="Arial" pitchFamily="34" charset="0"/>
                <a:cs typeface="Arial" pitchFamily="34" charset="0"/>
              </a:rPr>
              <a:t>-со фамилијарни ризик фактори</a:t>
            </a:r>
            <a:r>
              <a:rPr lang="en-US" sz="2000" dirty="0" smtClean="0">
                <a:latin typeface="Arial" pitchFamily="34" charset="0"/>
                <a:cs typeface="Arial" pitchFamily="34" charset="0"/>
              </a:rPr>
              <a:t> </a:t>
            </a:r>
            <a:r>
              <a:rPr lang="en-US" sz="2000" dirty="0">
                <a:latin typeface="Arial" pitchFamily="34" charset="0"/>
                <a:cs typeface="Arial" pitchFamily="34" charset="0"/>
              </a:rPr>
              <a:t>(N=27)</a:t>
            </a:r>
          </a:p>
          <a:p>
            <a:pPr eaLnBrk="0" hangingPunct="0"/>
            <a:r>
              <a:rPr lang="en-US" sz="2000" dirty="0">
                <a:latin typeface="Arial" pitchFamily="34" charset="0"/>
                <a:cs typeface="Arial" pitchFamily="34" charset="0"/>
              </a:rPr>
              <a:t>Group </a:t>
            </a:r>
            <a:r>
              <a:rPr lang="en-US" sz="2000" dirty="0" smtClean="0">
                <a:latin typeface="Arial" pitchFamily="34" charset="0"/>
                <a:cs typeface="Arial" pitchFamily="34" charset="0"/>
              </a:rPr>
              <a:t>2</a:t>
            </a:r>
            <a:r>
              <a:rPr lang="mk-MK" sz="2000" dirty="0" smtClean="0">
                <a:latin typeface="Arial" pitchFamily="34" charset="0"/>
                <a:cs typeface="Arial" pitchFamily="34" charset="0"/>
              </a:rPr>
              <a:t>-без фамилијарни ризик фактори</a:t>
            </a:r>
            <a:endParaRPr lang="en-GB" sz="2000" dirty="0">
              <a:latin typeface="Arial" pitchFamily="34" charset="0"/>
              <a:cs typeface="Arial" pitchFamily="34" charset="0"/>
            </a:endParaRPr>
          </a:p>
          <a:p>
            <a:pPr eaLnBrk="0" hangingPunct="0"/>
            <a:r>
              <a:rPr lang="mk-MK" sz="2400" dirty="0" smtClean="0">
                <a:latin typeface="Arial" pitchFamily="34" charset="0"/>
                <a:cs typeface="Arial" pitchFamily="34" charset="0"/>
              </a:rPr>
              <a:t>Информации за 256 роднини</a:t>
            </a:r>
            <a:endParaRPr lang="en-GB" sz="2400" dirty="0">
              <a:latin typeface="Arial" pitchFamily="34" charset="0"/>
              <a:cs typeface="Arial" pitchFamily="34" charset="0"/>
            </a:endParaRPr>
          </a:p>
          <a:p>
            <a:pPr eaLnBrk="0" hangingPunct="0"/>
            <a:r>
              <a:rPr lang="en-US" sz="2400" dirty="0">
                <a:solidFill>
                  <a:srgbClr val="000000"/>
                </a:solidFill>
              </a:rPr>
              <a:t> </a:t>
            </a:r>
            <a:endParaRPr lang="en-GB" sz="800" dirty="0"/>
          </a:p>
          <a:p>
            <a:pPr eaLnBrk="0" hangingPunct="0"/>
            <a:r>
              <a:rPr lang="en-US" sz="1000" dirty="0">
                <a:solidFill>
                  <a:srgbClr val="000000"/>
                </a:solidFill>
              </a:rPr>
              <a:t> </a:t>
            </a:r>
            <a:endParaRPr lang="en-US" dirty="0"/>
          </a:p>
        </p:txBody>
      </p:sp>
      <p:sp>
        <p:nvSpPr>
          <p:cNvPr id="7210" name="TextBox 6"/>
          <p:cNvSpPr txBox="1">
            <a:spLocks noChangeArrowheads="1"/>
          </p:cNvSpPr>
          <p:nvPr/>
        </p:nvSpPr>
        <p:spPr bwMode="auto">
          <a:xfrm>
            <a:off x="5500688" y="6550025"/>
            <a:ext cx="3084512" cy="307975"/>
          </a:xfrm>
          <a:prstGeom prst="rect">
            <a:avLst/>
          </a:prstGeom>
          <a:noFill/>
          <a:ln w="9525">
            <a:noFill/>
            <a:miter lim="800000"/>
            <a:headEnd/>
            <a:tailEnd/>
          </a:ln>
        </p:spPr>
        <p:txBody>
          <a:bodyPr wrap="none">
            <a:spAutoFit/>
          </a:bodyPr>
          <a:lstStyle/>
          <a:p>
            <a:r>
              <a:rPr lang="en-US" sz="1400">
                <a:latin typeface="Arial" pitchFamily="34" charset="0"/>
                <a:cs typeface="Arial" pitchFamily="34" charset="0"/>
              </a:rPr>
              <a:t>Kocova et all, ESPE, Stocholm 2010</a:t>
            </a:r>
            <a:endParaRPr lang="mk-MK" sz="1400">
              <a:latin typeface="Arial" pitchFamily="34" charset="0"/>
              <a:cs typeface="Arial" pitchFamily="34" charset="0"/>
            </a:endParaRPr>
          </a:p>
        </p:txBody>
      </p:sp>
      <p:graphicFrame>
        <p:nvGraphicFramePr>
          <p:cNvPr id="8" name="Table 7"/>
          <p:cNvGraphicFramePr>
            <a:graphicFrameLocks noGrp="1"/>
          </p:cNvGraphicFramePr>
          <p:nvPr/>
        </p:nvGraphicFramePr>
        <p:xfrm>
          <a:off x="214313" y="4929188"/>
          <a:ext cx="7072361" cy="1538667"/>
        </p:xfrm>
        <a:graphic>
          <a:graphicData uri="http://schemas.openxmlformats.org/drawingml/2006/table">
            <a:tbl>
              <a:tblPr/>
              <a:tblGrid>
                <a:gridCol w="2042048"/>
                <a:gridCol w="1297139"/>
                <a:gridCol w="1601775"/>
                <a:gridCol w="1109264"/>
                <a:gridCol w="1022135"/>
              </a:tblGrid>
              <a:tr h="602074">
                <a:tc>
                  <a:txBody>
                    <a:bodyPr/>
                    <a:lstStyle/>
                    <a:p>
                      <a:pPr marR="0" indent="0" algn="ctr" rtl="0">
                        <a:lnSpc>
                          <a:spcPct val="150000"/>
                        </a:lnSpc>
                        <a:spcBef>
                          <a:spcPts val="0"/>
                        </a:spcBef>
                        <a:spcAft>
                          <a:spcPts val="0"/>
                        </a:spcAft>
                        <a:tabLst>
                          <a:tab pos="-2008936800" algn="l"/>
                        </a:tabLst>
                      </a:pPr>
                      <a:r>
                        <a:rPr lang="en-US" sz="800" kern="1400" dirty="0">
                          <a:solidFill>
                            <a:srgbClr val="000000"/>
                          </a:solidFill>
                          <a:latin typeface="Arial" pitchFamily="34" charset="0"/>
                          <a:cs typeface="Arial" pitchFamily="34" charset="0"/>
                        </a:rPr>
                        <a:t> </a:t>
                      </a:r>
                      <a:endParaRPr lang="en-US" sz="700" kern="1400" dirty="0">
                        <a:solidFill>
                          <a:srgbClr val="000000"/>
                        </a:solidFill>
                        <a:latin typeface="Arial" pitchFamily="34" charset="0"/>
                        <a:cs typeface="Arial" pitchFamily="34" charset="0"/>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R="0" indent="0" algn="ctr" rtl="0">
                        <a:lnSpc>
                          <a:spcPct val="150000"/>
                        </a:lnSpc>
                        <a:spcBef>
                          <a:spcPts val="0"/>
                        </a:spcBef>
                        <a:spcAft>
                          <a:spcPts val="0"/>
                        </a:spcAft>
                        <a:tabLst>
                          <a:tab pos="-2008936800" algn="l"/>
                        </a:tabLst>
                      </a:pPr>
                      <a:r>
                        <a:rPr lang="en-US" sz="1300" kern="1400" dirty="0">
                          <a:solidFill>
                            <a:srgbClr val="000000"/>
                          </a:solidFill>
                          <a:latin typeface="Arial" pitchFamily="34" charset="0"/>
                          <a:cs typeface="Arial" pitchFamily="34" charset="0"/>
                        </a:rPr>
                        <a:t>Group 1</a:t>
                      </a:r>
                      <a:endParaRPr lang="en-US" sz="700" kern="1400" dirty="0">
                        <a:solidFill>
                          <a:srgbClr val="000000"/>
                        </a:solidFill>
                        <a:latin typeface="Arial" pitchFamily="34" charset="0"/>
                        <a:cs typeface="Arial" pitchFamily="34" charset="0"/>
                      </a:endParaRPr>
                    </a:p>
                    <a:p>
                      <a:pPr marR="0" indent="0" algn="ctr" rtl="0">
                        <a:lnSpc>
                          <a:spcPct val="150000"/>
                        </a:lnSpc>
                        <a:spcBef>
                          <a:spcPts val="0"/>
                        </a:spcBef>
                        <a:spcAft>
                          <a:spcPts val="0"/>
                        </a:spcAft>
                        <a:tabLst>
                          <a:tab pos="-2008936800" algn="l"/>
                        </a:tabLst>
                      </a:pPr>
                      <a:r>
                        <a:rPr lang="en-US" sz="1300" kern="1400" dirty="0">
                          <a:solidFill>
                            <a:srgbClr val="000000"/>
                          </a:solidFill>
                          <a:latin typeface="Arial" pitchFamily="34" charset="0"/>
                          <a:cs typeface="Arial" pitchFamily="34" charset="0"/>
                        </a:rPr>
                        <a:t>N=27</a:t>
                      </a:r>
                      <a:endParaRPr lang="en-US" sz="700" kern="1400" dirty="0">
                        <a:solidFill>
                          <a:srgbClr val="000000"/>
                        </a:solidFill>
                        <a:latin typeface="Arial" pitchFamily="34" charset="0"/>
                        <a:cs typeface="Arial" pitchFamily="34" charset="0"/>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R="0" indent="0" algn="ctr" rtl="0">
                        <a:lnSpc>
                          <a:spcPct val="150000"/>
                        </a:lnSpc>
                        <a:spcBef>
                          <a:spcPts val="0"/>
                        </a:spcBef>
                        <a:spcAft>
                          <a:spcPts val="0"/>
                        </a:spcAft>
                        <a:tabLst>
                          <a:tab pos="-2008936800" algn="l"/>
                        </a:tabLst>
                      </a:pPr>
                      <a:r>
                        <a:rPr lang="en-US" sz="1300" kern="1400" dirty="0">
                          <a:solidFill>
                            <a:srgbClr val="000000"/>
                          </a:solidFill>
                          <a:latin typeface="Arial" pitchFamily="34" charset="0"/>
                          <a:cs typeface="Arial" pitchFamily="34" charset="0"/>
                        </a:rPr>
                        <a:t>Group 2</a:t>
                      </a:r>
                      <a:endParaRPr lang="en-US" sz="700" kern="1400" dirty="0">
                        <a:solidFill>
                          <a:srgbClr val="000000"/>
                        </a:solidFill>
                        <a:latin typeface="Arial" pitchFamily="34" charset="0"/>
                        <a:cs typeface="Arial" pitchFamily="34" charset="0"/>
                      </a:endParaRPr>
                    </a:p>
                    <a:p>
                      <a:pPr marR="0" indent="0" algn="ctr" rtl="0">
                        <a:lnSpc>
                          <a:spcPct val="150000"/>
                        </a:lnSpc>
                        <a:spcBef>
                          <a:spcPts val="0"/>
                        </a:spcBef>
                        <a:spcAft>
                          <a:spcPts val="0"/>
                        </a:spcAft>
                        <a:tabLst>
                          <a:tab pos="-2008936800" algn="l"/>
                        </a:tabLst>
                      </a:pPr>
                      <a:r>
                        <a:rPr lang="en-US" sz="1300" kern="1400" dirty="0">
                          <a:solidFill>
                            <a:srgbClr val="000000"/>
                          </a:solidFill>
                          <a:latin typeface="Arial" pitchFamily="34" charset="0"/>
                          <a:cs typeface="Arial" pitchFamily="34" charset="0"/>
                        </a:rPr>
                        <a:t>N=21</a:t>
                      </a:r>
                      <a:endParaRPr lang="en-US" sz="700" kern="1400" dirty="0">
                        <a:solidFill>
                          <a:srgbClr val="000000"/>
                        </a:solidFill>
                        <a:latin typeface="Arial" pitchFamily="34" charset="0"/>
                        <a:cs typeface="Arial" pitchFamily="34" charset="0"/>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R="0" indent="0" algn="ctr" rtl="0">
                        <a:lnSpc>
                          <a:spcPct val="150000"/>
                        </a:lnSpc>
                        <a:spcBef>
                          <a:spcPts val="0"/>
                        </a:spcBef>
                        <a:spcAft>
                          <a:spcPts val="0"/>
                        </a:spcAft>
                        <a:tabLst>
                          <a:tab pos="-2008936800" algn="l"/>
                        </a:tabLst>
                      </a:pPr>
                      <a:r>
                        <a:rPr lang="en-US" sz="1300" kern="1400" dirty="0">
                          <a:solidFill>
                            <a:srgbClr val="000000"/>
                          </a:solidFill>
                          <a:latin typeface="Arial" pitchFamily="34" charset="0"/>
                          <a:cs typeface="Arial" pitchFamily="34" charset="0"/>
                        </a:rPr>
                        <a:t>Controls</a:t>
                      </a:r>
                      <a:endParaRPr lang="en-US" sz="700" kern="1400" dirty="0">
                        <a:solidFill>
                          <a:srgbClr val="000000"/>
                        </a:solidFill>
                        <a:latin typeface="Arial" pitchFamily="34" charset="0"/>
                        <a:cs typeface="Arial" pitchFamily="34" charset="0"/>
                      </a:endParaRPr>
                    </a:p>
                    <a:p>
                      <a:pPr marR="0" indent="0" algn="ctr" rtl="0">
                        <a:lnSpc>
                          <a:spcPct val="150000"/>
                        </a:lnSpc>
                        <a:spcBef>
                          <a:spcPts val="0"/>
                        </a:spcBef>
                        <a:spcAft>
                          <a:spcPts val="0"/>
                        </a:spcAft>
                        <a:tabLst>
                          <a:tab pos="-2008936800" algn="l"/>
                        </a:tabLst>
                      </a:pPr>
                      <a:r>
                        <a:rPr lang="en-US" sz="1300" kern="1400" dirty="0">
                          <a:solidFill>
                            <a:srgbClr val="000000"/>
                          </a:solidFill>
                          <a:latin typeface="Arial" pitchFamily="34" charset="0"/>
                          <a:cs typeface="Arial" pitchFamily="34" charset="0"/>
                        </a:rPr>
                        <a:t>N=51</a:t>
                      </a:r>
                      <a:endParaRPr lang="en-US" sz="700" kern="1400" dirty="0">
                        <a:solidFill>
                          <a:srgbClr val="000000"/>
                        </a:solidFill>
                        <a:latin typeface="Arial" pitchFamily="34" charset="0"/>
                        <a:cs typeface="Arial" pitchFamily="34" charset="0"/>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R="0" indent="0" algn="ctr" rtl="0">
                        <a:lnSpc>
                          <a:spcPct val="150000"/>
                        </a:lnSpc>
                        <a:spcBef>
                          <a:spcPts val="0"/>
                        </a:spcBef>
                        <a:spcAft>
                          <a:spcPts val="0"/>
                        </a:spcAft>
                        <a:tabLst>
                          <a:tab pos="-2008936800" algn="l"/>
                        </a:tabLst>
                      </a:pPr>
                      <a:r>
                        <a:rPr lang="en-US" sz="1300" kern="1400" dirty="0">
                          <a:solidFill>
                            <a:srgbClr val="000000"/>
                          </a:solidFill>
                          <a:latin typeface="Arial" pitchFamily="34" charset="0"/>
                          <a:cs typeface="Arial" pitchFamily="34" charset="0"/>
                        </a:rPr>
                        <a:t>p</a:t>
                      </a:r>
                      <a:endParaRPr lang="en-US" sz="700" kern="1400" dirty="0">
                        <a:solidFill>
                          <a:srgbClr val="000000"/>
                        </a:solidFill>
                        <a:latin typeface="Arial" pitchFamily="34" charset="0"/>
                        <a:cs typeface="Arial" pitchFamily="34" charset="0"/>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936593">
                <a:tc>
                  <a:txBody>
                    <a:bodyPr/>
                    <a:lstStyle/>
                    <a:p>
                      <a:pPr marR="0" indent="0" algn="ctr" rtl="0">
                        <a:lnSpc>
                          <a:spcPct val="150000"/>
                        </a:lnSpc>
                        <a:spcBef>
                          <a:spcPts val="0"/>
                        </a:spcBef>
                        <a:spcAft>
                          <a:spcPts val="0"/>
                        </a:spcAft>
                        <a:tabLst>
                          <a:tab pos="-2008936800" algn="l"/>
                        </a:tabLst>
                      </a:pPr>
                      <a:r>
                        <a:rPr lang="en-US" sz="1300" b="1" kern="1400" dirty="0" err="1">
                          <a:solidFill>
                            <a:srgbClr val="000000"/>
                          </a:solidFill>
                          <a:latin typeface="Arial" pitchFamily="34" charset="0"/>
                          <a:cs typeface="Arial" pitchFamily="34" charset="0"/>
                        </a:rPr>
                        <a:t>Insulinemia</a:t>
                      </a:r>
                      <a:r>
                        <a:rPr lang="en-US" sz="1300" b="1" kern="1400" dirty="0">
                          <a:solidFill>
                            <a:srgbClr val="000000"/>
                          </a:solidFill>
                          <a:latin typeface="Arial" pitchFamily="34" charset="0"/>
                          <a:cs typeface="Arial" pitchFamily="34" charset="0"/>
                        </a:rPr>
                        <a:t> (µU/ml)</a:t>
                      </a:r>
                      <a:endParaRPr lang="en-US" sz="700" kern="1400" dirty="0">
                        <a:solidFill>
                          <a:srgbClr val="000000"/>
                        </a:solidFill>
                        <a:latin typeface="Arial" pitchFamily="34" charset="0"/>
                        <a:cs typeface="Arial" pitchFamily="34" charset="0"/>
                      </a:endParaRPr>
                    </a:p>
                    <a:p>
                      <a:pPr marR="0" indent="0" algn="ctr" rtl="0">
                        <a:lnSpc>
                          <a:spcPct val="150000"/>
                        </a:lnSpc>
                        <a:spcBef>
                          <a:spcPts val="0"/>
                        </a:spcBef>
                        <a:spcAft>
                          <a:spcPts val="0"/>
                        </a:spcAft>
                        <a:tabLst>
                          <a:tab pos="-2008936800" algn="l"/>
                        </a:tabLst>
                      </a:pPr>
                      <a:r>
                        <a:rPr lang="en-US" sz="1300" kern="1400" dirty="0">
                          <a:solidFill>
                            <a:srgbClr val="000000"/>
                          </a:solidFill>
                          <a:latin typeface="Arial" pitchFamily="34" charset="0"/>
                          <a:cs typeface="Arial" pitchFamily="34" charset="0"/>
                        </a:rPr>
                        <a:t> ± SD</a:t>
                      </a:r>
                      <a:endParaRPr lang="en-US" sz="700" kern="1400" dirty="0">
                        <a:solidFill>
                          <a:srgbClr val="000000"/>
                        </a:solidFill>
                        <a:latin typeface="Arial" pitchFamily="34" charset="0"/>
                        <a:cs typeface="Arial" pitchFamily="34" charset="0"/>
                      </a:endParaRPr>
                    </a:p>
                    <a:p>
                      <a:pPr marR="0" indent="0" algn="ctr" rtl="0">
                        <a:lnSpc>
                          <a:spcPct val="150000"/>
                        </a:lnSpc>
                        <a:spcBef>
                          <a:spcPts val="0"/>
                        </a:spcBef>
                        <a:spcAft>
                          <a:spcPts val="0"/>
                        </a:spcAft>
                        <a:tabLst>
                          <a:tab pos="-2008936800" algn="l"/>
                        </a:tabLst>
                      </a:pPr>
                      <a:r>
                        <a:rPr lang="en-US" sz="1300" kern="1400" dirty="0">
                          <a:solidFill>
                            <a:srgbClr val="000000"/>
                          </a:solidFill>
                          <a:latin typeface="Arial" pitchFamily="34" charset="0"/>
                          <a:cs typeface="Arial" pitchFamily="34" charset="0"/>
                        </a:rPr>
                        <a:t>Min-max</a:t>
                      </a:r>
                      <a:endParaRPr lang="en-US" sz="700" kern="1400" dirty="0">
                        <a:solidFill>
                          <a:srgbClr val="000000"/>
                        </a:solidFill>
                        <a:latin typeface="Arial" pitchFamily="34" charset="0"/>
                        <a:cs typeface="Arial" pitchFamily="34" charset="0"/>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0" indent="0" algn="ctr" rtl="0">
                        <a:lnSpc>
                          <a:spcPct val="150000"/>
                        </a:lnSpc>
                        <a:spcBef>
                          <a:spcPts val="0"/>
                        </a:spcBef>
                        <a:spcAft>
                          <a:spcPts val="0"/>
                        </a:spcAft>
                        <a:tabLst>
                          <a:tab pos="-2008936800" algn="l"/>
                        </a:tabLst>
                      </a:pPr>
                      <a:endParaRPr lang="en-US" sz="1300" kern="1400" dirty="0" smtClean="0">
                        <a:solidFill>
                          <a:srgbClr val="000000"/>
                        </a:solidFill>
                        <a:latin typeface="Arial" pitchFamily="34" charset="0"/>
                        <a:cs typeface="Arial" pitchFamily="34" charset="0"/>
                      </a:endParaRPr>
                    </a:p>
                    <a:p>
                      <a:pPr marR="0" indent="0" algn="ctr" rtl="0">
                        <a:lnSpc>
                          <a:spcPct val="150000"/>
                        </a:lnSpc>
                        <a:spcBef>
                          <a:spcPts val="0"/>
                        </a:spcBef>
                        <a:spcAft>
                          <a:spcPts val="0"/>
                        </a:spcAft>
                        <a:tabLst>
                          <a:tab pos="-2008936800" algn="l"/>
                        </a:tabLst>
                      </a:pPr>
                      <a:r>
                        <a:rPr lang="en-US" sz="1300" kern="1400" dirty="0" smtClean="0">
                          <a:solidFill>
                            <a:srgbClr val="000000"/>
                          </a:solidFill>
                          <a:latin typeface="Arial" pitchFamily="34" charset="0"/>
                          <a:cs typeface="Arial" pitchFamily="34" charset="0"/>
                        </a:rPr>
                        <a:t>96.64</a:t>
                      </a:r>
                      <a:r>
                        <a:rPr lang="en-US" sz="1300" u="sng" kern="1400" dirty="0" smtClean="0">
                          <a:solidFill>
                            <a:srgbClr val="000000"/>
                          </a:solidFill>
                          <a:latin typeface="Arial" pitchFamily="34" charset="0"/>
                          <a:cs typeface="Arial" pitchFamily="34" charset="0"/>
                        </a:rPr>
                        <a:t>+</a:t>
                      </a:r>
                      <a:r>
                        <a:rPr lang="en-US" sz="1300" kern="1400" dirty="0" smtClean="0">
                          <a:solidFill>
                            <a:srgbClr val="000000"/>
                          </a:solidFill>
                          <a:latin typeface="Arial" pitchFamily="34" charset="0"/>
                          <a:cs typeface="Arial" pitchFamily="34" charset="0"/>
                        </a:rPr>
                        <a:t>87.65</a:t>
                      </a:r>
                      <a:r>
                        <a:rPr lang="en-US" sz="1300" kern="1400" dirty="0">
                          <a:solidFill>
                            <a:srgbClr val="000000"/>
                          </a:solidFill>
                          <a:latin typeface="Arial" pitchFamily="34" charset="0"/>
                          <a:cs typeface="Arial" pitchFamily="34" charset="0"/>
                        </a:rPr>
                        <a:t> </a:t>
                      </a:r>
                      <a:endParaRPr lang="en-US" sz="700" kern="1400" dirty="0">
                        <a:solidFill>
                          <a:srgbClr val="000000"/>
                        </a:solidFill>
                        <a:latin typeface="Arial" pitchFamily="34" charset="0"/>
                        <a:cs typeface="Arial" pitchFamily="34" charset="0"/>
                      </a:endParaRPr>
                    </a:p>
                    <a:p>
                      <a:pPr marR="0" indent="0" algn="ctr" rtl="0">
                        <a:lnSpc>
                          <a:spcPct val="150000"/>
                        </a:lnSpc>
                        <a:spcBef>
                          <a:spcPts val="0"/>
                        </a:spcBef>
                        <a:spcAft>
                          <a:spcPts val="0"/>
                        </a:spcAft>
                        <a:tabLst>
                          <a:tab pos="-2008936800" algn="l"/>
                        </a:tabLst>
                      </a:pPr>
                      <a:r>
                        <a:rPr lang="en-US" sz="1300" kern="1400" dirty="0" smtClean="0">
                          <a:solidFill>
                            <a:srgbClr val="000000"/>
                          </a:solidFill>
                          <a:latin typeface="Arial" pitchFamily="34" charset="0"/>
                          <a:cs typeface="Arial" pitchFamily="34" charset="0"/>
                        </a:rPr>
                        <a:t>3.9-327</a:t>
                      </a:r>
                      <a:endParaRPr lang="en-US" sz="700" kern="1400" dirty="0">
                        <a:solidFill>
                          <a:srgbClr val="000000"/>
                        </a:solidFill>
                        <a:latin typeface="Arial" pitchFamily="34" charset="0"/>
                        <a:cs typeface="Arial" pitchFamily="34" charset="0"/>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0" indent="0" algn="ctr" rtl="0">
                        <a:lnSpc>
                          <a:spcPct val="150000"/>
                        </a:lnSpc>
                        <a:spcBef>
                          <a:spcPts val="0"/>
                        </a:spcBef>
                        <a:spcAft>
                          <a:spcPts val="0"/>
                        </a:spcAft>
                        <a:tabLst>
                          <a:tab pos="-2008936800" algn="l"/>
                        </a:tabLst>
                      </a:pPr>
                      <a:endParaRPr lang="en-US" sz="1300" kern="1400" dirty="0" smtClean="0">
                        <a:solidFill>
                          <a:srgbClr val="000000"/>
                        </a:solidFill>
                        <a:latin typeface="Arial" pitchFamily="34" charset="0"/>
                        <a:cs typeface="Arial" pitchFamily="34" charset="0"/>
                      </a:endParaRPr>
                    </a:p>
                    <a:p>
                      <a:pPr marR="0" indent="0" algn="ctr" rtl="0">
                        <a:lnSpc>
                          <a:spcPct val="150000"/>
                        </a:lnSpc>
                        <a:spcBef>
                          <a:spcPts val="0"/>
                        </a:spcBef>
                        <a:spcAft>
                          <a:spcPts val="0"/>
                        </a:spcAft>
                        <a:tabLst>
                          <a:tab pos="-2008936800" algn="l"/>
                        </a:tabLst>
                      </a:pPr>
                      <a:r>
                        <a:rPr lang="en-US" sz="1300" kern="1400" dirty="0" smtClean="0">
                          <a:solidFill>
                            <a:srgbClr val="000000"/>
                          </a:solidFill>
                          <a:latin typeface="Arial" pitchFamily="34" charset="0"/>
                          <a:cs typeface="Arial" pitchFamily="34" charset="0"/>
                        </a:rPr>
                        <a:t>79.85</a:t>
                      </a:r>
                      <a:r>
                        <a:rPr lang="en-US" sz="1300" u="sng" kern="1400" dirty="0" smtClean="0">
                          <a:solidFill>
                            <a:srgbClr val="000000"/>
                          </a:solidFill>
                          <a:latin typeface="Arial" pitchFamily="34" charset="0"/>
                          <a:cs typeface="Arial" pitchFamily="34" charset="0"/>
                        </a:rPr>
                        <a:t>+</a:t>
                      </a:r>
                      <a:r>
                        <a:rPr lang="en-US" sz="1300" kern="1400" dirty="0" smtClean="0">
                          <a:solidFill>
                            <a:srgbClr val="000000"/>
                          </a:solidFill>
                          <a:latin typeface="Arial" pitchFamily="34" charset="0"/>
                          <a:cs typeface="Arial" pitchFamily="34" charset="0"/>
                        </a:rPr>
                        <a:t>72.9</a:t>
                      </a:r>
                      <a:r>
                        <a:rPr lang="en-US" sz="1300" kern="1400" dirty="0">
                          <a:solidFill>
                            <a:srgbClr val="000000"/>
                          </a:solidFill>
                          <a:latin typeface="Arial" pitchFamily="34" charset="0"/>
                          <a:cs typeface="Arial" pitchFamily="34" charset="0"/>
                        </a:rPr>
                        <a:t> </a:t>
                      </a:r>
                      <a:endParaRPr lang="en-US" sz="700" kern="1400" dirty="0">
                        <a:solidFill>
                          <a:srgbClr val="000000"/>
                        </a:solidFill>
                        <a:latin typeface="Arial" pitchFamily="34" charset="0"/>
                        <a:cs typeface="Arial" pitchFamily="34" charset="0"/>
                      </a:endParaRPr>
                    </a:p>
                    <a:p>
                      <a:pPr marR="0" indent="0" algn="ctr" rtl="0">
                        <a:lnSpc>
                          <a:spcPct val="150000"/>
                        </a:lnSpc>
                        <a:spcBef>
                          <a:spcPts val="0"/>
                        </a:spcBef>
                        <a:spcAft>
                          <a:spcPts val="0"/>
                        </a:spcAft>
                        <a:tabLst>
                          <a:tab pos="-2008936800" algn="l"/>
                        </a:tabLst>
                      </a:pPr>
                      <a:r>
                        <a:rPr lang="en-US" sz="1300" kern="1400" dirty="0" smtClean="0">
                          <a:solidFill>
                            <a:srgbClr val="000000"/>
                          </a:solidFill>
                          <a:latin typeface="Arial" pitchFamily="34" charset="0"/>
                          <a:cs typeface="Arial" pitchFamily="34" charset="0"/>
                        </a:rPr>
                        <a:t>3.9-300</a:t>
                      </a:r>
                      <a:endParaRPr lang="en-US" sz="700" kern="1400" dirty="0">
                        <a:solidFill>
                          <a:srgbClr val="000000"/>
                        </a:solidFill>
                        <a:latin typeface="Arial" pitchFamily="34" charset="0"/>
                        <a:cs typeface="Arial" pitchFamily="34" charset="0"/>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0" indent="0" algn="ctr" rtl="0">
                        <a:lnSpc>
                          <a:spcPct val="150000"/>
                        </a:lnSpc>
                        <a:spcBef>
                          <a:spcPts val="0"/>
                        </a:spcBef>
                        <a:spcAft>
                          <a:spcPts val="0"/>
                        </a:spcAft>
                        <a:tabLst>
                          <a:tab pos="-2008936800" algn="l"/>
                        </a:tabLst>
                      </a:pPr>
                      <a:r>
                        <a:rPr lang="en-US" sz="1300" kern="1400" dirty="0">
                          <a:solidFill>
                            <a:srgbClr val="000000"/>
                          </a:solidFill>
                          <a:latin typeface="Arial" pitchFamily="34" charset="0"/>
                          <a:cs typeface="Arial" pitchFamily="34" charset="0"/>
                        </a:rPr>
                        <a:t> </a:t>
                      </a:r>
                      <a:endParaRPr lang="en-US" sz="700" kern="1400" dirty="0">
                        <a:solidFill>
                          <a:srgbClr val="000000"/>
                        </a:solidFill>
                        <a:latin typeface="Arial" pitchFamily="34" charset="0"/>
                        <a:cs typeface="Arial" pitchFamily="34" charset="0"/>
                      </a:endParaRPr>
                    </a:p>
                    <a:p>
                      <a:pPr marR="0" indent="0" algn="ctr" rtl="0">
                        <a:lnSpc>
                          <a:spcPct val="150000"/>
                        </a:lnSpc>
                        <a:spcBef>
                          <a:spcPts val="0"/>
                        </a:spcBef>
                        <a:spcAft>
                          <a:spcPts val="0"/>
                        </a:spcAft>
                        <a:tabLst>
                          <a:tab pos="-2008936800" algn="l"/>
                        </a:tabLst>
                      </a:pPr>
                      <a:r>
                        <a:rPr lang="en-US" sz="1300" kern="1400" dirty="0">
                          <a:solidFill>
                            <a:srgbClr val="000000"/>
                          </a:solidFill>
                          <a:latin typeface="Arial" pitchFamily="34" charset="0"/>
                          <a:cs typeface="Arial" pitchFamily="34" charset="0"/>
                        </a:rPr>
                        <a:t>22,92</a:t>
                      </a:r>
                      <a:r>
                        <a:rPr lang="en-US" sz="1300" u="sng" kern="1400" dirty="0">
                          <a:solidFill>
                            <a:srgbClr val="000000"/>
                          </a:solidFill>
                          <a:latin typeface="Arial" pitchFamily="34" charset="0"/>
                          <a:cs typeface="Arial" pitchFamily="34" charset="0"/>
                        </a:rPr>
                        <a:t>+</a:t>
                      </a:r>
                      <a:r>
                        <a:rPr lang="en-US" sz="1300" kern="1400" dirty="0">
                          <a:solidFill>
                            <a:srgbClr val="000000"/>
                          </a:solidFill>
                          <a:latin typeface="Arial" pitchFamily="34" charset="0"/>
                          <a:cs typeface="Arial" pitchFamily="34" charset="0"/>
                        </a:rPr>
                        <a:t>11,60</a:t>
                      </a:r>
                      <a:endParaRPr lang="en-US" sz="700" kern="1400" dirty="0">
                        <a:solidFill>
                          <a:srgbClr val="000000"/>
                        </a:solidFill>
                        <a:latin typeface="Arial" pitchFamily="34" charset="0"/>
                        <a:cs typeface="Arial" pitchFamily="34" charset="0"/>
                      </a:endParaRPr>
                    </a:p>
                    <a:p>
                      <a:pPr marR="0" indent="0" algn="ctr" rtl="0">
                        <a:lnSpc>
                          <a:spcPct val="150000"/>
                        </a:lnSpc>
                        <a:spcBef>
                          <a:spcPts val="0"/>
                        </a:spcBef>
                        <a:spcAft>
                          <a:spcPts val="0"/>
                        </a:spcAft>
                        <a:tabLst>
                          <a:tab pos="-2008936800" algn="l"/>
                        </a:tabLst>
                      </a:pPr>
                      <a:r>
                        <a:rPr lang="en-US" sz="1300" kern="1400" dirty="0" smtClean="0">
                          <a:solidFill>
                            <a:srgbClr val="000000"/>
                          </a:solidFill>
                          <a:latin typeface="Arial" pitchFamily="34" charset="0"/>
                          <a:cs typeface="Arial" pitchFamily="34" charset="0"/>
                        </a:rPr>
                        <a:t>4.18-39.82</a:t>
                      </a:r>
                      <a:endParaRPr lang="en-US" sz="700" kern="1400" dirty="0">
                        <a:solidFill>
                          <a:srgbClr val="000000"/>
                        </a:solidFill>
                        <a:latin typeface="Arial" pitchFamily="34" charset="0"/>
                        <a:cs typeface="Arial" pitchFamily="34" charset="0"/>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0" indent="0" algn="ctr" rtl="0">
                        <a:lnSpc>
                          <a:spcPct val="150000"/>
                        </a:lnSpc>
                        <a:spcBef>
                          <a:spcPts val="0"/>
                        </a:spcBef>
                        <a:spcAft>
                          <a:spcPts val="0"/>
                        </a:spcAft>
                        <a:tabLst>
                          <a:tab pos="-2008936800" algn="l"/>
                        </a:tabLst>
                      </a:pPr>
                      <a:r>
                        <a:rPr lang="en-US" sz="1300" kern="1400" dirty="0">
                          <a:solidFill>
                            <a:srgbClr val="000000"/>
                          </a:solidFill>
                          <a:latin typeface="Arial" pitchFamily="34" charset="0"/>
                          <a:cs typeface="Arial" pitchFamily="34" charset="0"/>
                        </a:rPr>
                        <a:t> </a:t>
                      </a:r>
                      <a:endParaRPr lang="en-US" sz="700" kern="1400" dirty="0">
                        <a:solidFill>
                          <a:srgbClr val="000000"/>
                        </a:solidFill>
                        <a:latin typeface="Arial" pitchFamily="34" charset="0"/>
                        <a:cs typeface="Arial" pitchFamily="34" charset="0"/>
                      </a:endParaRPr>
                    </a:p>
                    <a:p>
                      <a:pPr marR="0" indent="0" algn="ctr" rtl="0">
                        <a:lnSpc>
                          <a:spcPct val="150000"/>
                        </a:lnSpc>
                        <a:spcBef>
                          <a:spcPts val="0"/>
                        </a:spcBef>
                        <a:spcAft>
                          <a:spcPts val="0"/>
                        </a:spcAft>
                        <a:tabLst>
                          <a:tab pos="-2008936800" algn="l"/>
                        </a:tabLst>
                      </a:pPr>
                      <a:r>
                        <a:rPr lang="en-US" sz="1300" kern="1400" dirty="0">
                          <a:solidFill>
                            <a:srgbClr val="000000"/>
                          </a:solidFill>
                          <a:latin typeface="Arial" pitchFamily="34" charset="0"/>
                          <a:cs typeface="Arial" pitchFamily="34" charset="0"/>
                        </a:rPr>
                        <a:t>p&lt;0,05</a:t>
                      </a:r>
                      <a:endParaRPr lang="en-US" sz="700" kern="1400" dirty="0">
                        <a:solidFill>
                          <a:srgbClr val="000000"/>
                        </a:solidFill>
                        <a:latin typeface="Arial" pitchFamily="34" charset="0"/>
                        <a:cs typeface="Arial" pitchFamily="34" charset="0"/>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908720"/>
            <a:ext cx="6984776" cy="3108543"/>
          </a:xfrm>
          <a:prstGeom prst="rect">
            <a:avLst/>
          </a:prstGeom>
        </p:spPr>
        <p:txBody>
          <a:bodyPr wrap="square">
            <a:spAutoFit/>
          </a:bodyPr>
          <a:lstStyle/>
          <a:p>
            <a:r>
              <a:rPr lang="mk-MK" sz="2800" dirty="0">
                <a:solidFill>
                  <a:srgbClr val="FFC000"/>
                </a:solidFill>
                <a:latin typeface="Arial" pitchFamily="34" charset="0"/>
              </a:rPr>
              <a:t>Овие наоди можат да придонесат за различен клинички приод кај децата со и без фамилијарен </a:t>
            </a:r>
            <a:r>
              <a:rPr lang="mk-MK" sz="2800" dirty="0" smtClean="0">
                <a:solidFill>
                  <a:srgbClr val="FFC000"/>
                </a:solidFill>
                <a:latin typeface="Arial" pitchFamily="34" charset="0"/>
              </a:rPr>
              <a:t>ризик</a:t>
            </a:r>
          </a:p>
          <a:p>
            <a:endParaRPr lang="mk-MK" sz="2800" dirty="0">
              <a:solidFill>
                <a:srgbClr val="FFC000"/>
              </a:solidFill>
              <a:latin typeface="Arial" pitchFamily="34" charset="0"/>
            </a:endParaRPr>
          </a:p>
          <a:p>
            <a:pPr marL="457200" indent="-457200">
              <a:buFont typeface="Wingdings" panose="05000000000000000000" pitchFamily="2" charset="2"/>
              <a:buChar char="§"/>
            </a:pPr>
            <a:r>
              <a:rPr lang="mk-MK" sz="2800" dirty="0" smtClean="0">
                <a:latin typeface="Arial" pitchFamily="34" charset="0"/>
              </a:rPr>
              <a:t>Во информацијата</a:t>
            </a:r>
          </a:p>
          <a:p>
            <a:pPr marL="457200" indent="-457200">
              <a:buFont typeface="Wingdings" panose="05000000000000000000" pitchFamily="2" charset="2"/>
              <a:buChar char="§"/>
            </a:pPr>
            <a:r>
              <a:rPr lang="mk-MK" sz="2800" dirty="0" smtClean="0">
                <a:latin typeface="Arial" pitchFamily="34" charset="0"/>
              </a:rPr>
              <a:t>Во терапискиот приод</a:t>
            </a:r>
          </a:p>
          <a:p>
            <a:pPr marL="457200" indent="-457200">
              <a:buFont typeface="Wingdings" panose="05000000000000000000" pitchFamily="2" charset="2"/>
              <a:buChar char="§"/>
            </a:pPr>
            <a:r>
              <a:rPr lang="mk-MK" sz="2800" dirty="0" smtClean="0">
                <a:latin typeface="Arial" pitchFamily="34" charset="0"/>
              </a:rPr>
              <a:t>Во честотата на контролите</a:t>
            </a:r>
            <a:endParaRPr lang="en-GB" sz="2800" dirty="0">
              <a:latin typeface="Arial" pitchFamily="34" charset="0"/>
            </a:endParaRPr>
          </a:p>
        </p:txBody>
      </p:sp>
    </p:spTree>
    <p:extLst>
      <p:ext uri="{BB962C8B-B14F-4D97-AF65-F5344CB8AC3E}">
        <p14:creationId xmlns:p14="http://schemas.microsoft.com/office/powerpoint/2010/main" val="2496417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250825" y="0"/>
            <a:ext cx="8642350" cy="5816977"/>
          </a:xfrm>
          <a:prstGeom prst="rect">
            <a:avLst/>
          </a:prstGeom>
          <a:noFill/>
          <a:ln w="9525">
            <a:noFill/>
            <a:miter lim="800000"/>
            <a:headEnd/>
            <a:tailEnd/>
          </a:ln>
        </p:spPr>
        <p:txBody>
          <a:bodyPr>
            <a:spAutoFit/>
          </a:bodyPr>
          <a:lstStyle/>
          <a:p>
            <a:pPr algn="ctr">
              <a:defRPr/>
            </a:pPr>
            <a:r>
              <a:rPr lang="mk-MK" sz="3600" dirty="0" smtClean="0">
                <a:latin typeface="Arial" pitchFamily="34" charset="0"/>
                <a:cs typeface="Arial" pitchFamily="34" charset="0"/>
              </a:rPr>
              <a:t>6. Гликозна интолеранција (ГИ)</a:t>
            </a:r>
          </a:p>
          <a:p>
            <a:pPr algn="ctr">
              <a:defRPr/>
            </a:pPr>
            <a:endParaRPr lang="mk-MK" sz="3600" dirty="0">
              <a:latin typeface="Arial" pitchFamily="34" charset="0"/>
              <a:cs typeface="Arial" pitchFamily="34" charset="0"/>
            </a:endParaRPr>
          </a:p>
          <a:p>
            <a:pPr algn="ctr">
              <a:defRPr/>
            </a:pPr>
            <a:endParaRPr lang="en-GB" sz="3600" dirty="0">
              <a:latin typeface="Arial" pitchFamily="34" charset="0"/>
              <a:cs typeface="Arial" pitchFamily="34" charset="0"/>
            </a:endParaRPr>
          </a:p>
          <a:p>
            <a:pPr>
              <a:defRPr/>
            </a:pPr>
            <a:r>
              <a:rPr lang="mk-MK" sz="2400" dirty="0" smtClean="0">
                <a:latin typeface="Arial" pitchFamily="34" charset="0"/>
                <a:cs typeface="Arial" pitchFamily="34" charset="0"/>
              </a:rPr>
              <a:t>Хиперинсулинемијата и инсулинската резистенција се ризик за ДМ2</a:t>
            </a:r>
          </a:p>
          <a:p>
            <a:pPr>
              <a:defRPr/>
            </a:pPr>
            <a:endParaRPr lang="en-US" sz="2400" dirty="0">
              <a:latin typeface="Arial" pitchFamily="34" charset="0"/>
              <a:cs typeface="Arial" pitchFamily="34" charset="0"/>
            </a:endParaRPr>
          </a:p>
          <a:p>
            <a:pPr>
              <a:defRPr/>
            </a:pPr>
            <a:r>
              <a:rPr lang="mk-MK" sz="2400" dirty="0" smtClean="0">
                <a:latin typeface="Arial" pitchFamily="34" charset="0"/>
                <a:cs typeface="Arial" pitchFamily="34" charset="0"/>
              </a:rPr>
              <a:t>158 дебели деца</a:t>
            </a:r>
            <a:r>
              <a:rPr lang="en-US" sz="2400" dirty="0" smtClean="0">
                <a:latin typeface="Arial" pitchFamily="34" charset="0"/>
                <a:cs typeface="Arial" pitchFamily="34" charset="0"/>
              </a:rPr>
              <a:t> </a:t>
            </a:r>
            <a:r>
              <a:rPr lang="en-US" sz="2400" dirty="0">
                <a:latin typeface="Arial" pitchFamily="34" charset="0"/>
                <a:cs typeface="Arial" pitchFamily="34" charset="0"/>
              </a:rPr>
              <a:t>(</a:t>
            </a:r>
            <a:r>
              <a:rPr lang="en-US" sz="2400" dirty="0" smtClean="0">
                <a:latin typeface="Arial" pitchFamily="34" charset="0"/>
                <a:cs typeface="Arial" pitchFamily="34" charset="0"/>
              </a:rPr>
              <a:t>8</a:t>
            </a:r>
            <a:r>
              <a:rPr lang="mk-MK" sz="2400" dirty="0" smtClean="0">
                <a:latin typeface="Arial" pitchFamily="34" charset="0"/>
                <a:cs typeface="Arial" pitchFamily="34" charset="0"/>
              </a:rPr>
              <a:t>6 момчиња</a:t>
            </a:r>
            <a:r>
              <a:rPr lang="en-US" sz="2400" dirty="0" smtClean="0">
                <a:latin typeface="Arial" pitchFamily="34" charset="0"/>
                <a:cs typeface="Arial" pitchFamily="34" charset="0"/>
              </a:rPr>
              <a:t>) </a:t>
            </a:r>
            <a:r>
              <a:rPr lang="en-US" sz="2400" dirty="0">
                <a:latin typeface="Arial" pitchFamily="34" charset="0"/>
                <a:cs typeface="Arial" pitchFamily="34" charset="0"/>
              </a:rPr>
              <a:t>(6-18 </a:t>
            </a:r>
            <a:r>
              <a:rPr lang="mk-MK" sz="2400" dirty="0" smtClean="0">
                <a:latin typeface="Arial" pitchFamily="34" charset="0"/>
                <a:cs typeface="Arial" pitchFamily="34" charset="0"/>
              </a:rPr>
              <a:t>г.</a:t>
            </a:r>
            <a:r>
              <a:rPr lang="en-US" sz="2400" dirty="0" smtClean="0">
                <a:latin typeface="Arial" pitchFamily="34" charset="0"/>
                <a:cs typeface="Arial" pitchFamily="34" charset="0"/>
              </a:rPr>
              <a:t>) </a:t>
            </a:r>
            <a:endParaRPr lang="en-US" sz="2400" dirty="0">
              <a:latin typeface="Arial" pitchFamily="34" charset="0"/>
              <a:cs typeface="Arial" pitchFamily="34" charset="0"/>
            </a:endParaRPr>
          </a:p>
          <a:p>
            <a:pPr marL="342900" indent="-342900">
              <a:buFontTx/>
              <a:buAutoNum type="arabicPlain" startAt="38"/>
              <a:defRPr/>
            </a:pPr>
            <a:r>
              <a:rPr lang="en-US" sz="2400" dirty="0">
                <a:latin typeface="Arial" pitchFamily="34" charset="0"/>
                <a:cs typeface="Arial" pitchFamily="34" charset="0"/>
              </a:rPr>
              <a:t> </a:t>
            </a:r>
            <a:r>
              <a:rPr lang="mk-MK" sz="2400" dirty="0" smtClean="0">
                <a:latin typeface="Arial" pitchFamily="34" charset="0"/>
                <a:cs typeface="Arial" pitchFamily="34" charset="0"/>
              </a:rPr>
              <a:t>со ГИ</a:t>
            </a:r>
            <a:r>
              <a:rPr lang="en-US" sz="2400" dirty="0" smtClean="0">
                <a:latin typeface="Arial" pitchFamily="34" charset="0"/>
                <a:cs typeface="Arial" pitchFamily="34" charset="0"/>
              </a:rPr>
              <a:t> </a:t>
            </a:r>
            <a:r>
              <a:rPr lang="en-US" sz="2400" dirty="0">
                <a:latin typeface="Arial" pitchFamily="34" charset="0"/>
                <a:cs typeface="Arial" pitchFamily="34" charset="0"/>
              </a:rPr>
              <a:t>(</a:t>
            </a:r>
            <a:r>
              <a:rPr lang="en-GB" sz="2400" dirty="0">
                <a:latin typeface="Arial" pitchFamily="34" charset="0"/>
                <a:cs typeface="Arial" pitchFamily="34" charset="0"/>
              </a:rPr>
              <a:t>11.8</a:t>
            </a:r>
            <a:r>
              <a:rPr lang="en-GB" sz="2400" u="sng" dirty="0">
                <a:latin typeface="Arial" pitchFamily="34" charset="0"/>
                <a:cs typeface="Arial" pitchFamily="34" charset="0"/>
              </a:rPr>
              <a:t>+</a:t>
            </a:r>
            <a:r>
              <a:rPr lang="en-GB" sz="2400" dirty="0">
                <a:latin typeface="Arial" pitchFamily="34" charset="0"/>
                <a:cs typeface="Arial" pitchFamily="34" charset="0"/>
              </a:rPr>
              <a:t>3.5 </a:t>
            </a:r>
            <a:r>
              <a:rPr lang="mk-MK" sz="2400" dirty="0" smtClean="0">
                <a:latin typeface="Arial" pitchFamily="34" charset="0"/>
                <a:cs typeface="Arial" pitchFamily="34" charset="0"/>
              </a:rPr>
              <a:t>г.</a:t>
            </a:r>
            <a:r>
              <a:rPr lang="en-GB" sz="2400" dirty="0" smtClean="0">
                <a:latin typeface="Arial" pitchFamily="34" charset="0"/>
                <a:cs typeface="Arial" pitchFamily="34" charset="0"/>
              </a:rPr>
              <a:t>)</a:t>
            </a:r>
            <a:r>
              <a:rPr lang="en-US" sz="2400" dirty="0">
                <a:latin typeface="Arial" pitchFamily="34" charset="0"/>
                <a:cs typeface="Arial" pitchFamily="34" charset="0"/>
              </a:rPr>
              <a:t>(24%). </a:t>
            </a:r>
            <a:endParaRPr lang="mk-MK" sz="2400" dirty="0" smtClean="0">
              <a:latin typeface="Arial" pitchFamily="34" charset="0"/>
              <a:cs typeface="Arial" pitchFamily="34" charset="0"/>
            </a:endParaRPr>
          </a:p>
          <a:p>
            <a:pPr>
              <a:defRPr/>
            </a:pPr>
            <a:endParaRPr lang="en-US" sz="2400" dirty="0">
              <a:latin typeface="Arial" pitchFamily="34" charset="0"/>
              <a:cs typeface="Arial" pitchFamily="34" charset="0"/>
            </a:endParaRPr>
          </a:p>
          <a:p>
            <a:pPr>
              <a:defRPr/>
            </a:pPr>
            <a:r>
              <a:rPr lang="mk-MK" sz="2400" dirty="0" smtClean="0">
                <a:latin typeface="Arial" pitchFamily="34" charset="0"/>
                <a:cs typeface="Arial" pitchFamily="34" charset="0"/>
              </a:rPr>
              <a:t>Групата со ГИ имала: </a:t>
            </a:r>
          </a:p>
          <a:p>
            <a:pPr marL="342900" indent="-342900">
              <a:buFont typeface="Wingdings" panose="05000000000000000000" pitchFamily="2" charset="2"/>
              <a:buChar char="§"/>
              <a:defRPr/>
            </a:pPr>
            <a:r>
              <a:rPr lang="mk-MK" sz="2400" dirty="0" smtClean="0">
                <a:latin typeface="Arial" pitchFamily="34" charset="0"/>
                <a:cs typeface="Arial" pitchFamily="34" charset="0"/>
              </a:rPr>
              <a:t>Највисок фамилијарен ризик</a:t>
            </a:r>
            <a:endParaRPr lang="en-US" sz="2400" dirty="0">
              <a:latin typeface="Arial" pitchFamily="34" charset="0"/>
              <a:cs typeface="Arial" pitchFamily="34" charset="0"/>
            </a:endParaRPr>
          </a:p>
          <a:p>
            <a:pPr marL="342900" indent="-342900">
              <a:buFont typeface="Wingdings" panose="05000000000000000000" pitchFamily="2" charset="2"/>
              <a:buChar char="§"/>
              <a:defRPr/>
            </a:pPr>
            <a:r>
              <a:rPr lang="mk-MK" sz="2400" dirty="0" smtClean="0">
                <a:latin typeface="Arial" pitchFamily="34" charset="0"/>
                <a:cs typeface="Arial" pitchFamily="34" charset="0"/>
              </a:rPr>
              <a:t>Највисока гликемија (ОГТТ)</a:t>
            </a:r>
            <a:r>
              <a:rPr lang="en-GB" sz="2400" dirty="0">
                <a:latin typeface="Arial" pitchFamily="34" charset="0"/>
                <a:cs typeface="Arial" pitchFamily="34" charset="0"/>
              </a:rPr>
              <a:t>	</a:t>
            </a:r>
            <a:r>
              <a:rPr lang="mk-MK" sz="2400" dirty="0" smtClean="0">
                <a:latin typeface="Arial" pitchFamily="34" charset="0"/>
                <a:cs typeface="Arial" pitchFamily="34" charset="0"/>
              </a:rPr>
              <a:t>    8</a:t>
            </a:r>
            <a:r>
              <a:rPr lang="en-GB" sz="2400" dirty="0" smtClean="0">
                <a:latin typeface="Arial" pitchFamily="34" charset="0"/>
                <a:cs typeface="Arial" pitchFamily="34" charset="0"/>
              </a:rPr>
              <a:t>.2</a:t>
            </a:r>
            <a:r>
              <a:rPr lang="en-GB" sz="2400" u="sng" dirty="0" smtClean="0">
                <a:latin typeface="Arial" pitchFamily="34" charset="0"/>
                <a:cs typeface="Arial" pitchFamily="34" charset="0"/>
              </a:rPr>
              <a:t>+</a:t>
            </a:r>
            <a:r>
              <a:rPr lang="en-GB" sz="2400" dirty="0" smtClean="0">
                <a:latin typeface="Arial" pitchFamily="34" charset="0"/>
                <a:cs typeface="Arial" pitchFamily="34" charset="0"/>
              </a:rPr>
              <a:t>1.2 </a:t>
            </a:r>
            <a:r>
              <a:rPr lang="en-GB" sz="2400" dirty="0">
                <a:latin typeface="Arial" pitchFamily="34" charset="0"/>
                <a:cs typeface="Arial" pitchFamily="34" charset="0"/>
              </a:rPr>
              <a:t>mmol/l</a:t>
            </a:r>
          </a:p>
          <a:p>
            <a:pPr marL="342900" indent="-342900">
              <a:buFont typeface="Wingdings" panose="05000000000000000000" pitchFamily="2" charset="2"/>
              <a:buChar char="§"/>
              <a:defRPr/>
            </a:pPr>
            <a:r>
              <a:rPr lang="mk-MK" sz="2400" dirty="0" smtClean="0">
                <a:latin typeface="Arial" pitchFamily="34" charset="0"/>
                <a:cs typeface="Arial" pitchFamily="34" charset="0"/>
              </a:rPr>
              <a:t>Највисок </a:t>
            </a:r>
            <a:r>
              <a:rPr lang="en-GB" sz="2400" dirty="0" smtClean="0">
                <a:latin typeface="Arial" pitchFamily="34" charset="0"/>
                <a:cs typeface="Arial" pitchFamily="34" charset="0"/>
              </a:rPr>
              <a:t>HOMA </a:t>
            </a:r>
            <a:r>
              <a:rPr lang="en-GB" sz="2400" dirty="0">
                <a:latin typeface="Arial" pitchFamily="34" charset="0"/>
                <a:cs typeface="Arial" pitchFamily="34" charset="0"/>
              </a:rPr>
              <a:t>index </a:t>
            </a:r>
            <a:r>
              <a:rPr lang="en-GB" sz="2400" dirty="0" smtClean="0">
                <a:latin typeface="Arial" pitchFamily="34" charset="0"/>
                <a:cs typeface="Arial" pitchFamily="34" charset="0"/>
              </a:rPr>
              <a:t> </a:t>
            </a:r>
            <a:r>
              <a:rPr lang="en-GB" sz="2400" dirty="0">
                <a:latin typeface="Arial" pitchFamily="34" charset="0"/>
                <a:cs typeface="Arial" pitchFamily="34" charset="0"/>
              </a:rPr>
              <a:t>		</a:t>
            </a:r>
            <a:r>
              <a:rPr lang="mk-MK" sz="2400" dirty="0">
                <a:latin typeface="Arial" pitchFamily="34" charset="0"/>
                <a:cs typeface="Arial" pitchFamily="34" charset="0"/>
              </a:rPr>
              <a:t> </a:t>
            </a:r>
            <a:r>
              <a:rPr lang="mk-MK" sz="2400" dirty="0" smtClean="0">
                <a:latin typeface="Arial" pitchFamily="34" charset="0"/>
                <a:cs typeface="Arial" pitchFamily="34" charset="0"/>
              </a:rPr>
              <a:t>   </a:t>
            </a:r>
            <a:r>
              <a:rPr lang="en-GB" sz="2400" dirty="0" smtClean="0">
                <a:latin typeface="Arial" pitchFamily="34" charset="0"/>
                <a:cs typeface="Arial" pitchFamily="34" charset="0"/>
              </a:rPr>
              <a:t>4.76</a:t>
            </a:r>
            <a:r>
              <a:rPr lang="en-GB" sz="2400" u="sng" dirty="0" smtClean="0">
                <a:latin typeface="Arial" pitchFamily="34" charset="0"/>
                <a:cs typeface="Arial" pitchFamily="34" charset="0"/>
              </a:rPr>
              <a:t>+</a:t>
            </a:r>
            <a:r>
              <a:rPr lang="en-GB" sz="2400" dirty="0" smtClean="0">
                <a:latin typeface="Arial" pitchFamily="34" charset="0"/>
                <a:cs typeface="Arial" pitchFamily="34" charset="0"/>
              </a:rPr>
              <a:t>3.53 </a:t>
            </a:r>
            <a:endParaRPr lang="en-GB" sz="2400" dirty="0">
              <a:latin typeface="Arial" pitchFamily="34" charset="0"/>
              <a:cs typeface="Arial" pitchFamily="34" charset="0"/>
            </a:endParaRPr>
          </a:p>
          <a:p>
            <a:pPr marL="342900" indent="-342900">
              <a:buFont typeface="Wingdings" panose="05000000000000000000" pitchFamily="2" charset="2"/>
              <a:buChar char="§"/>
              <a:defRPr/>
            </a:pPr>
            <a:r>
              <a:rPr lang="mk-MK" sz="2400" dirty="0" smtClean="0">
                <a:latin typeface="Arial" pitchFamily="34" charset="0"/>
                <a:cs typeface="Arial" pitchFamily="34" charset="0"/>
              </a:rPr>
              <a:t>Највисока инсулинемија	</a:t>
            </a:r>
            <a:r>
              <a:rPr lang="en-GB" sz="2400" dirty="0" smtClean="0">
                <a:latin typeface="Arial" pitchFamily="34" charset="0"/>
                <a:cs typeface="Arial" pitchFamily="34" charset="0"/>
              </a:rPr>
              <a:t> 117.4 </a:t>
            </a:r>
            <a:r>
              <a:rPr lang="en-GB" sz="2400" u="sng" dirty="0">
                <a:latin typeface="Arial" pitchFamily="34" charset="0"/>
                <a:cs typeface="Arial" pitchFamily="34" charset="0"/>
              </a:rPr>
              <a:t>+ </a:t>
            </a:r>
            <a:r>
              <a:rPr lang="en-GB" sz="2400" dirty="0">
                <a:latin typeface="Arial" pitchFamily="34" charset="0"/>
                <a:cs typeface="Arial" pitchFamily="34" charset="0"/>
              </a:rPr>
              <a:t>28.2 </a:t>
            </a:r>
            <a:r>
              <a:rPr lang="en-GB" sz="2400" dirty="0">
                <a:latin typeface="Symbol" pitchFamily="18" charset="2"/>
                <a:cs typeface="Arial" pitchFamily="34" charset="0"/>
              </a:rPr>
              <a:t>m</a:t>
            </a:r>
            <a:r>
              <a:rPr lang="en-GB" sz="2400" dirty="0">
                <a:latin typeface="Arial" pitchFamily="34" charset="0"/>
                <a:cs typeface="Arial" pitchFamily="34" charset="0"/>
              </a:rPr>
              <a:t>IU/ml. </a:t>
            </a:r>
          </a:p>
        </p:txBody>
      </p:sp>
      <p:sp>
        <p:nvSpPr>
          <p:cNvPr id="47108" name="TextBox 5"/>
          <p:cNvSpPr txBox="1">
            <a:spLocks noChangeArrowheads="1"/>
          </p:cNvSpPr>
          <p:nvPr/>
        </p:nvSpPr>
        <p:spPr bwMode="auto">
          <a:xfrm>
            <a:off x="4811713" y="6429375"/>
            <a:ext cx="4332287" cy="554038"/>
          </a:xfrm>
          <a:prstGeom prst="rect">
            <a:avLst/>
          </a:prstGeom>
          <a:noFill/>
          <a:ln w="9525">
            <a:noFill/>
            <a:miter lim="800000"/>
            <a:headEnd/>
            <a:tailEnd/>
          </a:ln>
        </p:spPr>
        <p:txBody>
          <a:bodyPr wrap="none">
            <a:spAutoFit/>
          </a:bodyPr>
          <a:lstStyle/>
          <a:p>
            <a:r>
              <a:rPr lang="en-US" sz="1200">
                <a:latin typeface="Arial" pitchFamily="34" charset="0"/>
                <a:cs typeface="Arial" pitchFamily="34" charset="0"/>
              </a:rPr>
              <a:t>Kocova M et al. Pediatric Diabetes, Ispad 2010, Buenos Aires</a:t>
            </a:r>
            <a:endParaRPr lang="mk-MK" sz="1200">
              <a:latin typeface="Arial" pitchFamily="34" charset="0"/>
              <a:cs typeface="Arial" pitchFamily="34" charset="0"/>
            </a:endParaRPr>
          </a:p>
          <a:p>
            <a:endParaRPr lang="mk-MK"/>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16632"/>
            <a:ext cx="8280920" cy="6370975"/>
          </a:xfrm>
          <a:prstGeom prst="rect">
            <a:avLst/>
          </a:prstGeom>
        </p:spPr>
        <p:txBody>
          <a:bodyPr wrap="square">
            <a:spAutoFit/>
          </a:bodyPr>
          <a:lstStyle/>
          <a:p>
            <a:pPr>
              <a:defRPr/>
            </a:pPr>
            <a:r>
              <a:rPr lang="en-GB" sz="2400" dirty="0">
                <a:latin typeface="Arial" pitchFamily="34" charset="0"/>
                <a:cs typeface="Arial" pitchFamily="34" charset="0"/>
              </a:rPr>
              <a:t>Continuous Glucose Monitoring System (CGMS) Medtronic </a:t>
            </a:r>
            <a:r>
              <a:rPr lang="en-GB" sz="2400" dirty="0" err="1">
                <a:latin typeface="Arial" pitchFamily="34" charset="0"/>
                <a:cs typeface="Arial" pitchFamily="34" charset="0"/>
              </a:rPr>
              <a:t>MiniMed</a:t>
            </a:r>
            <a:r>
              <a:rPr lang="en-GB" sz="2400" dirty="0">
                <a:latin typeface="Arial" pitchFamily="34" charset="0"/>
                <a:cs typeface="Arial" pitchFamily="34" charset="0"/>
              </a:rPr>
              <a:t> (Northridge, CA) </a:t>
            </a:r>
            <a:r>
              <a:rPr lang="mk-MK" sz="2400" dirty="0" smtClean="0">
                <a:latin typeface="Arial" pitchFamily="34" charset="0"/>
                <a:cs typeface="Arial" pitchFamily="34" charset="0"/>
              </a:rPr>
              <a:t>е применуван и со него е следена еволуцијата кај децата со гликозна интолеранција</a:t>
            </a:r>
            <a:endParaRPr lang="en-GB" sz="2400" dirty="0">
              <a:latin typeface="Arial" pitchFamily="34" charset="0"/>
              <a:cs typeface="Arial" pitchFamily="34" charset="0"/>
            </a:endParaRPr>
          </a:p>
          <a:p>
            <a:pPr>
              <a:defRPr/>
            </a:pPr>
            <a:endParaRPr lang="mk-MK" sz="2400" dirty="0" smtClean="0">
              <a:solidFill>
                <a:srgbClr val="FFFF00"/>
              </a:solidFill>
              <a:latin typeface="Arial" pitchFamily="34" charset="0"/>
              <a:cs typeface="Arial" pitchFamily="34" charset="0"/>
            </a:endParaRPr>
          </a:p>
          <a:p>
            <a:pPr>
              <a:defRPr/>
            </a:pPr>
            <a:r>
              <a:rPr lang="mk-MK" sz="2400" dirty="0" smtClean="0">
                <a:latin typeface="Arial" pitchFamily="34" charset="0"/>
                <a:cs typeface="Arial" pitchFamily="34" charset="0"/>
              </a:rPr>
              <a:t>Овој систем овозможува:</a:t>
            </a:r>
          </a:p>
          <a:p>
            <a:pPr>
              <a:defRPr/>
            </a:pPr>
            <a:r>
              <a:rPr lang="mk-MK" sz="2400" dirty="0" smtClean="0">
                <a:latin typeface="Arial" pitchFamily="34" charset="0"/>
                <a:cs typeface="Arial" pitchFamily="34" charset="0"/>
              </a:rPr>
              <a:t>Континуиран мониторинг на гликемијата повеќе денови (280 гликемии дневно)</a:t>
            </a:r>
          </a:p>
          <a:p>
            <a:pPr>
              <a:defRPr/>
            </a:pPr>
            <a:r>
              <a:rPr lang="mk-MK" sz="2400" dirty="0" smtClean="0">
                <a:solidFill>
                  <a:srgbClr val="FFFF00"/>
                </a:solidFill>
                <a:latin typeface="Arial" pitchFamily="34" charset="0"/>
                <a:cs typeface="Arial" pitchFamily="34" charset="0"/>
              </a:rPr>
              <a:t>Важно:</a:t>
            </a:r>
          </a:p>
          <a:p>
            <a:pPr marL="342900" indent="-342900">
              <a:buFont typeface="Wingdings" panose="05000000000000000000" pitchFamily="2" charset="2"/>
              <a:buChar char="§"/>
              <a:defRPr/>
            </a:pPr>
            <a:r>
              <a:rPr lang="mk-MK" sz="2400" dirty="0" smtClean="0">
                <a:solidFill>
                  <a:srgbClr val="FFFF00"/>
                </a:solidFill>
                <a:latin typeface="Arial" pitchFamily="34" charset="0"/>
                <a:cs typeface="Arial" pitchFamily="34" charset="0"/>
              </a:rPr>
              <a:t>Откриени повисоки вредности на гликемија од нормалнит</a:t>
            </a:r>
          </a:p>
          <a:p>
            <a:pPr marL="342900" indent="-342900">
              <a:buFont typeface="Wingdings" panose="05000000000000000000" pitchFamily="2" charset="2"/>
              <a:buChar char="§"/>
              <a:defRPr/>
            </a:pPr>
            <a:r>
              <a:rPr lang="mk-MK" sz="2400" dirty="0" smtClean="0">
                <a:solidFill>
                  <a:srgbClr val="FFFF00"/>
                </a:solidFill>
                <a:latin typeface="Arial" pitchFamily="34" charset="0"/>
                <a:cs typeface="Arial" pitchFamily="34" charset="0"/>
              </a:rPr>
              <a:t>Регистрирана нивна фреквенција</a:t>
            </a:r>
          </a:p>
          <a:p>
            <a:pPr marL="342900" indent="-342900">
              <a:buFont typeface="Wingdings" panose="05000000000000000000" pitchFamily="2" charset="2"/>
              <a:buChar char="§"/>
              <a:defRPr/>
            </a:pPr>
            <a:r>
              <a:rPr lang="mk-MK" sz="2400" dirty="0" smtClean="0">
                <a:solidFill>
                  <a:srgbClr val="FFFF00"/>
                </a:solidFill>
                <a:latin typeface="Arial" pitchFamily="34" charset="0"/>
                <a:cs typeface="Arial" pitchFamily="34" charset="0"/>
              </a:rPr>
              <a:t>Најдени хипогликемии и повисоки вредности гликемии и кај децата без гликозна интолеранција</a:t>
            </a:r>
          </a:p>
          <a:p>
            <a:pPr>
              <a:defRPr/>
            </a:pPr>
            <a:endParaRPr lang="mk-MK" sz="2400" dirty="0" smtClean="0">
              <a:solidFill>
                <a:srgbClr val="FFFF00"/>
              </a:solidFill>
              <a:latin typeface="Arial" pitchFamily="34" charset="0"/>
              <a:cs typeface="Arial" pitchFamily="34" charset="0"/>
            </a:endParaRPr>
          </a:p>
          <a:p>
            <a:pPr>
              <a:defRPr/>
            </a:pPr>
            <a:r>
              <a:rPr lang="mk-MK" sz="2400" dirty="0">
                <a:solidFill>
                  <a:srgbClr val="00B0F0"/>
                </a:solidFill>
                <a:latin typeface="Arial" pitchFamily="34" charset="0"/>
                <a:cs typeface="Arial" pitchFamily="34" charset="0"/>
              </a:rPr>
              <a:t>П</a:t>
            </a:r>
            <a:r>
              <a:rPr lang="mk-MK" sz="2400" dirty="0" smtClean="0">
                <a:solidFill>
                  <a:srgbClr val="00B0F0"/>
                </a:solidFill>
                <a:latin typeface="Arial" pitchFamily="34" charset="0"/>
                <a:cs typeface="Arial" pitchFamily="34" charset="0"/>
              </a:rPr>
              <a:t>римената на оваа метода би требало да биде стандард на грижа кај сите дебели деца во иднина.</a:t>
            </a:r>
            <a:endParaRPr lang="en-GB" sz="2400" i="1" dirty="0">
              <a:solidFill>
                <a:srgbClr val="00B0F0"/>
              </a:solidFill>
              <a:latin typeface="Arial" pitchFamily="34" charset="0"/>
              <a:cs typeface="Arial" pitchFamily="34" charset="0"/>
            </a:endParaRPr>
          </a:p>
        </p:txBody>
      </p:sp>
    </p:spTree>
    <p:extLst>
      <p:ext uri="{BB962C8B-B14F-4D97-AF65-F5344CB8AC3E}">
        <p14:creationId xmlns:p14="http://schemas.microsoft.com/office/powerpoint/2010/main" val="3861792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47" name="Group 51"/>
          <p:cNvGraphicFramePr>
            <a:graphicFrameLocks noGrp="1"/>
          </p:cNvGraphicFramePr>
          <p:nvPr/>
        </p:nvGraphicFramePr>
        <p:xfrm>
          <a:off x="428625" y="357188"/>
          <a:ext cx="8358245" cy="5027933"/>
        </p:xfrm>
        <a:graphic>
          <a:graphicData uri="http://schemas.openxmlformats.org/drawingml/2006/table">
            <a:tbl>
              <a:tblPr/>
              <a:tblGrid>
                <a:gridCol w="1942395"/>
                <a:gridCol w="1942395"/>
                <a:gridCol w="1184066"/>
                <a:gridCol w="1199827"/>
                <a:gridCol w="1044781"/>
                <a:gridCol w="1044781"/>
              </a:tblGrid>
              <a:tr h="455613">
                <a:tc>
                  <a:txBody>
                    <a:bodyPr/>
                    <a:lstStyle/>
                    <a:p>
                      <a:pPr marL="0" marR="0" lvl="0" indent="0" algn="l" defTabSz="914400" rtl="0" eaLnBrk="1" fontAlgn="base" latinLnBrk="0" hangingPunct="1">
                        <a:lnSpc>
                          <a:spcPct val="114000"/>
                        </a:lnSpc>
                        <a:spcBef>
                          <a:spcPct val="0"/>
                        </a:spcBef>
                        <a:spcAft>
                          <a:spcPts val="1400"/>
                        </a:spcAft>
                        <a:buClrTx/>
                        <a:buSzTx/>
                        <a:buFontTx/>
                        <a:buNone/>
                        <a:tabLst/>
                      </a:pPr>
                      <a:r>
                        <a:rPr kumimoji="0" lang="en-US" sz="2000" b="1" i="0" u="none" strike="noStrike" cap="none" normalizeH="0" baseline="0" dirty="0" smtClean="0">
                          <a:ln>
                            <a:noFill/>
                          </a:ln>
                          <a:solidFill>
                            <a:srgbClr val="000000"/>
                          </a:solidFill>
                          <a:effectLst/>
                          <a:latin typeface="Arial" charset="0"/>
                        </a:rPr>
                        <a:t>Risk factor</a:t>
                      </a:r>
                      <a:endParaRPr kumimoji="0" lang="en-US" sz="2000" b="0" i="0" u="none" strike="noStrike" cap="none" normalizeH="0" baseline="0" dirty="0" smtClean="0">
                        <a:ln>
                          <a:noFill/>
                        </a:ln>
                        <a:solidFill>
                          <a:srgbClr val="000000"/>
                        </a:solidFill>
                        <a:effectLst/>
                        <a:latin typeface="Arial" charset="0"/>
                      </a:endParaRP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14000"/>
                        </a:lnSpc>
                        <a:spcBef>
                          <a:spcPct val="0"/>
                        </a:spcBef>
                        <a:spcAft>
                          <a:spcPts val="1400"/>
                        </a:spcAft>
                        <a:buClrTx/>
                        <a:buSzTx/>
                        <a:buFontTx/>
                        <a:buNone/>
                        <a:tabLst/>
                      </a:pPr>
                      <a:r>
                        <a:rPr kumimoji="0" lang="en-US" sz="2000" b="0" i="0" u="none" strike="noStrike" cap="none" normalizeH="0" baseline="0" dirty="0" smtClean="0">
                          <a:ln>
                            <a:noFill/>
                          </a:ln>
                          <a:solidFill>
                            <a:srgbClr val="000000"/>
                          </a:solidFill>
                          <a:effectLst/>
                          <a:latin typeface="Arial" charset="0"/>
                        </a:rPr>
                        <a:t>Risk factors in 256 family members (%)</a:t>
                      </a: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14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NGT</a:t>
                      </a:r>
                      <a:endParaRPr kumimoji="0" lang="en-US" sz="800" b="0" i="0" u="none" strike="noStrike" cap="none" normalizeH="0" baseline="0" dirty="0" smtClean="0">
                        <a:ln>
                          <a:noFill/>
                        </a:ln>
                        <a:solidFill>
                          <a:srgbClr val="000000"/>
                        </a:solidFill>
                        <a:effectLst/>
                        <a:latin typeface="Arial" charset="0"/>
                      </a:endParaRP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IGT</a:t>
                      </a:r>
                      <a:endParaRPr kumimoji="0" lang="en-US" sz="800" b="0" i="0" u="none" strike="noStrike" cap="none" normalizeH="0" baseline="0" dirty="0" smtClean="0">
                        <a:ln>
                          <a:noFill/>
                        </a:ln>
                        <a:solidFill>
                          <a:srgbClr val="000000"/>
                        </a:solidFill>
                        <a:effectLst/>
                        <a:latin typeface="Arial" charset="0"/>
                      </a:endParaRP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Arial" charset="0"/>
                        </a:rPr>
                        <a:t>p</a:t>
                      </a:r>
                      <a:endParaRPr kumimoji="0" lang="en-US" sz="800" b="0" i="0" u="none" strike="noStrike" cap="none" normalizeH="0" baseline="0" dirty="0" smtClean="0">
                        <a:ln>
                          <a:noFill/>
                        </a:ln>
                        <a:solidFill>
                          <a:srgbClr val="000000"/>
                        </a:solidFill>
                        <a:effectLst/>
                        <a:latin typeface="Arial" charset="0"/>
                      </a:endParaRP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000000"/>
                          </a:solidFill>
                          <a:effectLst/>
                          <a:latin typeface="Arial" charset="0"/>
                        </a:rPr>
                        <a:t>*</a:t>
                      </a: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455613">
                <a:tc>
                  <a:txBody>
                    <a:bodyPr/>
                    <a:lstStyle/>
                    <a:p>
                      <a:pPr marL="0" marR="0" lvl="0" indent="0" algn="l" defTabSz="914400" rtl="0" eaLnBrk="1" fontAlgn="base" latinLnBrk="0" hangingPunct="1">
                        <a:lnSpc>
                          <a:spcPct val="114000"/>
                        </a:lnSpc>
                        <a:spcBef>
                          <a:spcPct val="0"/>
                        </a:spcBef>
                        <a:spcAft>
                          <a:spcPts val="1400"/>
                        </a:spcAft>
                        <a:buClrTx/>
                        <a:buSzTx/>
                        <a:buFontTx/>
                        <a:buNone/>
                        <a:tabLst/>
                      </a:pPr>
                      <a:r>
                        <a:rPr kumimoji="0" lang="en-US" sz="2000" b="0" i="0" u="none" strike="noStrike" cap="none" normalizeH="0" baseline="0" dirty="0" smtClean="0">
                          <a:ln>
                            <a:noFill/>
                          </a:ln>
                          <a:solidFill>
                            <a:srgbClr val="000000"/>
                          </a:solidFill>
                          <a:effectLst/>
                          <a:latin typeface="Arial" charset="0"/>
                        </a:rPr>
                        <a:t>At least one factor</a:t>
                      </a: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14000"/>
                        </a:lnSpc>
                        <a:spcBef>
                          <a:spcPct val="0"/>
                        </a:spcBef>
                        <a:spcAft>
                          <a:spcPts val="1400"/>
                        </a:spcAft>
                        <a:buClrTx/>
                        <a:buSzTx/>
                        <a:buFontTx/>
                        <a:buNone/>
                        <a:tabLst/>
                      </a:pPr>
                      <a:r>
                        <a:rPr kumimoji="0" lang="en-US" sz="2000" b="0" i="0" u="none" strike="noStrike" cap="none" normalizeH="0" baseline="0" dirty="0" smtClean="0">
                          <a:ln>
                            <a:noFill/>
                          </a:ln>
                          <a:solidFill>
                            <a:srgbClr val="000000"/>
                          </a:solidFill>
                          <a:effectLst/>
                          <a:latin typeface="Arial" charset="0"/>
                        </a:rPr>
                        <a:t>         54.0</a:t>
                      </a: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14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ndParaRP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ndParaRP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ndParaRP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50</a:t>
                      </a: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r>
              <a:tr h="433388">
                <a:tc>
                  <a:txBody>
                    <a:bodyPr/>
                    <a:lstStyle/>
                    <a:p>
                      <a:pPr marL="0" marR="0" lvl="0" indent="0" algn="l" defTabSz="914400" rtl="0" eaLnBrk="1" fontAlgn="base" latinLnBrk="0" hangingPunct="1">
                        <a:lnSpc>
                          <a:spcPct val="100000"/>
                        </a:lnSpc>
                        <a:spcBef>
                          <a:spcPct val="0"/>
                        </a:spcBef>
                        <a:spcAft>
                          <a:spcPts val="1400"/>
                        </a:spcAft>
                        <a:buClrTx/>
                        <a:buSzTx/>
                        <a:buFontTx/>
                        <a:buNone/>
                        <a:tabLst/>
                      </a:pPr>
                      <a:r>
                        <a:rPr kumimoji="0" lang="en-US" sz="1900" b="0" i="0" u="none" strike="noStrike" cap="none" normalizeH="0" baseline="0" dirty="0" smtClean="0">
                          <a:ln>
                            <a:noFill/>
                          </a:ln>
                          <a:solidFill>
                            <a:srgbClr val="000000"/>
                          </a:solidFill>
                          <a:effectLst/>
                          <a:latin typeface="Arial" charset="0"/>
                        </a:rPr>
                        <a:t>Hypertension</a:t>
                      </a:r>
                      <a:endParaRPr kumimoji="0" lang="en-US" sz="800" b="0" i="0" u="none" strike="noStrike" cap="none" normalizeH="0" baseline="0" dirty="0" smtClean="0">
                        <a:ln>
                          <a:noFill/>
                        </a:ln>
                        <a:solidFill>
                          <a:srgbClr val="000000"/>
                        </a:solidFill>
                        <a:effectLst/>
                        <a:latin typeface="Arial" charset="0"/>
                      </a:endParaRP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ts val="1400"/>
                        </a:spcAft>
                        <a:buClrTx/>
                        <a:buSzTx/>
                        <a:buFontTx/>
                        <a:buNone/>
                        <a:tabLst/>
                      </a:pPr>
                      <a:r>
                        <a:rPr kumimoji="0" lang="en-US" sz="2000" b="0" i="0" u="none" strike="noStrike" cap="none" normalizeH="0" baseline="0" dirty="0" smtClean="0">
                          <a:ln>
                            <a:noFill/>
                          </a:ln>
                          <a:solidFill>
                            <a:srgbClr val="000000"/>
                          </a:solidFill>
                          <a:effectLst/>
                          <a:latin typeface="Arial" charset="0"/>
                        </a:rPr>
                        <a:t>44.9</a:t>
                      </a: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Arial" charset="0"/>
                        </a:rPr>
                        <a:t>24(13.4)</a:t>
                      </a:r>
                      <a:endParaRPr kumimoji="0" lang="en-US" sz="800" b="0" i="0" u="none" strike="noStrike" cap="none" normalizeH="0" baseline="0" dirty="0" smtClean="0">
                        <a:ln>
                          <a:noFill/>
                        </a:ln>
                        <a:solidFill>
                          <a:srgbClr val="000000"/>
                        </a:solidFill>
                        <a:effectLst/>
                        <a:latin typeface="Arial" charset="0"/>
                      </a:endParaRP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Arial" charset="0"/>
                        </a:rPr>
                        <a:t>5(13.5)</a:t>
                      </a:r>
                      <a:endParaRPr kumimoji="0" lang="en-US" sz="800" b="0" i="0" u="none" strike="noStrike" cap="none" normalizeH="0" baseline="0" dirty="0" smtClean="0">
                        <a:ln>
                          <a:noFill/>
                        </a:ln>
                        <a:solidFill>
                          <a:srgbClr val="000000"/>
                        </a:solidFill>
                        <a:effectLst/>
                        <a:latin typeface="Arial" charset="0"/>
                      </a:endParaRP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Arial" charset="0"/>
                        </a:rPr>
                        <a:t>NS</a:t>
                      </a:r>
                      <a:endParaRPr kumimoji="0" lang="en-US" sz="800" b="0" i="0" u="none" strike="noStrike" cap="none" normalizeH="0" baseline="0" dirty="0" smtClean="0">
                        <a:ln>
                          <a:noFill/>
                        </a:ln>
                        <a:solidFill>
                          <a:srgbClr val="000000"/>
                        </a:solidFill>
                        <a:effectLst/>
                        <a:latin typeface="Arial" charset="0"/>
                      </a:endParaRP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35.4</a:t>
                      </a: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r>
              <a:tr h="455613">
                <a:tc>
                  <a:txBody>
                    <a:bodyPr/>
                    <a:lstStyle/>
                    <a:p>
                      <a:pPr marL="0" marR="0" lvl="0" indent="0" algn="l" defTabSz="914400" rtl="0" eaLnBrk="1" fontAlgn="base" latinLnBrk="0" hangingPunct="1">
                        <a:lnSpc>
                          <a:spcPct val="100000"/>
                        </a:lnSpc>
                        <a:spcBef>
                          <a:spcPct val="0"/>
                        </a:spcBef>
                        <a:spcAft>
                          <a:spcPts val="1400"/>
                        </a:spcAft>
                        <a:buClrTx/>
                        <a:buSzTx/>
                        <a:buFontTx/>
                        <a:buNone/>
                        <a:tabLst/>
                      </a:pPr>
                      <a:r>
                        <a:rPr kumimoji="0" lang="en-US" sz="1900" b="0" i="0" u="none" strike="noStrike" cap="none" normalizeH="0" baseline="0" dirty="0" smtClean="0">
                          <a:ln>
                            <a:noFill/>
                          </a:ln>
                          <a:solidFill>
                            <a:srgbClr val="000000"/>
                          </a:solidFill>
                          <a:effectLst/>
                          <a:latin typeface="Arial" charset="0"/>
                        </a:rPr>
                        <a:t>Obesity</a:t>
                      </a:r>
                      <a:endParaRPr kumimoji="0" lang="en-US" sz="800" b="0" i="0" u="none" strike="noStrike" cap="none" normalizeH="0" baseline="0" dirty="0" smtClean="0">
                        <a:ln>
                          <a:noFill/>
                        </a:ln>
                        <a:solidFill>
                          <a:srgbClr val="000000"/>
                        </a:solidFill>
                        <a:effectLst/>
                        <a:latin typeface="Arial" charset="0"/>
                      </a:endParaRP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ts val="1400"/>
                        </a:spcAft>
                        <a:buClrTx/>
                        <a:buSzTx/>
                        <a:buFontTx/>
                        <a:buNone/>
                        <a:tabLst/>
                      </a:pPr>
                      <a:r>
                        <a:rPr kumimoji="0" lang="en-US" sz="2000" b="0" i="0" u="none" strike="noStrike" cap="none" normalizeH="0" baseline="0" dirty="0" smtClean="0">
                          <a:ln>
                            <a:noFill/>
                          </a:ln>
                          <a:solidFill>
                            <a:srgbClr val="000000"/>
                          </a:solidFill>
                          <a:effectLst/>
                          <a:latin typeface="Arial" charset="0"/>
                        </a:rPr>
                        <a:t>74.1</a:t>
                      </a: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Arial" charset="0"/>
                        </a:rPr>
                        <a:t>20(11.2)</a:t>
                      </a:r>
                      <a:endParaRPr kumimoji="0" lang="en-US" sz="800" b="0" i="0" u="none" strike="noStrike" cap="none" normalizeH="0" baseline="0" dirty="0" smtClean="0">
                        <a:ln>
                          <a:noFill/>
                        </a:ln>
                        <a:solidFill>
                          <a:srgbClr val="000000"/>
                        </a:solidFill>
                        <a:effectLst/>
                        <a:latin typeface="Arial" charset="0"/>
                      </a:endParaRP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Arial" charset="0"/>
                        </a:rPr>
                        <a:t>12(31.6)</a:t>
                      </a:r>
                      <a:endParaRPr kumimoji="0" lang="en-US" sz="800" b="0" i="0" u="none" strike="noStrike" cap="none" normalizeH="0" baseline="0" dirty="0" smtClean="0">
                        <a:ln>
                          <a:noFill/>
                        </a:ln>
                        <a:solidFill>
                          <a:srgbClr val="000000"/>
                        </a:solidFill>
                        <a:effectLst/>
                        <a:latin typeface="Arial" charset="0"/>
                      </a:endParaRP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Arial" charset="0"/>
                        </a:rPr>
                        <a:t>p&lt;0.001</a:t>
                      </a:r>
                      <a:endParaRPr kumimoji="0" lang="en-US" sz="800" b="0" i="0" u="none" strike="noStrike" cap="none" normalizeH="0" baseline="0" dirty="0" smtClean="0">
                        <a:ln>
                          <a:noFill/>
                        </a:ln>
                        <a:solidFill>
                          <a:srgbClr val="000000"/>
                        </a:solidFill>
                        <a:effectLst/>
                        <a:latin typeface="Arial" charset="0"/>
                      </a:endParaRP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a:t>
                      </a: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r>
              <a:tr h="455613">
                <a:tc>
                  <a:txBody>
                    <a:bodyPr/>
                    <a:lstStyle/>
                    <a:p>
                      <a:pPr marL="0" marR="0" lvl="0" indent="0" algn="l" defTabSz="914400" rtl="0" eaLnBrk="1" fontAlgn="base" latinLnBrk="0" hangingPunct="1">
                        <a:lnSpc>
                          <a:spcPct val="100000"/>
                        </a:lnSpc>
                        <a:spcBef>
                          <a:spcPct val="0"/>
                        </a:spcBef>
                        <a:spcAft>
                          <a:spcPts val="1400"/>
                        </a:spcAft>
                        <a:buClrTx/>
                        <a:buSzTx/>
                        <a:buFontTx/>
                        <a:buNone/>
                        <a:tabLst/>
                      </a:pPr>
                      <a:r>
                        <a:rPr kumimoji="0" lang="en-US" sz="1900" b="0" i="0" u="none" strike="noStrike" cap="none" normalizeH="0" baseline="0" dirty="0" smtClean="0">
                          <a:ln>
                            <a:noFill/>
                          </a:ln>
                          <a:solidFill>
                            <a:srgbClr val="000000"/>
                          </a:solidFill>
                          <a:effectLst/>
                          <a:latin typeface="Arial" charset="0"/>
                        </a:rPr>
                        <a:t>DM2</a:t>
                      </a:r>
                      <a:endParaRPr kumimoji="0" lang="en-US" sz="800" b="0" i="0" u="none" strike="noStrike" cap="none" normalizeH="0" baseline="0" dirty="0" smtClean="0">
                        <a:ln>
                          <a:noFill/>
                        </a:ln>
                        <a:solidFill>
                          <a:srgbClr val="000000"/>
                        </a:solidFill>
                        <a:effectLst/>
                        <a:latin typeface="Arial" charset="0"/>
                      </a:endParaRP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ts val="1400"/>
                        </a:spcAft>
                        <a:buClrTx/>
                        <a:buSzTx/>
                        <a:buFontTx/>
                        <a:buNone/>
                        <a:tabLst/>
                      </a:pPr>
                      <a:r>
                        <a:rPr kumimoji="0" lang="en-US" sz="2000" b="0" i="0" u="none" strike="noStrike" cap="none" normalizeH="0" baseline="0" dirty="0" smtClean="0">
                          <a:ln>
                            <a:noFill/>
                          </a:ln>
                          <a:solidFill>
                            <a:srgbClr val="000000"/>
                          </a:solidFill>
                          <a:effectLst/>
                          <a:latin typeface="Arial" charset="0"/>
                        </a:rPr>
                        <a:t>45.2</a:t>
                      </a: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Arial" charset="0"/>
                        </a:rPr>
                        <a:t>15 (8.4)</a:t>
                      </a:r>
                      <a:endParaRPr kumimoji="0" lang="en-US" sz="800" b="0" i="0" u="none" strike="noStrike" cap="none" normalizeH="0" baseline="0" dirty="0" smtClean="0">
                        <a:ln>
                          <a:noFill/>
                        </a:ln>
                        <a:solidFill>
                          <a:srgbClr val="000000"/>
                        </a:solidFill>
                        <a:effectLst/>
                        <a:latin typeface="Arial" charset="0"/>
                      </a:endParaRP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Arial" charset="0"/>
                        </a:rPr>
                        <a:t>18(47.4)</a:t>
                      </a:r>
                      <a:endParaRPr kumimoji="0" lang="en-US" sz="800" b="0" i="0" u="none" strike="noStrike" cap="none" normalizeH="0" baseline="0" dirty="0" smtClean="0">
                        <a:ln>
                          <a:noFill/>
                        </a:ln>
                        <a:solidFill>
                          <a:srgbClr val="000000"/>
                        </a:solidFill>
                        <a:effectLst/>
                        <a:latin typeface="Arial" charset="0"/>
                      </a:endParaRP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Arial" charset="0"/>
                        </a:rPr>
                        <a:t>P&lt;0.001</a:t>
                      </a:r>
                      <a:endParaRPr kumimoji="0" lang="en-US" sz="800" b="0" i="0" u="none" strike="noStrike" cap="none" normalizeH="0" baseline="0" dirty="0" smtClean="0">
                        <a:ln>
                          <a:noFill/>
                        </a:ln>
                        <a:solidFill>
                          <a:srgbClr val="000000"/>
                        </a:solidFill>
                        <a:effectLst/>
                        <a:latin typeface="Arial" charset="0"/>
                      </a:endParaRP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7.2</a:t>
                      </a: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r>
              <a:tr h="455613">
                <a:tc>
                  <a:txBody>
                    <a:bodyPr/>
                    <a:lstStyle/>
                    <a:p>
                      <a:pPr marL="0" marR="0" lvl="0" indent="0" algn="l" defTabSz="914400" rtl="0" eaLnBrk="1" fontAlgn="base" latinLnBrk="0" hangingPunct="1">
                        <a:lnSpc>
                          <a:spcPct val="100000"/>
                        </a:lnSpc>
                        <a:spcBef>
                          <a:spcPct val="0"/>
                        </a:spcBef>
                        <a:spcAft>
                          <a:spcPts val="1400"/>
                        </a:spcAft>
                        <a:buClrTx/>
                        <a:buSzTx/>
                        <a:buFontTx/>
                        <a:buNone/>
                        <a:tabLst/>
                      </a:pPr>
                      <a:r>
                        <a:rPr kumimoji="0" lang="en-US" sz="1900" b="0" i="0" u="none" strike="noStrike" cap="none" normalizeH="0" baseline="0" dirty="0" smtClean="0">
                          <a:ln>
                            <a:noFill/>
                          </a:ln>
                          <a:solidFill>
                            <a:srgbClr val="000000"/>
                          </a:solidFill>
                          <a:effectLst/>
                          <a:latin typeface="Arial" charset="0"/>
                        </a:rPr>
                        <a:t>Hyperlipidemia</a:t>
                      </a:r>
                      <a:endParaRPr kumimoji="0" lang="en-US" sz="800" b="0" i="0" u="none" strike="noStrike" cap="none" normalizeH="0" baseline="0" dirty="0" smtClean="0">
                        <a:ln>
                          <a:noFill/>
                        </a:ln>
                        <a:solidFill>
                          <a:srgbClr val="000000"/>
                        </a:solidFill>
                        <a:effectLst/>
                        <a:latin typeface="Arial" charset="0"/>
                      </a:endParaRP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ts val="1400"/>
                        </a:spcAft>
                        <a:buClrTx/>
                        <a:buSzTx/>
                        <a:buFontTx/>
                        <a:buNone/>
                        <a:tabLst/>
                      </a:pPr>
                      <a:r>
                        <a:rPr kumimoji="0" lang="en-US" sz="2000" b="0" i="0" u="none" strike="noStrike" cap="none" normalizeH="0" baseline="0" dirty="0" smtClean="0">
                          <a:ln>
                            <a:noFill/>
                          </a:ln>
                          <a:solidFill>
                            <a:srgbClr val="000000"/>
                          </a:solidFill>
                          <a:effectLst/>
                          <a:latin typeface="Arial" charset="0"/>
                        </a:rPr>
                        <a:t>16.8</a:t>
                      </a: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Arial" charset="0"/>
                        </a:rPr>
                        <a:t>14 (7.9)</a:t>
                      </a:r>
                      <a:endParaRPr kumimoji="0" lang="en-US" sz="800" b="0" i="0" u="none" strike="noStrike" cap="none" normalizeH="0" baseline="0" dirty="0" smtClean="0">
                        <a:ln>
                          <a:noFill/>
                        </a:ln>
                        <a:solidFill>
                          <a:srgbClr val="000000"/>
                        </a:solidFill>
                        <a:effectLst/>
                        <a:latin typeface="Arial" charset="0"/>
                      </a:endParaRP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Arial" charset="0"/>
                        </a:rPr>
                        <a:t>3(7.9)</a:t>
                      </a:r>
                      <a:endParaRPr kumimoji="0" lang="en-US" sz="800" b="0" i="0" u="none" strike="noStrike" cap="none" normalizeH="0" baseline="0" dirty="0" smtClean="0">
                        <a:ln>
                          <a:noFill/>
                        </a:ln>
                        <a:solidFill>
                          <a:srgbClr val="000000"/>
                        </a:solidFill>
                        <a:effectLst/>
                        <a:latin typeface="Arial" charset="0"/>
                      </a:endParaRP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Arial" charset="0"/>
                        </a:rPr>
                        <a:t>NS</a:t>
                      </a:r>
                      <a:endParaRPr kumimoji="0" lang="en-US" sz="800" b="0" i="0" u="none" strike="noStrike" cap="none" normalizeH="0" baseline="0" dirty="0" smtClean="0">
                        <a:ln>
                          <a:noFill/>
                        </a:ln>
                        <a:solidFill>
                          <a:srgbClr val="000000"/>
                        </a:solidFill>
                        <a:effectLst/>
                        <a:latin typeface="Arial" charset="0"/>
                      </a:endParaRP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32</a:t>
                      </a: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r>
              <a:tr h="455613">
                <a:tc>
                  <a:txBody>
                    <a:bodyPr/>
                    <a:lstStyle/>
                    <a:p>
                      <a:pPr marL="0" marR="0" lvl="0" indent="0" algn="l" defTabSz="914400" rtl="0" eaLnBrk="1" fontAlgn="base" latinLnBrk="0" hangingPunct="1">
                        <a:lnSpc>
                          <a:spcPct val="100000"/>
                        </a:lnSpc>
                        <a:spcBef>
                          <a:spcPct val="0"/>
                        </a:spcBef>
                        <a:spcAft>
                          <a:spcPts val="1400"/>
                        </a:spcAft>
                        <a:buClrTx/>
                        <a:buSzTx/>
                        <a:buFontTx/>
                        <a:buNone/>
                        <a:tabLst/>
                      </a:pPr>
                      <a:r>
                        <a:rPr kumimoji="0" lang="en-US" sz="1900" b="0" i="0" u="none" strike="noStrike" cap="none" normalizeH="0" baseline="0" dirty="0" smtClean="0">
                          <a:ln>
                            <a:noFill/>
                          </a:ln>
                          <a:solidFill>
                            <a:srgbClr val="000000"/>
                          </a:solidFill>
                          <a:effectLst/>
                          <a:latin typeface="Arial" charset="0"/>
                        </a:rPr>
                        <a:t>Myocardial infarction</a:t>
                      </a:r>
                      <a:endParaRPr kumimoji="0" lang="en-US" sz="800" b="0" i="0" u="none" strike="noStrike" cap="none" normalizeH="0" baseline="0" dirty="0" smtClean="0">
                        <a:ln>
                          <a:noFill/>
                        </a:ln>
                        <a:solidFill>
                          <a:srgbClr val="000000"/>
                        </a:solidFill>
                        <a:effectLst/>
                        <a:latin typeface="Arial" charset="0"/>
                      </a:endParaRP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ts val="1400"/>
                        </a:spcAft>
                        <a:buClrTx/>
                        <a:buSzTx/>
                        <a:buFontTx/>
                        <a:buNone/>
                        <a:tabLst/>
                      </a:pPr>
                      <a:r>
                        <a:rPr kumimoji="0" lang="en-US" sz="2000" b="0" i="0" u="none" strike="noStrike" cap="none" normalizeH="0" baseline="0" dirty="0" smtClean="0">
                          <a:ln>
                            <a:noFill/>
                          </a:ln>
                          <a:solidFill>
                            <a:srgbClr val="000000"/>
                          </a:solidFill>
                          <a:effectLst/>
                          <a:latin typeface="Arial" charset="0"/>
                        </a:rPr>
                        <a:t>7.6</a:t>
                      </a: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Arial" charset="0"/>
                        </a:rPr>
                        <a:t>  9 (5.0)</a:t>
                      </a:r>
                      <a:endParaRPr kumimoji="0" lang="en-US" sz="800" b="0" i="0" u="none" strike="noStrike" cap="none" normalizeH="0" baseline="0" dirty="0" smtClean="0">
                        <a:ln>
                          <a:noFill/>
                        </a:ln>
                        <a:solidFill>
                          <a:srgbClr val="000000"/>
                        </a:solidFill>
                        <a:effectLst/>
                        <a:latin typeface="Arial" charset="0"/>
                      </a:endParaRP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Arial" charset="0"/>
                        </a:rPr>
                        <a:t>1(2.6)</a:t>
                      </a:r>
                      <a:endParaRPr kumimoji="0" lang="en-US" sz="800" b="0" i="0" u="none" strike="noStrike" cap="none" normalizeH="0" baseline="0" dirty="0" smtClean="0">
                        <a:ln>
                          <a:noFill/>
                        </a:ln>
                        <a:solidFill>
                          <a:srgbClr val="000000"/>
                        </a:solidFill>
                        <a:effectLst/>
                        <a:latin typeface="Arial" charset="0"/>
                      </a:endParaRP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Arial" charset="0"/>
                        </a:rPr>
                        <a:t>NS</a:t>
                      </a:r>
                      <a:endParaRPr kumimoji="0" lang="en-US" sz="800" b="0" i="0" u="none" strike="noStrike" cap="none" normalizeH="0" baseline="0" dirty="0" smtClean="0">
                        <a:ln>
                          <a:noFill/>
                        </a:ln>
                        <a:solidFill>
                          <a:srgbClr val="000000"/>
                        </a:solidFill>
                        <a:effectLst/>
                        <a:latin typeface="Arial" charset="0"/>
                      </a:endParaRP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a:t>
                      </a: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r>
              <a:tr h="455613">
                <a:tc>
                  <a:txBody>
                    <a:bodyPr/>
                    <a:lstStyle/>
                    <a:p>
                      <a:pPr marL="0" marR="0" lvl="0" indent="0" algn="l" defTabSz="914400" rtl="0" eaLnBrk="1" fontAlgn="base" latinLnBrk="0" hangingPunct="1">
                        <a:lnSpc>
                          <a:spcPct val="100000"/>
                        </a:lnSpc>
                        <a:spcBef>
                          <a:spcPct val="0"/>
                        </a:spcBef>
                        <a:spcAft>
                          <a:spcPts val="1400"/>
                        </a:spcAft>
                        <a:buClrTx/>
                        <a:buSzTx/>
                        <a:buFontTx/>
                        <a:buNone/>
                        <a:tabLst/>
                      </a:pPr>
                      <a:r>
                        <a:rPr kumimoji="0" lang="en-US" sz="1900" b="0" i="0" u="none" strike="noStrike" cap="none" normalizeH="0" baseline="0" dirty="0" smtClean="0">
                          <a:ln>
                            <a:noFill/>
                          </a:ln>
                          <a:solidFill>
                            <a:srgbClr val="000000"/>
                          </a:solidFill>
                          <a:effectLst/>
                          <a:latin typeface="Arial" charset="0"/>
                        </a:rPr>
                        <a:t>Stroke</a:t>
                      </a:r>
                      <a:endParaRPr kumimoji="0" lang="en-US" sz="800" b="0" i="0" u="none" strike="noStrike" cap="none" normalizeH="0" baseline="0" dirty="0" smtClean="0">
                        <a:ln>
                          <a:noFill/>
                        </a:ln>
                        <a:solidFill>
                          <a:srgbClr val="000000"/>
                        </a:solidFill>
                        <a:effectLst/>
                        <a:latin typeface="Arial" charset="0"/>
                      </a:endParaRP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ts val="1400"/>
                        </a:spcAft>
                        <a:buClrTx/>
                        <a:buSzTx/>
                        <a:buFontTx/>
                        <a:buNone/>
                        <a:tabLst/>
                      </a:pPr>
                      <a:r>
                        <a:rPr kumimoji="0" lang="en-US" sz="2000" b="0" i="0" u="none" strike="noStrike" cap="none" normalizeH="0" baseline="0" dirty="0" smtClean="0">
                          <a:ln>
                            <a:noFill/>
                          </a:ln>
                          <a:solidFill>
                            <a:srgbClr val="000000"/>
                          </a:solidFill>
                          <a:effectLst/>
                          <a:latin typeface="Arial" charset="0"/>
                        </a:rPr>
                        <a:t>6.2</a:t>
                      </a: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Arial" charset="0"/>
                        </a:rPr>
                        <a:t>  6 (3.3)</a:t>
                      </a:r>
                      <a:endParaRPr kumimoji="0" lang="en-US" sz="800" b="0" i="0" u="none" strike="noStrike" cap="none" normalizeH="0" baseline="0" dirty="0" smtClean="0">
                        <a:ln>
                          <a:noFill/>
                        </a:ln>
                        <a:solidFill>
                          <a:srgbClr val="000000"/>
                        </a:solidFill>
                        <a:effectLst/>
                        <a:latin typeface="Arial" charset="0"/>
                      </a:endParaRP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Arial" charset="0"/>
                        </a:rPr>
                        <a:t>1(2.6)</a:t>
                      </a:r>
                      <a:endParaRPr kumimoji="0" lang="en-US" sz="800" b="0" i="0" u="none" strike="noStrike" cap="none" normalizeH="0" baseline="0" dirty="0" smtClean="0">
                        <a:ln>
                          <a:noFill/>
                        </a:ln>
                        <a:solidFill>
                          <a:srgbClr val="000000"/>
                        </a:solidFill>
                        <a:effectLst/>
                        <a:latin typeface="Arial" charset="0"/>
                      </a:endParaRP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Arial" charset="0"/>
                        </a:rPr>
                        <a:t>NS</a:t>
                      </a:r>
                      <a:endParaRPr kumimoji="0" lang="en-US" sz="800" b="0" i="0" u="none" strike="noStrike" cap="none" normalizeH="0" baseline="0" dirty="0" smtClean="0">
                        <a:ln>
                          <a:noFill/>
                        </a:ln>
                        <a:solidFill>
                          <a:srgbClr val="000000"/>
                        </a:solidFill>
                        <a:effectLst/>
                        <a:latin typeface="Arial" charset="0"/>
                      </a:endParaRP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a:t>
                      </a: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r>
              <a:tr h="455613">
                <a:tc>
                  <a:txBody>
                    <a:bodyPr/>
                    <a:lstStyle/>
                    <a:p>
                      <a:pPr marL="0" marR="0" lvl="0" indent="0" algn="l" defTabSz="914400" rtl="0" eaLnBrk="1" fontAlgn="base" latinLnBrk="0" hangingPunct="1">
                        <a:lnSpc>
                          <a:spcPct val="100000"/>
                        </a:lnSpc>
                        <a:spcBef>
                          <a:spcPct val="0"/>
                        </a:spcBef>
                        <a:spcAft>
                          <a:spcPts val="1400"/>
                        </a:spcAft>
                        <a:buClrTx/>
                        <a:buSzTx/>
                        <a:buFontTx/>
                        <a:buNone/>
                        <a:tabLst/>
                      </a:pPr>
                      <a:r>
                        <a:rPr kumimoji="0" lang="en-US" sz="1900" b="0" i="0" u="none" strike="noStrike" cap="none" normalizeH="0" baseline="0" dirty="0" smtClean="0">
                          <a:ln>
                            <a:noFill/>
                          </a:ln>
                          <a:solidFill>
                            <a:srgbClr val="000000"/>
                          </a:solidFill>
                          <a:effectLst/>
                          <a:latin typeface="Arial" charset="0"/>
                        </a:rPr>
                        <a:t>Combination</a:t>
                      </a:r>
                      <a:endParaRPr kumimoji="0" lang="en-US" sz="800" b="0" i="0" u="none" strike="noStrike" cap="none" normalizeH="0" baseline="0" dirty="0" smtClean="0">
                        <a:ln>
                          <a:noFill/>
                        </a:ln>
                        <a:solidFill>
                          <a:srgbClr val="000000"/>
                        </a:solidFill>
                        <a:effectLst/>
                        <a:latin typeface="Arial" charset="0"/>
                      </a:endParaRP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ts val="1400"/>
                        </a:spcAft>
                        <a:buClrTx/>
                        <a:buSzTx/>
                        <a:buFontTx/>
                        <a:buNone/>
                        <a:tabLst/>
                      </a:pPr>
                      <a:r>
                        <a:rPr kumimoji="0" lang="en-US" sz="2000" b="0" i="0" u="none" strike="noStrike" cap="none" normalizeH="0" baseline="0" dirty="0" smtClean="0">
                          <a:ln>
                            <a:noFill/>
                          </a:ln>
                          <a:solidFill>
                            <a:srgbClr val="000000"/>
                          </a:solidFill>
                          <a:effectLst/>
                          <a:latin typeface="Arial" charset="0"/>
                        </a:rPr>
                        <a:t>21.2</a:t>
                      </a: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Arial" charset="0"/>
                        </a:rPr>
                        <a:t>16(7.7) </a:t>
                      </a:r>
                      <a:endParaRPr kumimoji="0" lang="en-US" sz="800" b="0" i="0" u="none" strike="noStrike" cap="none" normalizeH="0" baseline="0" dirty="0" smtClean="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rPr>
                        <a:t> </a:t>
                      </a: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Arial" charset="0"/>
                        </a:rPr>
                        <a:t>6(15.8)</a:t>
                      </a:r>
                      <a:endParaRPr kumimoji="0" lang="en-US" sz="800" b="0" i="0" u="none" strike="noStrike" cap="none" normalizeH="0" baseline="0" dirty="0" smtClean="0">
                        <a:ln>
                          <a:noFill/>
                        </a:ln>
                        <a:solidFill>
                          <a:srgbClr val="000000"/>
                        </a:solidFill>
                        <a:effectLst/>
                        <a:latin typeface="Arial" charset="0"/>
                      </a:endParaRP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Arial" charset="0"/>
                        </a:rPr>
                        <a:t>p&lt;0.05</a:t>
                      </a:r>
                      <a:endParaRPr kumimoji="0" lang="en-US" sz="800" b="0" i="0" u="none" strike="noStrike" cap="none" normalizeH="0" baseline="0" dirty="0" smtClean="0">
                        <a:ln>
                          <a:noFill/>
                        </a:ln>
                        <a:solidFill>
                          <a:srgbClr val="000000"/>
                        </a:solidFill>
                        <a:effectLst/>
                        <a:latin typeface="Arial" charset="0"/>
                      </a:endParaRP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11</a:t>
                      </a:r>
                    </a:p>
                  </a:txBody>
                  <a:tcPr marL="54591" marR="54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r>
            </a:tbl>
          </a:graphicData>
        </a:graphic>
      </p:graphicFrame>
      <p:sp>
        <p:nvSpPr>
          <p:cNvPr id="9292" name="TextBox 4"/>
          <p:cNvSpPr txBox="1">
            <a:spLocks noChangeArrowheads="1"/>
          </p:cNvSpPr>
          <p:nvPr/>
        </p:nvSpPr>
        <p:spPr bwMode="auto">
          <a:xfrm>
            <a:off x="2738439" y="6057900"/>
            <a:ext cx="6730106" cy="800219"/>
          </a:xfrm>
          <a:prstGeom prst="rect">
            <a:avLst/>
          </a:prstGeom>
          <a:noFill/>
          <a:ln w="9525">
            <a:noFill/>
            <a:miter lim="800000"/>
            <a:headEnd/>
            <a:tailEnd/>
          </a:ln>
        </p:spPr>
        <p:txBody>
          <a:bodyPr wrap="square">
            <a:spAutoFit/>
          </a:bodyPr>
          <a:lstStyle/>
          <a:p>
            <a:r>
              <a:rPr lang="en-GB" sz="1400" dirty="0" err="1" smtClean="0">
                <a:latin typeface="Arial" pitchFamily="34" charset="0"/>
                <a:cs typeface="Arial" pitchFamily="34" charset="0"/>
              </a:rPr>
              <a:t>Kocova</a:t>
            </a:r>
            <a:r>
              <a:rPr lang="en-GB" sz="1400" dirty="0" smtClean="0">
                <a:latin typeface="Arial" pitchFamily="34" charset="0"/>
                <a:cs typeface="Arial" pitchFamily="34" charset="0"/>
              </a:rPr>
              <a:t> </a:t>
            </a:r>
            <a:r>
              <a:rPr lang="en-GB" sz="1400" dirty="0">
                <a:latin typeface="Arial" pitchFamily="34" charset="0"/>
                <a:cs typeface="Arial" pitchFamily="34" charset="0"/>
              </a:rPr>
              <a:t>M. Et al. Hormone research, Buenos Aires, ISPAD 2010</a:t>
            </a:r>
          </a:p>
          <a:p>
            <a:r>
              <a:rPr lang="en-US" sz="1400" dirty="0" smtClean="0">
                <a:latin typeface="Arial" pitchFamily="34" charset="0"/>
              </a:rPr>
              <a:t>*</a:t>
            </a:r>
            <a:r>
              <a:rPr lang="en-GB" sz="1400" dirty="0">
                <a:latin typeface="Arial" pitchFamily="34" charset="0"/>
                <a:cs typeface="Arial" pitchFamily="34" charset="0"/>
              </a:rPr>
              <a:t>Dagmar </a:t>
            </a:r>
            <a:r>
              <a:rPr lang="en-GB" sz="1400" dirty="0" err="1">
                <a:latin typeface="Arial" pitchFamily="34" charset="0"/>
                <a:cs typeface="Arial" pitchFamily="34" charset="0"/>
              </a:rPr>
              <a:t>I'Allemand</a:t>
            </a:r>
            <a:r>
              <a:rPr lang="en-GB" sz="1400" dirty="0">
                <a:latin typeface="Arial" pitchFamily="34" charset="0"/>
                <a:cs typeface="Arial" pitchFamily="34" charset="0"/>
              </a:rPr>
              <a:t> D et al.</a:t>
            </a:r>
            <a:r>
              <a:rPr lang="en-GB" sz="1400" baseline="30000" dirty="0">
                <a:latin typeface="Arial" pitchFamily="34" charset="0"/>
                <a:cs typeface="Arial" pitchFamily="34" charset="0"/>
              </a:rPr>
              <a:t> </a:t>
            </a:r>
            <a:r>
              <a:rPr lang="en-GB" sz="1400" dirty="0">
                <a:latin typeface="Arial" pitchFamily="34" charset="0"/>
                <a:cs typeface="Arial" pitchFamily="34" charset="0"/>
              </a:rPr>
              <a:t>APV-Study </a:t>
            </a:r>
            <a:r>
              <a:rPr lang="en-GB" sz="1400" dirty="0" err="1">
                <a:latin typeface="Arial" pitchFamily="34" charset="0"/>
                <a:cs typeface="Arial" pitchFamily="34" charset="0"/>
              </a:rPr>
              <a:t>Group,Obesity</a:t>
            </a:r>
            <a:r>
              <a:rPr lang="en-GB" sz="1400" dirty="0">
                <a:latin typeface="Arial" pitchFamily="34" charset="0"/>
                <a:cs typeface="Arial" pitchFamily="34" charset="0"/>
              </a:rPr>
              <a:t> 16(7) :1672-1679, 2008</a:t>
            </a:r>
          </a:p>
          <a:p>
            <a:endParaRPr lang="mk-MK"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extLst>
              <p:ext uri="{D42A27DB-BD31-4B8C-83A1-F6EECF244321}">
                <p14:modId xmlns:p14="http://schemas.microsoft.com/office/powerpoint/2010/main" val="45230675"/>
              </p:ext>
            </p:extLst>
          </p:nvPr>
        </p:nvGraphicFramePr>
        <p:xfrm>
          <a:off x="1045840" y="259978"/>
          <a:ext cx="3886200" cy="2520950"/>
        </p:xfrm>
        <a:graphic>
          <a:graphicData uri="http://schemas.openxmlformats.org/presentationml/2006/ole">
            <mc:AlternateContent xmlns:mc="http://schemas.openxmlformats.org/markup-compatibility/2006">
              <mc:Choice xmlns:v="urn:schemas-microsoft-com:vml" Requires="v">
                <p:oleObj spid="_x0000_s11294" name="Document" r:id="rId4" imgW="7753418" imgH="5436377" progId="Word.Document.12">
                  <p:embed/>
                </p:oleObj>
              </mc:Choice>
              <mc:Fallback>
                <p:oleObj name="Document" r:id="rId4" imgW="7753418" imgH="5436377" progId="Word.Documen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5840" y="259978"/>
                        <a:ext cx="3886200" cy="2520950"/>
                      </a:xfrm>
                      <a:prstGeom prst="rect">
                        <a:avLst/>
                      </a:prstGeom>
                      <a:solidFill>
                        <a:srgbClr val="92D050"/>
                      </a:solidFill>
                    </p:spPr>
                  </p:pic>
                </p:oleObj>
              </mc:Fallback>
            </mc:AlternateContent>
          </a:graphicData>
        </a:graphic>
      </p:graphicFrame>
      <p:sp>
        <p:nvSpPr>
          <p:cNvPr id="11268" name="TextBox 3"/>
          <p:cNvSpPr txBox="1">
            <a:spLocks noChangeArrowheads="1"/>
          </p:cNvSpPr>
          <p:nvPr/>
        </p:nvSpPr>
        <p:spPr bwMode="auto">
          <a:xfrm>
            <a:off x="4929188" y="6429375"/>
            <a:ext cx="3962400" cy="277813"/>
          </a:xfrm>
          <a:prstGeom prst="rect">
            <a:avLst/>
          </a:prstGeom>
          <a:noFill/>
          <a:ln w="9525">
            <a:noFill/>
            <a:miter lim="800000"/>
            <a:headEnd/>
            <a:tailEnd/>
          </a:ln>
        </p:spPr>
        <p:txBody>
          <a:bodyPr wrap="none">
            <a:spAutoFit/>
          </a:bodyPr>
          <a:lstStyle/>
          <a:p>
            <a:r>
              <a:rPr lang="en-US" sz="1200"/>
              <a:t>Kocova M. Pediatric Diabetes, Ispad 2010, Buenos Aires</a:t>
            </a:r>
            <a:endParaRPr lang="mk-MK" sz="1200"/>
          </a:p>
        </p:txBody>
      </p:sp>
      <p:pic>
        <p:nvPicPr>
          <p:cNvPr id="11269" name="Picture 3"/>
          <p:cNvPicPr>
            <a:picLocks noChangeAspect="1" noChangeArrowheads="1"/>
          </p:cNvPicPr>
          <p:nvPr/>
        </p:nvPicPr>
        <p:blipFill>
          <a:blip r:embed="rId6"/>
          <a:srcRect/>
          <a:stretch>
            <a:fillRect/>
          </a:stretch>
        </p:blipFill>
        <p:spPr bwMode="auto">
          <a:xfrm>
            <a:off x="5076056" y="2939132"/>
            <a:ext cx="3888432" cy="2547323"/>
          </a:xfrm>
          <a:prstGeom prst="rect">
            <a:avLst/>
          </a:prstGeom>
          <a:solidFill>
            <a:srgbClr val="99CC00"/>
          </a:solidFill>
          <a:ln w="9525" algn="ctr">
            <a:noFill/>
            <a:miter lim="800000"/>
            <a:headEnd/>
            <a:tailEnd/>
          </a:ln>
        </p:spPr>
      </p:pic>
      <p:pic>
        <p:nvPicPr>
          <p:cNvPr id="11270" name="Picture 4"/>
          <p:cNvPicPr>
            <a:picLocks noChangeAspect="1" noChangeArrowheads="1"/>
          </p:cNvPicPr>
          <p:nvPr/>
        </p:nvPicPr>
        <p:blipFill>
          <a:blip r:embed="rId7"/>
          <a:srcRect/>
          <a:stretch>
            <a:fillRect/>
          </a:stretch>
        </p:blipFill>
        <p:spPr bwMode="auto">
          <a:xfrm>
            <a:off x="5076056" y="342528"/>
            <a:ext cx="3900487" cy="2438400"/>
          </a:xfrm>
          <a:prstGeom prst="rect">
            <a:avLst/>
          </a:prstGeom>
          <a:solidFill>
            <a:srgbClr val="99CC00"/>
          </a:solidFill>
          <a:ln w="9525" algn="ctr">
            <a:noFill/>
            <a:miter lim="800000"/>
            <a:headEnd/>
            <a:tailEnd/>
          </a:ln>
        </p:spPr>
      </p:pic>
      <p:pic>
        <p:nvPicPr>
          <p:cNvPr id="11271" name="Picture 5"/>
          <p:cNvPicPr>
            <a:picLocks noChangeAspect="1" noChangeArrowheads="1"/>
          </p:cNvPicPr>
          <p:nvPr/>
        </p:nvPicPr>
        <p:blipFill>
          <a:blip r:embed="rId8"/>
          <a:srcRect/>
          <a:stretch>
            <a:fillRect/>
          </a:stretch>
        </p:blipFill>
        <p:spPr bwMode="auto">
          <a:xfrm>
            <a:off x="1006152" y="2944912"/>
            <a:ext cx="3925888" cy="2500312"/>
          </a:xfrm>
          <a:prstGeom prst="rect">
            <a:avLst/>
          </a:prstGeom>
          <a:solidFill>
            <a:srgbClr val="99CC00"/>
          </a:solidFill>
          <a:ln w="9525" algn="ctr">
            <a:noFill/>
            <a:miter lim="800000"/>
            <a:headEnd/>
            <a:tailEnd/>
          </a:ln>
        </p:spPr>
      </p:pic>
      <p:sp>
        <p:nvSpPr>
          <p:cNvPr id="11272" name="TextBox 7"/>
          <p:cNvSpPr txBox="1">
            <a:spLocks noChangeArrowheads="1"/>
          </p:cNvSpPr>
          <p:nvPr/>
        </p:nvSpPr>
        <p:spPr bwMode="auto">
          <a:xfrm>
            <a:off x="428625" y="5786438"/>
            <a:ext cx="1968809" cy="923330"/>
          </a:xfrm>
          <a:prstGeom prst="rect">
            <a:avLst/>
          </a:prstGeom>
          <a:noFill/>
          <a:ln w="9525">
            <a:noFill/>
            <a:miter lim="800000"/>
            <a:headEnd/>
            <a:tailEnd/>
          </a:ln>
        </p:spPr>
        <p:txBody>
          <a:bodyPr wrap="none">
            <a:spAutoFit/>
          </a:bodyPr>
          <a:lstStyle/>
          <a:p>
            <a:r>
              <a:rPr lang="en-US" dirty="0"/>
              <a:t>207 </a:t>
            </a:r>
            <a:r>
              <a:rPr lang="mk-MK" dirty="0" smtClean="0"/>
              <a:t>дебели деца</a:t>
            </a:r>
            <a:endParaRPr lang="en-US" dirty="0"/>
          </a:p>
          <a:p>
            <a:r>
              <a:rPr lang="en-US" dirty="0"/>
              <a:t>24% </a:t>
            </a:r>
            <a:r>
              <a:rPr lang="mk-MK" dirty="0" smtClean="0"/>
              <a:t>ГИ</a:t>
            </a:r>
            <a:endParaRPr lang="en-US" dirty="0"/>
          </a:p>
          <a:p>
            <a:r>
              <a:rPr lang="en-US" dirty="0"/>
              <a:t>1.9</a:t>
            </a:r>
            <a:r>
              <a:rPr lang="en-US" dirty="0" smtClean="0"/>
              <a:t>%</a:t>
            </a:r>
            <a:r>
              <a:rPr lang="mk-MK" dirty="0" smtClean="0"/>
              <a:t> </a:t>
            </a:r>
            <a:r>
              <a:rPr lang="en-US" dirty="0" smtClean="0"/>
              <a:t>- </a:t>
            </a:r>
            <a:r>
              <a:rPr lang="en-US" dirty="0"/>
              <a:t>DM2</a:t>
            </a:r>
            <a:endParaRPr lang="mk-MK" dirty="0"/>
          </a:p>
        </p:txBody>
      </p:sp>
      <p:sp>
        <p:nvSpPr>
          <p:cNvPr id="3" name="TextBox 2"/>
          <p:cNvSpPr txBox="1"/>
          <p:nvPr/>
        </p:nvSpPr>
        <p:spPr>
          <a:xfrm>
            <a:off x="0" y="1124744"/>
            <a:ext cx="1077539" cy="369332"/>
          </a:xfrm>
          <a:prstGeom prst="rect">
            <a:avLst/>
          </a:prstGeom>
          <a:noFill/>
        </p:spPr>
        <p:txBody>
          <a:bodyPr wrap="none" rtlCol="0">
            <a:spAutoFit/>
          </a:bodyPr>
          <a:lstStyle/>
          <a:p>
            <a:r>
              <a:rPr lang="mk-MK" dirty="0" smtClean="0"/>
              <a:t>Случај 1</a:t>
            </a:r>
            <a:endParaRPr lang="en-US" dirty="0"/>
          </a:p>
        </p:txBody>
      </p:sp>
      <p:sp>
        <p:nvSpPr>
          <p:cNvPr id="10" name="TextBox 9"/>
          <p:cNvSpPr txBox="1"/>
          <p:nvPr/>
        </p:nvSpPr>
        <p:spPr>
          <a:xfrm>
            <a:off x="-6398" y="3573016"/>
            <a:ext cx="1077539" cy="369332"/>
          </a:xfrm>
          <a:prstGeom prst="rect">
            <a:avLst/>
          </a:prstGeom>
          <a:noFill/>
        </p:spPr>
        <p:txBody>
          <a:bodyPr wrap="none" rtlCol="0">
            <a:spAutoFit/>
          </a:bodyPr>
          <a:lstStyle/>
          <a:p>
            <a:r>
              <a:rPr lang="mk-MK" dirty="0" smtClean="0"/>
              <a:t>Случај 2</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214313" y="714375"/>
            <a:ext cx="9060814" cy="2462213"/>
          </a:xfrm>
          <a:prstGeom prst="rect">
            <a:avLst/>
          </a:prstGeom>
          <a:noFill/>
          <a:ln w="9525">
            <a:noFill/>
            <a:miter lim="800000"/>
            <a:headEnd/>
            <a:tailEnd/>
          </a:ln>
        </p:spPr>
        <p:txBody>
          <a:bodyPr wrap="none">
            <a:spAutoFit/>
          </a:bodyPr>
          <a:lstStyle/>
          <a:p>
            <a:r>
              <a:rPr lang="mk-MK" sz="3200" dirty="0" smtClean="0">
                <a:latin typeface="Arial" pitchFamily="34" charset="0"/>
                <a:cs typeface="Arial" pitchFamily="34" charset="0"/>
              </a:rPr>
              <a:t>Дебелите деца со инасулинска резистенција</a:t>
            </a:r>
            <a:endParaRPr lang="en-US" sz="3200" dirty="0">
              <a:latin typeface="Arial" pitchFamily="34" charset="0"/>
              <a:cs typeface="Arial" pitchFamily="34" charset="0"/>
            </a:endParaRPr>
          </a:p>
          <a:p>
            <a:r>
              <a:rPr lang="mk-MK" sz="3200" dirty="0" smtClean="0">
                <a:latin typeface="Arial" pitchFamily="34" charset="0"/>
                <a:cs typeface="Arial" pitchFamily="34" charset="0"/>
              </a:rPr>
              <a:t>Се со ризик за </a:t>
            </a:r>
            <a:r>
              <a:rPr lang="en-US" sz="3200" dirty="0" smtClean="0">
                <a:latin typeface="Arial" pitchFamily="34" charset="0"/>
                <a:cs typeface="Arial" pitchFamily="34" charset="0"/>
              </a:rPr>
              <a:t>DM</a:t>
            </a:r>
            <a:r>
              <a:rPr lang="mk-MK" sz="3200" dirty="0" smtClean="0">
                <a:latin typeface="Arial" pitchFamily="34" charset="0"/>
                <a:cs typeface="Arial" pitchFamily="34" charset="0"/>
              </a:rPr>
              <a:t>2</a:t>
            </a:r>
            <a:endParaRPr lang="en-US" sz="3200" dirty="0">
              <a:latin typeface="Arial" pitchFamily="34" charset="0"/>
              <a:cs typeface="Arial" pitchFamily="34" charset="0"/>
            </a:endParaRPr>
          </a:p>
          <a:p>
            <a:endParaRPr lang="en-US" dirty="0">
              <a:latin typeface="Arial" pitchFamily="34" charset="0"/>
              <a:cs typeface="Arial" pitchFamily="34" charset="0"/>
            </a:endParaRPr>
          </a:p>
          <a:p>
            <a:r>
              <a:rPr lang="en-US" sz="2400" dirty="0">
                <a:latin typeface="Arial" pitchFamily="34" charset="0"/>
                <a:cs typeface="Arial" pitchFamily="34" charset="0"/>
              </a:rPr>
              <a:t>1/3   </a:t>
            </a:r>
            <a:r>
              <a:rPr lang="mk-MK" sz="2400" dirty="0" smtClean="0">
                <a:latin typeface="Arial" pitchFamily="34" charset="0"/>
                <a:cs typeface="Arial" pitchFamily="34" charset="0"/>
              </a:rPr>
              <a:t>остануваат еугликемични</a:t>
            </a:r>
            <a:endParaRPr lang="en-US" sz="2400" dirty="0">
              <a:latin typeface="Arial" pitchFamily="34" charset="0"/>
              <a:cs typeface="Arial" pitchFamily="34" charset="0"/>
            </a:endParaRPr>
          </a:p>
          <a:p>
            <a:r>
              <a:rPr lang="en-US" sz="2400" dirty="0" smtClean="0">
                <a:latin typeface="Arial" pitchFamily="34" charset="0"/>
                <a:cs typeface="Arial" pitchFamily="34" charset="0"/>
              </a:rPr>
              <a:t>1/3    </a:t>
            </a:r>
            <a:r>
              <a:rPr lang="mk-MK" sz="2400" dirty="0" smtClean="0">
                <a:latin typeface="Arial" pitchFamily="34" charset="0"/>
                <a:cs typeface="Arial" pitchFamily="34" charset="0"/>
              </a:rPr>
              <a:t>остануваат со ГИ</a:t>
            </a:r>
            <a:endParaRPr lang="en-US" sz="2400" dirty="0">
              <a:latin typeface="Arial" pitchFamily="34" charset="0"/>
              <a:cs typeface="Arial" pitchFamily="34" charset="0"/>
            </a:endParaRPr>
          </a:p>
          <a:p>
            <a:r>
              <a:rPr lang="en-US" sz="2400" dirty="0">
                <a:latin typeface="Arial" pitchFamily="34" charset="0"/>
                <a:cs typeface="Arial" pitchFamily="34" charset="0"/>
              </a:rPr>
              <a:t>1/3    </a:t>
            </a:r>
            <a:r>
              <a:rPr lang="mk-MK" sz="2400" dirty="0" smtClean="0">
                <a:latin typeface="Arial" pitchFamily="34" charset="0"/>
                <a:cs typeface="Arial" pitchFamily="34" charset="0"/>
              </a:rPr>
              <a:t>развиваат ДМ2</a:t>
            </a:r>
            <a:endParaRPr lang="mk-MK" sz="2400" dirty="0">
              <a:latin typeface="Arial" pitchFamily="34" charset="0"/>
              <a:cs typeface="Arial" pitchFamily="34" charset="0"/>
            </a:endParaRPr>
          </a:p>
        </p:txBody>
      </p:sp>
      <p:sp>
        <p:nvSpPr>
          <p:cNvPr id="46083" name="TextBox 2"/>
          <p:cNvSpPr txBox="1">
            <a:spLocks noChangeArrowheads="1"/>
          </p:cNvSpPr>
          <p:nvPr/>
        </p:nvSpPr>
        <p:spPr bwMode="auto">
          <a:xfrm>
            <a:off x="2143125" y="3643313"/>
            <a:ext cx="6842125" cy="584200"/>
          </a:xfrm>
          <a:prstGeom prst="rect">
            <a:avLst/>
          </a:prstGeom>
          <a:noFill/>
          <a:ln w="9525">
            <a:noFill/>
            <a:miter lim="800000"/>
            <a:headEnd/>
            <a:tailEnd/>
          </a:ln>
        </p:spPr>
        <p:txBody>
          <a:bodyPr wrap="none">
            <a:spAutoFit/>
          </a:bodyPr>
          <a:lstStyle/>
          <a:p>
            <a:r>
              <a:rPr lang="en-US" sz="1400" dirty="0">
                <a:latin typeface="Arial" pitchFamily="34" charset="0"/>
                <a:cs typeface="Arial" pitchFamily="34" charset="0"/>
              </a:rPr>
              <a:t>			</a:t>
            </a:r>
            <a:r>
              <a:rPr lang="mk-MK" sz="1400" dirty="0">
                <a:latin typeface="Arial" pitchFamily="34" charset="0"/>
                <a:cs typeface="Arial" pitchFamily="34" charset="0"/>
              </a:rPr>
              <a:t>Weiss R</a:t>
            </a:r>
            <a:r>
              <a:rPr lang="en-US" sz="1400" dirty="0">
                <a:latin typeface="Arial" pitchFamily="34" charset="0"/>
                <a:cs typeface="Arial" pitchFamily="34" charset="0"/>
              </a:rPr>
              <a:t> et al.</a:t>
            </a:r>
            <a:r>
              <a:rPr lang="mk-MK" sz="1400" dirty="0">
                <a:latin typeface="Arial" pitchFamily="34" charset="0"/>
                <a:cs typeface="Arial" pitchFamily="34" charset="0"/>
              </a:rPr>
              <a:t>Diabetes Care. 2005; 28: 902–909.</a:t>
            </a:r>
          </a:p>
          <a:p>
            <a:endParaRPr lang="mk-MK" dirty="0"/>
          </a:p>
        </p:txBody>
      </p:sp>
      <p:sp>
        <p:nvSpPr>
          <p:cNvPr id="46084" name="TextBox 3"/>
          <p:cNvSpPr txBox="1">
            <a:spLocks noChangeArrowheads="1"/>
          </p:cNvSpPr>
          <p:nvPr/>
        </p:nvSpPr>
        <p:spPr bwMode="auto">
          <a:xfrm>
            <a:off x="785813" y="4929188"/>
            <a:ext cx="6000361" cy="830997"/>
          </a:xfrm>
          <a:prstGeom prst="rect">
            <a:avLst/>
          </a:prstGeom>
          <a:noFill/>
          <a:ln w="9525">
            <a:noFill/>
            <a:miter lim="800000"/>
            <a:headEnd/>
            <a:tailEnd/>
          </a:ln>
        </p:spPr>
        <p:txBody>
          <a:bodyPr wrap="none">
            <a:spAutoFit/>
          </a:bodyPr>
          <a:lstStyle/>
          <a:p>
            <a:r>
              <a:rPr lang="mk-MK" sz="2400" dirty="0" smtClean="0">
                <a:latin typeface="Arial" pitchFamily="34" charset="0"/>
                <a:cs typeface="Arial" pitchFamily="34" charset="0"/>
              </a:rPr>
              <a:t>Преваленција на </a:t>
            </a:r>
            <a:r>
              <a:rPr lang="en-US" sz="2400" dirty="0" smtClean="0">
                <a:latin typeface="Arial" pitchFamily="34" charset="0"/>
                <a:cs typeface="Arial" pitchFamily="34" charset="0"/>
              </a:rPr>
              <a:t>DM</a:t>
            </a:r>
            <a:r>
              <a:rPr lang="mk-MK" sz="2400" dirty="0" smtClean="0">
                <a:latin typeface="Arial" pitchFamily="34" charset="0"/>
                <a:cs typeface="Arial" pitchFamily="34" charset="0"/>
              </a:rPr>
              <a:t>1</a:t>
            </a:r>
            <a:r>
              <a:rPr lang="en-US" sz="2400" dirty="0" smtClean="0">
                <a:latin typeface="Arial" pitchFamily="34" charset="0"/>
                <a:cs typeface="Arial" pitchFamily="34" charset="0"/>
              </a:rPr>
              <a:t>          </a:t>
            </a:r>
            <a:r>
              <a:rPr lang="mk-MK" sz="2400" dirty="0" smtClean="0">
                <a:latin typeface="Arial" pitchFamily="34" charset="0"/>
                <a:cs typeface="Arial" pitchFamily="34" charset="0"/>
              </a:rPr>
              <a:t>       </a:t>
            </a:r>
            <a:r>
              <a:rPr lang="en-US" sz="2400" dirty="0" smtClean="0">
                <a:latin typeface="Arial" pitchFamily="34" charset="0"/>
                <a:cs typeface="Arial" pitchFamily="34" charset="0"/>
              </a:rPr>
              <a:t>1.7/1000</a:t>
            </a:r>
            <a:endParaRPr lang="en-US" sz="2400" dirty="0">
              <a:latin typeface="Arial" pitchFamily="34" charset="0"/>
              <a:cs typeface="Arial" pitchFamily="34" charset="0"/>
            </a:endParaRPr>
          </a:p>
          <a:p>
            <a:r>
              <a:rPr lang="mk-MK" sz="2400" dirty="0" smtClean="0">
                <a:latin typeface="Arial" pitchFamily="34" charset="0"/>
                <a:cs typeface="Arial" pitchFamily="34" charset="0"/>
              </a:rPr>
              <a:t>Преваленција на </a:t>
            </a:r>
            <a:r>
              <a:rPr lang="en-US" sz="2400" dirty="0" smtClean="0">
                <a:latin typeface="Arial" pitchFamily="34" charset="0"/>
                <a:cs typeface="Arial" pitchFamily="34" charset="0"/>
              </a:rPr>
              <a:t>DM</a:t>
            </a:r>
            <a:r>
              <a:rPr lang="mk-MK" sz="2400" dirty="0" smtClean="0">
                <a:latin typeface="Arial" pitchFamily="34" charset="0"/>
                <a:cs typeface="Arial" pitchFamily="34" charset="0"/>
              </a:rPr>
              <a:t>2       </a:t>
            </a:r>
            <a:r>
              <a:rPr lang="en-US" sz="2400" dirty="0">
                <a:latin typeface="Arial" pitchFamily="34" charset="0"/>
                <a:cs typeface="Arial" pitchFamily="34" charset="0"/>
              </a:rPr>
              <a:t>	4.1/1000</a:t>
            </a:r>
            <a:endParaRPr lang="mk-MK" sz="2400" dirty="0">
              <a:latin typeface="Arial" pitchFamily="34" charset="0"/>
              <a:cs typeface="Arial" pitchFamily="34" charset="0"/>
            </a:endParaRPr>
          </a:p>
        </p:txBody>
      </p:sp>
      <p:sp>
        <p:nvSpPr>
          <p:cNvPr id="46085" name="TextBox 4"/>
          <p:cNvSpPr txBox="1">
            <a:spLocks noChangeArrowheads="1"/>
          </p:cNvSpPr>
          <p:nvPr/>
        </p:nvSpPr>
        <p:spPr bwMode="auto">
          <a:xfrm>
            <a:off x="2214563" y="6215063"/>
            <a:ext cx="7061200" cy="307975"/>
          </a:xfrm>
          <a:prstGeom prst="rect">
            <a:avLst/>
          </a:prstGeom>
          <a:noFill/>
          <a:ln w="9525">
            <a:noFill/>
            <a:miter lim="800000"/>
            <a:headEnd/>
            <a:tailEnd/>
          </a:ln>
        </p:spPr>
        <p:txBody>
          <a:bodyPr wrap="none">
            <a:spAutoFit/>
          </a:bodyPr>
          <a:lstStyle/>
          <a:p>
            <a:r>
              <a:rPr lang="en-US" sz="1400">
                <a:latin typeface="Arial" pitchFamily="34" charset="0"/>
                <a:cs typeface="Arial" pitchFamily="34" charset="0"/>
              </a:rPr>
              <a:t>		NHANES III –National Health and Nutrition Examination Survey</a:t>
            </a:r>
            <a:endParaRPr lang="mk-MK" sz="14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body" sz="half" idx="2"/>
          </p:nvPr>
        </p:nvSpPr>
        <p:spPr>
          <a:xfrm>
            <a:off x="4714875" y="2571750"/>
            <a:ext cx="4000500" cy="2928938"/>
          </a:xfrm>
        </p:spPr>
        <p:txBody>
          <a:bodyPr/>
          <a:lstStyle/>
          <a:p>
            <a:pPr algn="just">
              <a:buFontTx/>
              <a:buNone/>
              <a:defRPr/>
            </a:pPr>
            <a:endParaRPr lang="en-US" sz="2400" b="1" dirty="0"/>
          </a:p>
          <a:p>
            <a:pPr>
              <a:defRPr/>
            </a:pPr>
            <a:endParaRPr lang="en-US" dirty="0"/>
          </a:p>
        </p:txBody>
      </p:sp>
      <p:graphicFrame>
        <p:nvGraphicFramePr>
          <p:cNvPr id="12290" name="Object 2"/>
          <p:cNvGraphicFramePr>
            <a:graphicFrameLocks noChangeAspect="1"/>
          </p:cNvGraphicFramePr>
          <p:nvPr>
            <p:extLst>
              <p:ext uri="{D42A27DB-BD31-4B8C-83A1-F6EECF244321}">
                <p14:modId xmlns:p14="http://schemas.microsoft.com/office/powerpoint/2010/main" val="1311176411"/>
              </p:ext>
            </p:extLst>
          </p:nvPr>
        </p:nvGraphicFramePr>
        <p:xfrm>
          <a:off x="251520" y="2492896"/>
          <a:ext cx="3787775" cy="3008313"/>
        </p:xfrm>
        <a:graphic>
          <a:graphicData uri="http://schemas.openxmlformats.org/presentationml/2006/ole">
            <mc:AlternateContent xmlns:mc="http://schemas.openxmlformats.org/markup-compatibility/2006">
              <mc:Choice xmlns:v="urn:schemas-microsoft-com:vml" Requires="v">
                <p:oleObj spid="_x0000_s12346" name="Chart" r:id="rId4" imgW="4638600" imgH="2657520" progId="Excel.Sheet.8">
                  <p:embed/>
                </p:oleObj>
              </mc:Choice>
              <mc:Fallback>
                <p:oleObj name="Chart" r:id="rId4" imgW="4638600" imgH="265752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492896"/>
                        <a:ext cx="3787775" cy="300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1" name="Object 3"/>
          <p:cNvGraphicFramePr>
            <a:graphicFrameLocks noChangeAspect="1"/>
          </p:cNvGraphicFramePr>
          <p:nvPr>
            <p:extLst>
              <p:ext uri="{D42A27DB-BD31-4B8C-83A1-F6EECF244321}">
                <p14:modId xmlns:p14="http://schemas.microsoft.com/office/powerpoint/2010/main" val="4066014343"/>
              </p:ext>
            </p:extLst>
          </p:nvPr>
        </p:nvGraphicFramePr>
        <p:xfrm>
          <a:off x="4644008" y="2564904"/>
          <a:ext cx="3895725" cy="2949575"/>
        </p:xfrm>
        <a:graphic>
          <a:graphicData uri="http://schemas.openxmlformats.org/presentationml/2006/ole">
            <mc:AlternateContent xmlns:mc="http://schemas.openxmlformats.org/markup-compatibility/2006">
              <mc:Choice xmlns:v="urn:schemas-microsoft-com:vml" Requires="v">
                <p:oleObj spid="_x0000_s12347" name="Chart" r:id="rId6" imgW="4638600" imgH="2657520" progId="Excel.Sheet.8">
                  <p:embed/>
                </p:oleObj>
              </mc:Choice>
              <mc:Fallback>
                <p:oleObj name="Chart" r:id="rId6" imgW="4638600" imgH="2657520" progId="Excel.Sheet.8">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4008" y="2564904"/>
                        <a:ext cx="3895725" cy="294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5" name="TextBox 13"/>
          <p:cNvSpPr txBox="1">
            <a:spLocks noChangeArrowheads="1"/>
          </p:cNvSpPr>
          <p:nvPr/>
        </p:nvSpPr>
        <p:spPr bwMode="auto">
          <a:xfrm>
            <a:off x="107504" y="0"/>
            <a:ext cx="8929687" cy="2769989"/>
          </a:xfrm>
          <a:prstGeom prst="rect">
            <a:avLst/>
          </a:prstGeom>
          <a:noFill/>
          <a:ln w="9525">
            <a:noFill/>
            <a:miter lim="800000"/>
            <a:headEnd/>
            <a:tailEnd/>
          </a:ln>
        </p:spPr>
        <p:txBody>
          <a:bodyPr>
            <a:spAutoFit/>
          </a:bodyPr>
          <a:lstStyle/>
          <a:p>
            <a:r>
              <a:rPr lang="en-GB" sz="3600" dirty="0"/>
              <a:t>			</a:t>
            </a:r>
            <a:r>
              <a:rPr lang="en-GB" sz="3600" dirty="0">
                <a:latin typeface="Arial" pitchFamily="34" charset="0"/>
                <a:cs typeface="Arial" pitchFamily="34" charset="0"/>
              </a:rPr>
              <a:t>PCOS </a:t>
            </a:r>
            <a:endParaRPr lang="mk-MK" sz="3600" dirty="0">
              <a:latin typeface="Arial" pitchFamily="34" charset="0"/>
              <a:cs typeface="Arial" pitchFamily="34" charset="0"/>
            </a:endParaRPr>
          </a:p>
          <a:p>
            <a:r>
              <a:rPr lang="mk-MK" sz="2400" dirty="0" smtClean="0">
                <a:latin typeface="Arial" pitchFamily="34" charset="0"/>
                <a:cs typeface="Arial" pitchFamily="34" charset="0"/>
              </a:rPr>
              <a:t>Кај дебелите девојчиња во пубертет има</a:t>
            </a:r>
            <a:r>
              <a:rPr lang="en-US" sz="2400" dirty="0" smtClean="0">
                <a:latin typeface="Arial" pitchFamily="34" charset="0"/>
                <a:cs typeface="Arial" pitchFamily="34" charset="0"/>
              </a:rPr>
              <a:t> </a:t>
            </a:r>
            <a:r>
              <a:rPr lang="mk-MK" sz="2400" dirty="0" smtClean="0">
                <a:latin typeface="Arial" pitchFamily="34" charset="0"/>
                <a:cs typeface="Arial" pitchFamily="34" charset="0"/>
              </a:rPr>
              <a:t>ризик за синдром на полицистични јајници (</a:t>
            </a:r>
            <a:r>
              <a:rPr lang="en-GB" sz="2400" dirty="0" smtClean="0">
                <a:latin typeface="Arial" pitchFamily="34" charset="0"/>
                <a:cs typeface="Arial" pitchFamily="34" charset="0"/>
              </a:rPr>
              <a:t>PCOS</a:t>
            </a:r>
            <a:r>
              <a:rPr lang="mk-MK" sz="2400" dirty="0" smtClean="0">
                <a:latin typeface="Arial" pitchFamily="34" charset="0"/>
                <a:cs typeface="Arial" pitchFamily="34" charset="0"/>
              </a:rPr>
              <a:t>). Овој синдром е обично поврзан со хиперинсулинемија и хиперандрогенизам во склоп на метаболички синдром карактеристичен за возрасните.</a:t>
            </a:r>
            <a:endParaRPr lang="en-GB" sz="2400" dirty="0">
              <a:latin typeface="Arial" pitchFamily="34" charset="0"/>
              <a:cs typeface="Arial" pitchFamily="34" charset="0"/>
            </a:endParaRPr>
          </a:p>
          <a:p>
            <a:endParaRPr lang="en-GB" dirty="0">
              <a:latin typeface="Arial" pitchFamily="34" charset="0"/>
              <a:cs typeface="Arial" pitchFamily="34" charset="0"/>
            </a:endParaRPr>
          </a:p>
        </p:txBody>
      </p:sp>
      <p:sp>
        <p:nvSpPr>
          <p:cNvPr id="2" name="Rectangle 1"/>
          <p:cNvSpPr/>
          <p:nvPr/>
        </p:nvSpPr>
        <p:spPr>
          <a:xfrm>
            <a:off x="3654401" y="6577607"/>
            <a:ext cx="5670127" cy="307777"/>
          </a:xfrm>
          <a:prstGeom prst="rect">
            <a:avLst/>
          </a:prstGeom>
        </p:spPr>
        <p:txBody>
          <a:bodyPr wrap="square">
            <a:spAutoFit/>
          </a:bodyPr>
          <a:lstStyle/>
          <a:p>
            <a:r>
              <a:rPr lang="en-US" sz="1400" dirty="0" err="1"/>
              <a:t>Kocova</a:t>
            </a:r>
            <a:r>
              <a:rPr lang="en-US" sz="1400" dirty="0"/>
              <a:t> M. </a:t>
            </a:r>
            <a:r>
              <a:rPr lang="mk-MK" sz="1400" dirty="0" smtClean="0"/>
              <a:t>Национален проект: Дебелеење и</a:t>
            </a:r>
            <a:r>
              <a:rPr lang="en-US" sz="1400" dirty="0" smtClean="0"/>
              <a:t> PCOS</a:t>
            </a:r>
            <a:r>
              <a:rPr lang="mk-MK" sz="1400" dirty="0" smtClean="0"/>
              <a:t> кај девојчиња  </a:t>
            </a:r>
            <a:endParaRPr lang="mk-MK" sz="1400" dirty="0"/>
          </a:p>
        </p:txBody>
      </p:sp>
      <p:sp>
        <p:nvSpPr>
          <p:cNvPr id="3" name="TextBox 2"/>
          <p:cNvSpPr txBox="1"/>
          <p:nvPr/>
        </p:nvSpPr>
        <p:spPr>
          <a:xfrm>
            <a:off x="466184" y="5517232"/>
            <a:ext cx="3313728" cy="923330"/>
          </a:xfrm>
          <a:prstGeom prst="rect">
            <a:avLst/>
          </a:prstGeom>
          <a:noFill/>
        </p:spPr>
        <p:txBody>
          <a:bodyPr wrap="none" rtlCol="0">
            <a:spAutoFit/>
          </a:bodyPr>
          <a:lstStyle/>
          <a:p>
            <a:pPr algn="ctr"/>
            <a:r>
              <a:rPr lang="mk-MK" dirty="0" smtClean="0">
                <a:latin typeface="Arial" panose="020B0604020202020204" pitchFamily="34" charset="0"/>
                <a:cs typeface="Arial" panose="020B0604020202020204" pitchFamily="34" charset="0"/>
              </a:rPr>
              <a:t>Инсулинемија кај девојчиња </a:t>
            </a:r>
            <a:endParaRPr lang="en-US" dirty="0" smtClean="0">
              <a:latin typeface="Arial" panose="020B0604020202020204" pitchFamily="34" charset="0"/>
              <a:cs typeface="Arial" panose="020B0604020202020204" pitchFamily="34" charset="0"/>
            </a:endParaRPr>
          </a:p>
          <a:p>
            <a:pPr algn="ctr"/>
            <a:r>
              <a:rPr lang="mk-MK" dirty="0" smtClean="0">
                <a:latin typeface="Arial" panose="020B0604020202020204" pitchFamily="34" charset="0"/>
                <a:cs typeface="Arial" panose="020B0604020202020204" pitchFamily="34" charset="0"/>
              </a:rPr>
              <a:t>со</a:t>
            </a:r>
            <a:r>
              <a:rPr lang="en-US" dirty="0" smtClean="0">
                <a:latin typeface="Arial" panose="020B0604020202020204" pitchFamily="34" charset="0"/>
                <a:cs typeface="Arial" panose="020B0604020202020204" pitchFamily="34" charset="0"/>
              </a:rPr>
              <a:t> BMI&gt;25kg/m</a:t>
            </a:r>
            <a:r>
              <a:rPr lang="en-US" baseline="30000" dirty="0" smtClean="0">
                <a:latin typeface="Arial" panose="020B0604020202020204" pitchFamily="34" charset="0"/>
                <a:cs typeface="Arial" panose="020B0604020202020204" pitchFamily="34" charset="0"/>
              </a:rPr>
              <a:t>2</a:t>
            </a:r>
            <a:endParaRPr lang="mk-MK" baseline="30000" dirty="0" smtClean="0">
              <a:latin typeface="Arial" panose="020B0604020202020204" pitchFamily="34" charset="0"/>
              <a:cs typeface="Arial" panose="020B0604020202020204" pitchFamily="34" charset="0"/>
            </a:endParaRPr>
          </a:p>
          <a:p>
            <a:endParaRPr lang="en-US" dirty="0"/>
          </a:p>
        </p:txBody>
      </p:sp>
      <p:sp>
        <p:nvSpPr>
          <p:cNvPr id="4" name="Rectangle 3"/>
          <p:cNvSpPr/>
          <p:nvPr/>
        </p:nvSpPr>
        <p:spPr>
          <a:xfrm>
            <a:off x="4283968" y="5517232"/>
            <a:ext cx="4572000" cy="646331"/>
          </a:xfrm>
          <a:prstGeom prst="rect">
            <a:avLst/>
          </a:prstGeom>
        </p:spPr>
        <p:txBody>
          <a:bodyPr>
            <a:spAutoFit/>
          </a:bodyPr>
          <a:lstStyle/>
          <a:p>
            <a:pPr algn="ctr"/>
            <a:r>
              <a:rPr lang="mk-MK" dirty="0">
                <a:latin typeface="Arial" panose="020B0604020202020204" pitchFamily="34" charset="0"/>
                <a:cs typeface="Arial" panose="020B0604020202020204" pitchFamily="34" charset="0"/>
              </a:rPr>
              <a:t>Инсулинемија кај девојчиња </a:t>
            </a:r>
            <a:endParaRPr lang="en-US" dirty="0">
              <a:latin typeface="Arial" panose="020B0604020202020204" pitchFamily="34" charset="0"/>
              <a:cs typeface="Arial" panose="020B0604020202020204" pitchFamily="34" charset="0"/>
            </a:endParaRPr>
          </a:p>
          <a:p>
            <a:pPr algn="ctr"/>
            <a:r>
              <a:rPr lang="mk-MK" dirty="0">
                <a:latin typeface="Arial" panose="020B0604020202020204" pitchFamily="34" charset="0"/>
                <a:cs typeface="Arial" panose="020B0604020202020204" pitchFamily="34" charset="0"/>
              </a:rPr>
              <a:t>со</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BMI&lt;25kg/m</a:t>
            </a:r>
            <a:r>
              <a:rPr lang="en-US" baseline="30000" dirty="0" smtClean="0">
                <a:latin typeface="Arial" panose="020B0604020202020204" pitchFamily="34" charset="0"/>
                <a:cs typeface="Arial" panose="020B0604020202020204" pitchFamily="34" charset="0"/>
              </a:rPr>
              <a:t>2</a:t>
            </a:r>
            <a:endParaRPr lang="mk-MK" baseline="30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r>
              <a:rPr lang="en-GB" sz="1600" b="1">
                <a:latin typeface="Arial" pitchFamily="34" charset="0"/>
              </a:rPr>
              <a:t>Childhood Overweight and Obesity Trends </a:t>
            </a:r>
          </a:p>
          <a:p>
            <a:pPr eaLnBrk="0" hangingPunct="0"/>
            <a:r>
              <a:rPr lang="en-GB" sz="800">
                <a:latin typeface="Arial" pitchFamily="34" charset="0"/>
                <a:hlinkClick r:id="rId3"/>
              </a:rPr>
              <a:t>2013 Preschool Obesity Trends Report</a:t>
            </a:r>
            <a:r>
              <a:rPr lang="en-GB">
                <a:latin typeface="Arial" pitchFamily="34" charset="0"/>
              </a:rPr>
              <a:t> (Click to access the Vital Signs report with 50-state map from Centers for Disease Control and Prevention)</a:t>
            </a:r>
          </a:p>
          <a:p>
            <a:pPr eaLnBrk="0" hangingPunct="0"/>
            <a:r>
              <a:rPr lang="en-GB">
                <a:latin typeface="Arial" pitchFamily="34" charset="0"/>
              </a:rPr>
              <a:t> </a:t>
            </a:r>
            <a:endParaRPr lang="en-GB" sz="1200" b="1">
              <a:latin typeface="Arial" pitchFamily="34" charset="0"/>
            </a:endParaRPr>
          </a:p>
          <a:p>
            <a:pPr eaLnBrk="0" hangingPunct="0"/>
            <a:r>
              <a:rPr lang="en-GB" sz="1200" b="1">
                <a:latin typeface="Arial" pitchFamily="34" charset="0"/>
              </a:rPr>
              <a:t> </a:t>
            </a:r>
          </a:p>
          <a:p>
            <a:pPr eaLnBrk="0" hangingPunct="0"/>
            <a:r>
              <a:rPr lang="en-GB" sz="1200" b="1" u="sng">
                <a:latin typeface="Arial" pitchFamily="34" charset="0"/>
              </a:rPr>
              <a:t>2007 Rates of Overweight and Obese Children</a:t>
            </a:r>
            <a:endParaRPr lang="en-GB" sz="1200" b="1">
              <a:latin typeface="Arial" pitchFamily="34" charset="0"/>
            </a:endParaRPr>
          </a:p>
          <a:p>
            <a:pPr eaLnBrk="0" hangingPunct="0"/>
            <a:r>
              <a:rPr lang="en-GB" sz="800">
                <a:latin typeface="Arial" pitchFamily="34" charset="0"/>
              </a:rPr>
              <a:t> </a:t>
            </a:r>
            <a:r>
              <a:rPr lang="en-GB">
                <a:latin typeface="Arial" pitchFamily="34" charset="0"/>
              </a:rPr>
              <a:t>  </a:t>
            </a:r>
            <a:endParaRPr lang="en-GB" sz="800" b="1">
              <a:latin typeface="Arial" pitchFamily="34" charset="0"/>
            </a:endParaRPr>
          </a:p>
          <a:p>
            <a:pPr eaLnBrk="0" hangingPunct="0"/>
            <a:r>
              <a:rPr lang="en-GB" sz="1000" b="1">
                <a:latin typeface="Arial" pitchFamily="34" charset="0"/>
              </a:rPr>
              <a:t>* Obesity is defined as body mass </a:t>
            </a:r>
            <a:endParaRPr lang="en-GB" sz="800" b="1">
              <a:latin typeface="Arial" pitchFamily="34" charset="0"/>
            </a:endParaRPr>
          </a:p>
          <a:p>
            <a:pPr eaLnBrk="0" hangingPunct="0"/>
            <a:endParaRPr lang="en-GB" sz="22400">
              <a:latin typeface="Arial" pitchFamily="34" charset="0"/>
            </a:endParaRPr>
          </a:p>
        </p:txBody>
      </p:sp>
      <p:pic>
        <p:nvPicPr>
          <p:cNvPr id="25603" name="Picture 2" descr="United States Map of Child Obesity 2007"/>
          <p:cNvPicPr>
            <a:picLocks noChangeAspect="1" noChangeArrowheads="1"/>
          </p:cNvPicPr>
          <p:nvPr/>
        </p:nvPicPr>
        <p:blipFill>
          <a:blip r:embed="rId4"/>
          <a:srcRect/>
          <a:stretch>
            <a:fillRect/>
          </a:stretch>
        </p:blipFill>
        <p:spPr bwMode="auto">
          <a:xfrm>
            <a:off x="4572000" y="3357563"/>
            <a:ext cx="4395788" cy="2643187"/>
          </a:xfrm>
          <a:prstGeom prst="rect">
            <a:avLst/>
          </a:prstGeom>
          <a:noFill/>
          <a:ln w="9525">
            <a:noFill/>
            <a:miter lim="800000"/>
            <a:headEnd/>
            <a:tailEnd/>
          </a:ln>
        </p:spPr>
      </p:pic>
      <p:sp>
        <p:nvSpPr>
          <p:cNvPr id="25604" name="Rectangle 4"/>
          <p:cNvSpPr>
            <a:spLocks noChangeArrowheads="1"/>
          </p:cNvSpPr>
          <p:nvPr/>
        </p:nvSpPr>
        <p:spPr bwMode="auto">
          <a:xfrm>
            <a:off x="285750" y="285750"/>
            <a:ext cx="8643938" cy="369332"/>
          </a:xfrm>
          <a:prstGeom prst="rect">
            <a:avLst/>
          </a:prstGeom>
          <a:noFill/>
          <a:ln w="9525">
            <a:noFill/>
            <a:miter lim="800000"/>
            <a:headEnd/>
            <a:tailEnd/>
          </a:ln>
        </p:spPr>
        <p:txBody>
          <a:bodyPr>
            <a:spAutoFit/>
          </a:bodyPr>
          <a:lstStyle/>
          <a:p>
            <a:pPr algn="ctr"/>
            <a:r>
              <a:rPr lang="mk-MK" b="1" u="sng" dirty="0" smtClean="0">
                <a:latin typeface="Arial" pitchFamily="34" charset="0"/>
                <a:cs typeface="Arial" pitchFamily="34" charset="0"/>
              </a:rPr>
              <a:t>Растечка стапка на дебели деца во САД</a:t>
            </a:r>
            <a:endParaRPr lang="en-US" b="1" dirty="0">
              <a:latin typeface="Arial" pitchFamily="34" charset="0"/>
              <a:cs typeface="Arial" pitchFamily="34" charset="0"/>
            </a:endParaRPr>
          </a:p>
        </p:txBody>
      </p:sp>
      <p:cxnSp>
        <p:nvCxnSpPr>
          <p:cNvPr id="7" name="Straight Arrow Connector 6"/>
          <p:cNvCxnSpPr/>
          <p:nvPr/>
        </p:nvCxnSpPr>
        <p:spPr>
          <a:xfrm rot="16200000" flipV="1">
            <a:off x="7465219" y="4964906"/>
            <a:ext cx="428625" cy="214313"/>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5606" name="TextBox 7"/>
          <p:cNvSpPr txBox="1">
            <a:spLocks noChangeArrowheads="1"/>
          </p:cNvSpPr>
          <p:nvPr/>
        </p:nvSpPr>
        <p:spPr bwMode="auto">
          <a:xfrm>
            <a:off x="7572375" y="3714750"/>
            <a:ext cx="858838" cy="369888"/>
          </a:xfrm>
          <a:prstGeom prst="rect">
            <a:avLst/>
          </a:prstGeom>
          <a:noFill/>
          <a:ln w="9525">
            <a:noFill/>
            <a:miter lim="800000"/>
            <a:headEnd/>
            <a:tailEnd/>
          </a:ln>
        </p:spPr>
        <p:txBody>
          <a:bodyPr wrap="none">
            <a:spAutoFit/>
          </a:bodyPr>
          <a:lstStyle/>
          <a:p>
            <a:r>
              <a:rPr lang="en-US">
                <a:solidFill>
                  <a:srgbClr val="FF0000"/>
                </a:solidFill>
              </a:rPr>
              <a:t>44.4%</a:t>
            </a:r>
            <a:endParaRPr lang="mk-MK">
              <a:solidFill>
                <a:srgbClr val="FF0000"/>
              </a:solidFill>
            </a:endParaRPr>
          </a:p>
        </p:txBody>
      </p:sp>
      <p:sp>
        <p:nvSpPr>
          <p:cNvPr id="25607" name="TextBox 9"/>
          <p:cNvSpPr txBox="1">
            <a:spLocks noChangeArrowheads="1"/>
          </p:cNvSpPr>
          <p:nvPr/>
        </p:nvSpPr>
        <p:spPr bwMode="auto">
          <a:xfrm>
            <a:off x="6084168" y="6410980"/>
            <a:ext cx="2904962" cy="430887"/>
          </a:xfrm>
          <a:prstGeom prst="rect">
            <a:avLst/>
          </a:prstGeom>
          <a:noFill/>
          <a:ln w="9525">
            <a:noFill/>
            <a:miter lim="800000"/>
            <a:headEnd/>
            <a:tailEnd/>
          </a:ln>
        </p:spPr>
        <p:txBody>
          <a:bodyPr wrap="none">
            <a:spAutoFit/>
          </a:bodyPr>
          <a:lstStyle/>
          <a:p>
            <a:r>
              <a:rPr lang="en-US" sz="1100" dirty="0">
                <a:latin typeface="Arial" pitchFamily="34" charset="0"/>
                <a:cs typeface="Arial" pitchFamily="34" charset="0"/>
              </a:rPr>
              <a:t>NCSL National Home of State Legislatures</a:t>
            </a:r>
          </a:p>
          <a:p>
            <a:r>
              <a:rPr lang="en-US" sz="1100" dirty="0">
                <a:latin typeface="Arial" pitchFamily="34" charset="0"/>
                <a:cs typeface="Arial" pitchFamily="34" charset="0"/>
              </a:rPr>
              <a:t>Key National Indicators of Well-Being, </a:t>
            </a:r>
            <a:r>
              <a:rPr lang="en-US" sz="1100" dirty="0" smtClean="0">
                <a:latin typeface="Arial" pitchFamily="34" charset="0"/>
                <a:cs typeface="Arial" pitchFamily="34" charset="0"/>
              </a:rPr>
              <a:t>2007</a:t>
            </a:r>
            <a:endParaRPr lang="en-US" sz="1100" dirty="0">
              <a:latin typeface="Arial" pitchFamily="34" charset="0"/>
              <a:cs typeface="Arial" pitchFamily="34" charset="0"/>
            </a:endParaRPr>
          </a:p>
        </p:txBody>
      </p:sp>
      <p:pic>
        <p:nvPicPr>
          <p:cNvPr id="25608" name="Picture 4" descr="United States Map of Child Obesity 2005"/>
          <p:cNvPicPr>
            <a:picLocks noChangeAspect="1" noChangeArrowheads="1"/>
          </p:cNvPicPr>
          <p:nvPr/>
        </p:nvPicPr>
        <p:blipFill>
          <a:blip r:embed="rId5"/>
          <a:srcRect/>
          <a:stretch>
            <a:fillRect/>
          </a:stretch>
        </p:blipFill>
        <p:spPr bwMode="auto">
          <a:xfrm>
            <a:off x="357188" y="3357563"/>
            <a:ext cx="4143375" cy="2651125"/>
          </a:xfrm>
          <a:prstGeom prst="rect">
            <a:avLst/>
          </a:prstGeom>
          <a:noFill/>
          <a:ln w="9525">
            <a:noFill/>
            <a:miter lim="800000"/>
            <a:headEnd/>
            <a:tailEnd/>
          </a:ln>
        </p:spPr>
      </p:pic>
      <p:sp>
        <p:nvSpPr>
          <p:cNvPr id="25609" name="Rectangle 5"/>
          <p:cNvSpPr>
            <a:spLocks noChangeArrowheads="1"/>
          </p:cNvSpPr>
          <p:nvPr/>
        </p:nvSpPr>
        <p:spPr bwMode="auto">
          <a:xfrm>
            <a:off x="0" y="285750"/>
            <a:ext cx="9144000" cy="457200"/>
          </a:xfrm>
          <a:prstGeom prst="rect">
            <a:avLst/>
          </a:prstGeom>
          <a:noFill/>
          <a:ln w="9525">
            <a:noFill/>
            <a:miter lim="800000"/>
            <a:headEnd/>
            <a:tailEnd/>
          </a:ln>
        </p:spPr>
        <p:txBody>
          <a:bodyPr wrap="none" anchor="ctr">
            <a:spAutoFit/>
          </a:bodyPr>
          <a:lstStyle/>
          <a:p>
            <a:r>
              <a:rPr lang="en-GB" b="1">
                <a:latin typeface="Arial" pitchFamily="34" charset="0"/>
              </a:rPr>
              <a:t>The 2003 map and 50-state chart include only obese children based on 2003 data.</a:t>
            </a:r>
            <a:endParaRPr lang="en-GB">
              <a:latin typeface="Arial" pitchFamily="34" charset="0"/>
            </a:endParaRPr>
          </a:p>
          <a:p>
            <a:pPr eaLnBrk="0" hangingPunct="0"/>
            <a:r>
              <a:rPr lang="en-GB" b="1">
                <a:latin typeface="Arial" pitchFamily="34" charset="0"/>
              </a:rPr>
              <a:t>  </a:t>
            </a:r>
            <a:endParaRPr lang="en-GB" sz="800" b="1">
              <a:latin typeface="Arial" pitchFamily="34" charset="0"/>
            </a:endParaRPr>
          </a:p>
          <a:p>
            <a:pPr eaLnBrk="0" hangingPunct="0"/>
            <a:endParaRPr lang="en-GB" sz="25500" b="1">
              <a:latin typeface="Arial" pitchFamily="34" charset="0"/>
            </a:endParaRPr>
          </a:p>
        </p:txBody>
      </p:sp>
      <p:pic>
        <p:nvPicPr>
          <p:cNvPr id="25610" name="Picture 6" descr="Children Obesity Map"/>
          <p:cNvPicPr>
            <a:picLocks noChangeAspect="1" noChangeArrowheads="1"/>
          </p:cNvPicPr>
          <p:nvPr/>
        </p:nvPicPr>
        <p:blipFill>
          <a:blip r:embed="rId6"/>
          <a:srcRect/>
          <a:stretch>
            <a:fillRect/>
          </a:stretch>
        </p:blipFill>
        <p:spPr bwMode="auto">
          <a:xfrm>
            <a:off x="2286000" y="857250"/>
            <a:ext cx="4214813" cy="2395538"/>
          </a:xfrm>
          <a:prstGeom prst="rect">
            <a:avLst/>
          </a:prstGeom>
          <a:noFill/>
          <a:ln w="9525">
            <a:noFill/>
            <a:miter lim="800000"/>
            <a:headEnd/>
            <a:tailEnd/>
          </a:ln>
        </p:spPr>
      </p:pic>
      <p:sp>
        <p:nvSpPr>
          <p:cNvPr id="25611" name="TextBox 16"/>
          <p:cNvSpPr txBox="1">
            <a:spLocks noChangeArrowheads="1"/>
          </p:cNvSpPr>
          <p:nvPr/>
        </p:nvSpPr>
        <p:spPr bwMode="auto">
          <a:xfrm>
            <a:off x="7572375" y="5357813"/>
            <a:ext cx="858838" cy="369887"/>
          </a:xfrm>
          <a:prstGeom prst="rect">
            <a:avLst/>
          </a:prstGeom>
          <a:noFill/>
          <a:ln w="9525">
            <a:noFill/>
            <a:miter lim="800000"/>
            <a:headEnd/>
            <a:tailEnd/>
          </a:ln>
        </p:spPr>
        <p:txBody>
          <a:bodyPr wrap="none">
            <a:spAutoFit/>
          </a:bodyPr>
          <a:lstStyle/>
          <a:p>
            <a:r>
              <a:rPr lang="en-US">
                <a:solidFill>
                  <a:srgbClr val="FF0000"/>
                </a:solidFill>
              </a:rPr>
              <a:t>44.4%</a:t>
            </a:r>
            <a:endParaRPr lang="mk-MK">
              <a:solidFill>
                <a:srgbClr val="FF0000"/>
              </a:solidFill>
            </a:endParaRPr>
          </a:p>
        </p:txBody>
      </p:sp>
      <p:cxnSp>
        <p:nvCxnSpPr>
          <p:cNvPr id="18" name="Straight Arrow Connector 17"/>
          <p:cNvCxnSpPr/>
          <p:nvPr/>
        </p:nvCxnSpPr>
        <p:spPr>
          <a:xfrm rot="16200000" flipV="1">
            <a:off x="3036094" y="4893469"/>
            <a:ext cx="428625" cy="214313"/>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5613" name="TextBox 19"/>
          <p:cNvSpPr txBox="1">
            <a:spLocks noChangeArrowheads="1"/>
          </p:cNvSpPr>
          <p:nvPr/>
        </p:nvSpPr>
        <p:spPr bwMode="auto">
          <a:xfrm>
            <a:off x="3000375" y="5357813"/>
            <a:ext cx="855663" cy="369887"/>
          </a:xfrm>
          <a:prstGeom prst="rect">
            <a:avLst/>
          </a:prstGeom>
          <a:noFill/>
          <a:ln w="9525">
            <a:noFill/>
            <a:miter lim="800000"/>
            <a:headEnd/>
            <a:tailEnd/>
          </a:ln>
        </p:spPr>
        <p:txBody>
          <a:bodyPr wrap="none">
            <a:spAutoFit/>
          </a:bodyPr>
          <a:lstStyle/>
          <a:p>
            <a:r>
              <a:rPr lang="en-US">
                <a:solidFill>
                  <a:srgbClr val="FF0000"/>
                </a:solidFill>
              </a:rPr>
              <a:t>36.7%</a:t>
            </a:r>
            <a:endParaRPr lang="mk-MK">
              <a:solidFill>
                <a:srgbClr val="FF0000"/>
              </a:solidFill>
            </a:endParaRPr>
          </a:p>
        </p:txBody>
      </p:sp>
      <p:cxnSp>
        <p:nvCxnSpPr>
          <p:cNvPr id="21" name="Straight Arrow Connector 20"/>
          <p:cNvCxnSpPr/>
          <p:nvPr/>
        </p:nvCxnSpPr>
        <p:spPr>
          <a:xfrm rot="16200000" flipV="1">
            <a:off x="4929188" y="2571750"/>
            <a:ext cx="285750" cy="1428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615" name="TextBox 22"/>
          <p:cNvSpPr txBox="1">
            <a:spLocks noChangeArrowheads="1"/>
          </p:cNvSpPr>
          <p:nvPr/>
        </p:nvSpPr>
        <p:spPr bwMode="auto">
          <a:xfrm>
            <a:off x="4643438" y="2857500"/>
            <a:ext cx="844550" cy="369888"/>
          </a:xfrm>
          <a:prstGeom prst="rect">
            <a:avLst/>
          </a:prstGeom>
          <a:noFill/>
          <a:ln w="9525">
            <a:noFill/>
            <a:miter lim="800000"/>
            <a:headEnd/>
            <a:tailEnd/>
          </a:ln>
        </p:spPr>
        <p:txBody>
          <a:bodyPr wrap="none">
            <a:spAutoFit/>
          </a:bodyPr>
          <a:lstStyle/>
          <a:p>
            <a:r>
              <a:rPr lang="en-US">
                <a:solidFill>
                  <a:srgbClr val="FF0000"/>
                </a:solidFill>
              </a:rPr>
              <a:t>17.8%</a:t>
            </a:r>
            <a:endParaRPr lang="mk-MK">
              <a:solidFill>
                <a:srgbClr val="FF0000"/>
              </a:solidFill>
            </a:endParaRPr>
          </a:p>
        </p:txBody>
      </p:sp>
      <p:sp>
        <p:nvSpPr>
          <p:cNvPr id="16" name="TextBox 15"/>
          <p:cNvSpPr txBox="1"/>
          <p:nvPr/>
        </p:nvSpPr>
        <p:spPr>
          <a:xfrm>
            <a:off x="6715140" y="2214554"/>
            <a:ext cx="691215" cy="369332"/>
          </a:xfrm>
          <a:prstGeom prst="rect">
            <a:avLst/>
          </a:prstGeom>
          <a:noFill/>
        </p:spPr>
        <p:txBody>
          <a:bodyPr wrap="none" rtlCol="0">
            <a:spAutoFit/>
          </a:bodyPr>
          <a:lstStyle/>
          <a:p>
            <a:r>
              <a:rPr lang="mk-MK" dirty="0" smtClean="0"/>
              <a:t>2003</a:t>
            </a:r>
            <a:endParaRPr lang="mk-MK" dirty="0"/>
          </a:p>
        </p:txBody>
      </p:sp>
      <p:sp>
        <p:nvSpPr>
          <p:cNvPr id="17" name="TextBox 16"/>
          <p:cNvSpPr txBox="1"/>
          <p:nvPr/>
        </p:nvSpPr>
        <p:spPr>
          <a:xfrm>
            <a:off x="1071538" y="6286520"/>
            <a:ext cx="691215" cy="369332"/>
          </a:xfrm>
          <a:prstGeom prst="rect">
            <a:avLst/>
          </a:prstGeom>
          <a:noFill/>
        </p:spPr>
        <p:txBody>
          <a:bodyPr wrap="none" rtlCol="0">
            <a:spAutoFit/>
          </a:bodyPr>
          <a:lstStyle/>
          <a:p>
            <a:r>
              <a:rPr lang="mk-MK" dirty="0" smtClean="0"/>
              <a:t>2005</a:t>
            </a:r>
            <a:endParaRPr lang="mk-MK" dirty="0"/>
          </a:p>
        </p:txBody>
      </p:sp>
      <p:sp>
        <p:nvSpPr>
          <p:cNvPr id="19" name="TextBox 18"/>
          <p:cNvSpPr txBox="1"/>
          <p:nvPr/>
        </p:nvSpPr>
        <p:spPr>
          <a:xfrm>
            <a:off x="4929190" y="6143644"/>
            <a:ext cx="691215" cy="369332"/>
          </a:xfrm>
          <a:prstGeom prst="rect">
            <a:avLst/>
          </a:prstGeom>
          <a:noFill/>
        </p:spPr>
        <p:txBody>
          <a:bodyPr wrap="none" rtlCol="0">
            <a:spAutoFit/>
          </a:bodyPr>
          <a:lstStyle/>
          <a:p>
            <a:r>
              <a:rPr lang="mk-MK" dirty="0" smtClean="0"/>
              <a:t>2007</a:t>
            </a:r>
            <a:endParaRPr lang="mk-MK"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57188" y="1000125"/>
            <a:ext cx="7515225" cy="654050"/>
          </a:xfrm>
        </p:spPr>
        <p:txBody>
          <a:bodyPr/>
          <a:lstStyle/>
          <a:p>
            <a:pPr>
              <a:defRPr/>
            </a:pPr>
            <a:r>
              <a:rPr lang="en-US" sz="2800" b="1" i="1" dirty="0" smtClean="0">
                <a:latin typeface="Arial" pitchFamily="34" charset="0"/>
                <a:cs typeface="Arial" pitchFamily="34" charset="0"/>
              </a:rPr>
              <a:t>In my beginning is my end  (T. S. Eliot)</a:t>
            </a:r>
          </a:p>
        </p:txBody>
      </p:sp>
      <p:sp>
        <p:nvSpPr>
          <p:cNvPr id="4" name="Rectangle 3"/>
          <p:cNvSpPr/>
          <p:nvPr/>
        </p:nvSpPr>
        <p:spPr>
          <a:xfrm>
            <a:off x="250825" y="1428750"/>
            <a:ext cx="8893175" cy="4185761"/>
          </a:xfrm>
          <a:prstGeom prst="rect">
            <a:avLst/>
          </a:prstGeom>
        </p:spPr>
        <p:txBody>
          <a:bodyPr>
            <a:spAutoFit/>
          </a:bodyPr>
          <a:lstStyle/>
          <a:p>
            <a:pPr>
              <a:defRPr/>
            </a:pPr>
            <a:r>
              <a:rPr lang="en-US" dirty="0"/>
              <a:t> </a:t>
            </a:r>
          </a:p>
          <a:p>
            <a:pPr>
              <a:defRPr/>
            </a:pPr>
            <a:r>
              <a:rPr lang="mk-MK" sz="2800" dirty="0" smtClean="0">
                <a:latin typeface="Arial" charset="0"/>
                <a:cs typeface="Arial" charset="0"/>
              </a:rPr>
              <a:t>Потврдено е дека настани во најраниот пренатален развој го програмираат подоцнежното здравје</a:t>
            </a:r>
            <a:r>
              <a:rPr lang="en-US" sz="2800" dirty="0" smtClean="0">
                <a:latin typeface="Arial" charset="0"/>
                <a:cs typeface="Arial" charset="0"/>
              </a:rPr>
              <a:t> </a:t>
            </a:r>
            <a:r>
              <a:rPr lang="en-US" sz="2800" dirty="0">
                <a:latin typeface="Arial" charset="0"/>
                <a:cs typeface="Arial" charset="0"/>
              </a:rPr>
              <a:t>- </a:t>
            </a:r>
            <a:r>
              <a:rPr lang="mk-MK" sz="2800" b="1" dirty="0">
                <a:effectLst>
                  <a:outerShdw blurRad="38100" dist="38100" dir="2700000" algn="tl">
                    <a:srgbClr val="000000"/>
                  </a:outerShdw>
                </a:effectLst>
                <a:latin typeface="Arial" charset="0"/>
                <a:cs typeface="Arial" charset="0"/>
              </a:rPr>
              <a:t> </a:t>
            </a:r>
            <a:r>
              <a:rPr lang="en-US" sz="2800" b="1" dirty="0">
                <a:effectLst>
                  <a:outerShdw blurRad="38100" dist="38100" dir="2700000" algn="tl">
                    <a:srgbClr val="000000"/>
                  </a:outerShdw>
                </a:effectLst>
                <a:latin typeface="Arial" charset="0"/>
                <a:cs typeface="Arial" charset="0"/>
              </a:rPr>
              <a:t>Developmental Origin of Health and Disease (DOHD)</a:t>
            </a:r>
          </a:p>
          <a:p>
            <a:pPr>
              <a:defRPr/>
            </a:pPr>
            <a:endParaRPr lang="mk-MK" sz="3600" b="1" dirty="0" smtClean="0">
              <a:effectLst>
                <a:outerShdw blurRad="38100" dist="38100" dir="2700000" algn="tl">
                  <a:srgbClr val="000000"/>
                </a:outerShdw>
              </a:effectLst>
              <a:latin typeface="Arial" charset="0"/>
              <a:cs typeface="Arial" charset="0"/>
            </a:endParaRPr>
          </a:p>
          <a:p>
            <a:pPr>
              <a:defRPr/>
            </a:pPr>
            <a:r>
              <a:rPr lang="mk-MK" sz="2800" b="1" dirty="0" smtClean="0">
                <a:effectLst>
                  <a:outerShdw blurRad="38100" dist="38100" dir="2700000" algn="tl">
                    <a:srgbClr val="000000"/>
                  </a:outerShdw>
                </a:effectLst>
                <a:latin typeface="Arial" charset="0"/>
                <a:cs typeface="Arial" charset="0"/>
              </a:rPr>
              <a:t>Генетска предиспозиција + неповолна околина=</a:t>
            </a:r>
            <a:endParaRPr lang="en-US" sz="2800" b="1" dirty="0">
              <a:effectLst>
                <a:outerShdw blurRad="38100" dist="38100" dir="2700000" algn="tl">
                  <a:srgbClr val="000000"/>
                </a:outerShdw>
              </a:effectLst>
              <a:latin typeface="Arial" charset="0"/>
              <a:cs typeface="Arial" charset="0"/>
            </a:endParaRPr>
          </a:p>
          <a:p>
            <a:pPr>
              <a:defRPr/>
            </a:pPr>
            <a:r>
              <a:rPr lang="mk-MK" sz="3600" b="1" dirty="0" smtClean="0">
                <a:effectLst>
                  <a:outerShdw blurRad="38100" dist="38100" dir="2700000" algn="tl">
                    <a:srgbClr val="000000"/>
                  </a:outerShdw>
                </a:effectLst>
                <a:latin typeface="Arial" charset="0"/>
                <a:cs typeface="Arial" charset="0"/>
              </a:rPr>
              <a:t>       Хронична болест (дебелеење)</a:t>
            </a:r>
            <a:endParaRPr lang="en-US" sz="3600" b="1" dirty="0">
              <a:effectLst>
                <a:outerShdw blurRad="38100" dist="38100" dir="2700000" algn="tl">
                  <a:srgbClr val="000000"/>
                </a:outerShdw>
              </a:effectLst>
              <a:latin typeface="Arial" charset="0"/>
              <a:cs typeface="Arial" charset="0"/>
            </a:endParaRPr>
          </a:p>
          <a:p>
            <a:pPr>
              <a:defRPr/>
            </a:pPr>
            <a:endParaRPr lang="en-US" sz="3600" b="1" dirty="0">
              <a:effectLst>
                <a:outerShdw blurRad="38100" dist="38100" dir="2700000" algn="tl">
                  <a:srgbClr val="000000"/>
                </a:outerShdw>
              </a:effectLst>
              <a:latin typeface="Arial" charset="0"/>
              <a:cs typeface="Arial" charset="0"/>
            </a:endParaRPr>
          </a:p>
        </p:txBody>
      </p:sp>
      <p:sp>
        <p:nvSpPr>
          <p:cNvPr id="5" name="TextBox 4"/>
          <p:cNvSpPr txBox="1"/>
          <p:nvPr/>
        </p:nvSpPr>
        <p:spPr>
          <a:xfrm>
            <a:off x="428625" y="414338"/>
            <a:ext cx="7858125" cy="1372171"/>
          </a:xfrm>
          <a:prstGeom prst="rect">
            <a:avLst/>
          </a:prstGeom>
          <a:noFill/>
        </p:spPr>
        <p:txBody>
          <a:bodyPr>
            <a:spAutoFit/>
          </a:bodyPr>
          <a:lstStyle/>
          <a:p>
            <a:pPr marL="342900" indent="-342900">
              <a:defRPr/>
            </a:pPr>
            <a:r>
              <a:rPr lang="mk-MK" sz="3600" dirty="0" smtClean="0">
                <a:latin typeface="Arial" charset="0"/>
              </a:rPr>
              <a:t>Метаболичко програмирање</a:t>
            </a:r>
            <a:endParaRPr lang="en-GB" sz="3600" dirty="0">
              <a:latin typeface="Arial" charset="0"/>
            </a:endParaRPr>
          </a:p>
          <a:p>
            <a:pPr marL="342900" indent="-342900">
              <a:lnSpc>
                <a:spcPts val="3500"/>
              </a:lnSpc>
              <a:defRPr/>
            </a:pPr>
            <a:endParaRPr lang="en-GB" dirty="0">
              <a:latin typeface="Arial" charset="0"/>
            </a:endParaRPr>
          </a:p>
          <a:p>
            <a:pPr>
              <a:defRPr/>
            </a:pPr>
            <a:endParaRPr lang="mk-MK"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1" y="0"/>
            <a:ext cx="9036496" cy="6063198"/>
          </a:xfrm>
          <a:prstGeom prst="rect">
            <a:avLst/>
          </a:prstGeom>
          <a:noFill/>
          <a:ln w="9525">
            <a:noFill/>
            <a:miter lim="800000"/>
            <a:headEnd/>
            <a:tailEnd/>
          </a:ln>
        </p:spPr>
        <p:txBody>
          <a:bodyPr wrap="square">
            <a:spAutoFit/>
          </a:bodyPr>
          <a:lstStyle/>
          <a:p>
            <a:pPr marL="342900" indent="-342900"/>
            <a:r>
              <a:rPr lang="mk-MK" sz="3600" dirty="0" smtClean="0">
                <a:latin typeface="Arial" pitchFamily="34" charset="0"/>
              </a:rPr>
              <a:t>Метаболичко програмирање</a:t>
            </a:r>
            <a:endParaRPr lang="en-GB" sz="3600" dirty="0">
              <a:latin typeface="Arial" pitchFamily="34" charset="0"/>
            </a:endParaRPr>
          </a:p>
          <a:p>
            <a:pPr marL="342900" indent="-342900">
              <a:buFont typeface="Wingdings" pitchFamily="2" charset="2"/>
              <a:buChar char="§"/>
            </a:pPr>
            <a:r>
              <a:rPr lang="mk-MK" sz="2200" dirty="0" smtClean="0">
                <a:latin typeface="Arial" pitchFamily="34" charset="0"/>
              </a:rPr>
              <a:t>Феталната потхранетост и ниска родилна тежина прогредираат кон дебелеење подоцна во животот</a:t>
            </a:r>
            <a:endParaRPr lang="en-GB" sz="2200" dirty="0">
              <a:latin typeface="Arial" pitchFamily="34" charset="0"/>
            </a:endParaRPr>
          </a:p>
          <a:p>
            <a:pPr marL="342900" indent="-342900"/>
            <a:endParaRPr lang="en-GB" sz="2200" dirty="0">
              <a:latin typeface="Arial" pitchFamily="34" charset="0"/>
            </a:endParaRPr>
          </a:p>
          <a:p>
            <a:pPr marL="342900" indent="-342900">
              <a:buFont typeface="Wingdings" pitchFamily="2" charset="2"/>
              <a:buChar char="§"/>
            </a:pPr>
            <a:r>
              <a:rPr lang="mk-MK" sz="2200" dirty="0" smtClean="0">
                <a:latin typeface="Arial" pitchFamily="34" charset="0"/>
              </a:rPr>
              <a:t>Феталното прехранување и висока родилна тежина се неповолни исходи на фетално програмирање</a:t>
            </a:r>
            <a:endParaRPr lang="en-GB" sz="2200" dirty="0">
              <a:latin typeface="Arial" pitchFamily="34" charset="0"/>
            </a:endParaRPr>
          </a:p>
          <a:p>
            <a:pPr marL="342900" indent="-342900"/>
            <a:endParaRPr lang="en-GB" sz="2200" dirty="0">
              <a:latin typeface="Arial" pitchFamily="34" charset="0"/>
            </a:endParaRPr>
          </a:p>
          <a:p>
            <a:pPr marL="342900" indent="-342900">
              <a:buFont typeface="Wingdings" pitchFamily="2" charset="2"/>
              <a:buChar char="§"/>
            </a:pPr>
            <a:r>
              <a:rPr lang="mk-MK" sz="2200" dirty="0" smtClean="0">
                <a:latin typeface="Arial" pitchFamily="34" charset="0"/>
              </a:rPr>
              <a:t>Феталната потхранетост и надхранетост се асоцирани со висок ризик за ДМ2 подоцна во животот</a:t>
            </a:r>
            <a:endParaRPr lang="en-GB" sz="2200" dirty="0">
              <a:latin typeface="Arial" pitchFamily="34" charset="0"/>
            </a:endParaRPr>
          </a:p>
          <a:p>
            <a:pPr marL="342900" indent="-342900"/>
            <a:endParaRPr lang="en-GB" sz="2200" dirty="0">
              <a:latin typeface="Arial" pitchFamily="34" charset="0"/>
            </a:endParaRPr>
          </a:p>
          <a:p>
            <a:pPr marL="342900" indent="-342900">
              <a:buFont typeface="Wingdings" pitchFamily="2" charset="2"/>
              <a:buChar char="§"/>
            </a:pPr>
            <a:r>
              <a:rPr lang="mk-MK" sz="2200" dirty="0" smtClean="0">
                <a:solidFill>
                  <a:srgbClr val="FFFF00"/>
                </a:solidFill>
                <a:latin typeface="Arial" pitchFamily="34" charset="0"/>
              </a:rPr>
              <a:t>Нарушеното лептинско сигнализирање и структурна дезорганизација на хипоталамичните патишта одговорни за исхраната се асоцирани со лептинска резистенција и зголемен калориски внес, дебелеење и МС подоцна во животот.</a:t>
            </a:r>
            <a:r>
              <a:rPr lang="en-GB" sz="2200" dirty="0" smtClean="0">
                <a:solidFill>
                  <a:srgbClr val="FFFF00"/>
                </a:solidFill>
                <a:latin typeface="Arial" pitchFamily="34" charset="0"/>
              </a:rPr>
              <a:t> </a:t>
            </a:r>
            <a:endParaRPr lang="en-GB" sz="2200" dirty="0">
              <a:solidFill>
                <a:srgbClr val="FFFF00"/>
              </a:solidFill>
              <a:latin typeface="Arial" pitchFamily="34" charset="0"/>
            </a:endParaRPr>
          </a:p>
          <a:p>
            <a:pPr marL="342900" indent="-342900"/>
            <a:endParaRPr lang="en-GB" sz="2200" dirty="0">
              <a:latin typeface="Arial" pitchFamily="34" charset="0"/>
            </a:endParaRPr>
          </a:p>
          <a:p>
            <a:pPr marL="342900" indent="-342900">
              <a:buFont typeface="Wingdings" pitchFamily="2" charset="2"/>
              <a:buChar char="§"/>
            </a:pPr>
            <a:r>
              <a:rPr lang="mk-MK" sz="2200" dirty="0" smtClean="0">
                <a:latin typeface="Arial" pitchFamily="34" charset="0"/>
              </a:rPr>
              <a:t>Децата родени</a:t>
            </a:r>
            <a:r>
              <a:rPr lang="en-GB" sz="2200" dirty="0" smtClean="0">
                <a:latin typeface="Arial" pitchFamily="34" charset="0"/>
              </a:rPr>
              <a:t> </a:t>
            </a:r>
            <a:r>
              <a:rPr lang="en-GB" sz="2200" dirty="0">
                <a:latin typeface="Arial" pitchFamily="34" charset="0"/>
              </a:rPr>
              <a:t>SGA </a:t>
            </a:r>
            <a:r>
              <a:rPr lang="mk-MK" sz="2200" dirty="0" smtClean="0">
                <a:latin typeface="Arial" pitchFamily="34" charset="0"/>
              </a:rPr>
              <a:t>кои ќе се здебелат во детството имаат највисок ризик за инсулинска резистенција и КВ компликации</a:t>
            </a:r>
            <a:r>
              <a:rPr lang="en-GB" sz="2200" dirty="0" smtClean="0">
                <a:latin typeface="Arial" pitchFamily="34" charset="0"/>
              </a:rPr>
              <a:t> </a:t>
            </a:r>
            <a:endParaRPr lang="en-GB" sz="2200" dirty="0">
              <a:latin typeface="Arial" pitchFamily="34" charset="0"/>
            </a:endParaRPr>
          </a:p>
        </p:txBody>
      </p:sp>
      <p:sp>
        <p:nvSpPr>
          <p:cNvPr id="50179" name="TextBox 4"/>
          <p:cNvSpPr txBox="1">
            <a:spLocks noChangeArrowheads="1"/>
          </p:cNvSpPr>
          <p:nvPr/>
        </p:nvSpPr>
        <p:spPr bwMode="auto">
          <a:xfrm>
            <a:off x="3707904" y="6237312"/>
            <a:ext cx="5385767" cy="646112"/>
          </a:xfrm>
          <a:prstGeom prst="rect">
            <a:avLst/>
          </a:prstGeom>
          <a:noFill/>
          <a:ln w="9525">
            <a:noFill/>
            <a:miter lim="800000"/>
            <a:headEnd/>
            <a:tailEnd/>
          </a:ln>
        </p:spPr>
        <p:txBody>
          <a:bodyPr wrap="square">
            <a:spAutoFit/>
          </a:bodyPr>
          <a:lstStyle/>
          <a:p>
            <a:r>
              <a:rPr lang="it-IT" sz="1200" dirty="0">
                <a:latin typeface="Arial" pitchFamily="34" charset="0"/>
                <a:cs typeface="Arial" pitchFamily="34" charset="0"/>
              </a:rPr>
              <a:t>Oken E, Gillman MW. Obes Res 2003;11:496–506.</a:t>
            </a:r>
            <a:r>
              <a:rPr lang="it-IT" sz="1200" i="1" dirty="0">
                <a:latin typeface="Comic Sans MS" pitchFamily="66" charset="0"/>
              </a:rPr>
              <a:t>, </a:t>
            </a:r>
            <a:r>
              <a:rPr lang="it-IT" sz="1200" dirty="0">
                <a:latin typeface="Arial" pitchFamily="34" charset="0"/>
                <a:cs typeface="Arial" pitchFamily="34" charset="0"/>
              </a:rPr>
              <a:t>Fetal origins of obesity</a:t>
            </a:r>
            <a:endParaRPr lang="it-IT" sz="1200" i="1" dirty="0">
              <a:latin typeface="Arial" pitchFamily="34" charset="0"/>
              <a:cs typeface="Arial" pitchFamily="34" charset="0"/>
            </a:endParaRPr>
          </a:p>
          <a:p>
            <a:r>
              <a:rPr lang="en-US" sz="1200" dirty="0" err="1"/>
              <a:t>Palchevska</a:t>
            </a:r>
            <a:r>
              <a:rPr lang="en-US" sz="1200" dirty="0"/>
              <a:t> S, </a:t>
            </a:r>
            <a:r>
              <a:rPr lang="en-US" sz="1200" dirty="0" err="1"/>
              <a:t>Kocova</a:t>
            </a:r>
            <a:r>
              <a:rPr lang="en-US" sz="1200" dirty="0"/>
              <a:t> MJMS 2012</a:t>
            </a:r>
            <a:endParaRPr lang="mk-MK" sz="1200" dirty="0"/>
          </a:p>
          <a:p>
            <a:r>
              <a:rPr lang="en-US" sz="1200" dirty="0" err="1" smtClean="0"/>
              <a:t>Palchevska</a:t>
            </a:r>
            <a:r>
              <a:rPr lang="en-US" sz="1200" dirty="0" smtClean="0"/>
              <a:t> </a:t>
            </a:r>
            <a:r>
              <a:rPr lang="en-US" sz="1200" dirty="0"/>
              <a:t>S, </a:t>
            </a:r>
            <a:r>
              <a:rPr lang="en-US" sz="1200" dirty="0" err="1"/>
              <a:t>Kocova</a:t>
            </a:r>
            <a:r>
              <a:rPr lang="en-US" sz="1200" dirty="0"/>
              <a:t> M. </a:t>
            </a:r>
            <a:r>
              <a:rPr lang="en-US" sz="1200" dirty="0" err="1"/>
              <a:t>Srp</a:t>
            </a:r>
            <a:r>
              <a:rPr lang="en-US" sz="1200" dirty="0"/>
              <a:t> Arch 2012</a:t>
            </a:r>
            <a:endParaRPr lang="mk-MK" sz="1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0" y="1484313"/>
            <a:ext cx="9036496" cy="2246769"/>
          </a:xfrm>
          <a:prstGeom prst="rect">
            <a:avLst/>
          </a:prstGeom>
          <a:noFill/>
          <a:ln w="9525">
            <a:noFill/>
            <a:miter lim="800000"/>
            <a:headEnd/>
            <a:tailEnd/>
          </a:ln>
        </p:spPr>
        <p:txBody>
          <a:bodyPr wrap="square">
            <a:spAutoFit/>
          </a:bodyPr>
          <a:lstStyle/>
          <a:p>
            <a:pPr marL="457200" indent="-457200">
              <a:buClr>
                <a:srgbClr val="FF0000"/>
              </a:buClr>
            </a:pPr>
            <a:r>
              <a:rPr lang="mk-MK" sz="2800" dirty="0" smtClean="0">
                <a:latin typeface="Arial" pitchFamily="34" charset="0"/>
                <a:cs typeface="Arial" pitchFamily="34" charset="0"/>
              </a:rPr>
              <a:t>	</a:t>
            </a:r>
            <a:r>
              <a:rPr lang="en-US" sz="2800" dirty="0" smtClean="0">
                <a:latin typeface="Arial" pitchFamily="34" charset="0"/>
                <a:cs typeface="Arial" pitchFamily="34" charset="0"/>
              </a:rPr>
              <a:t>LGA</a:t>
            </a:r>
            <a:r>
              <a:rPr lang="mk-MK" sz="2800" dirty="0" smtClean="0">
                <a:latin typeface="Arial" pitchFamily="34" charset="0"/>
                <a:cs typeface="Arial" pitchFamily="34" charset="0"/>
              </a:rPr>
              <a:t> новородено</a:t>
            </a:r>
            <a:r>
              <a:rPr lang="it-IT" sz="2800" dirty="0" smtClean="0">
                <a:latin typeface="Arial" pitchFamily="34" charset="0"/>
                <a:cs typeface="Arial" pitchFamily="34" charset="0"/>
              </a:rPr>
              <a:t>        </a:t>
            </a:r>
            <a:r>
              <a:rPr lang="mk-MK" sz="2800" dirty="0" smtClean="0">
                <a:latin typeface="Arial" pitchFamily="34" charset="0"/>
                <a:cs typeface="Arial" pitchFamily="34" charset="0"/>
              </a:rPr>
              <a:t>дебелеење </a:t>
            </a:r>
          </a:p>
          <a:p>
            <a:pPr marL="457200" indent="-457200">
              <a:buClr>
                <a:srgbClr val="FF0000"/>
              </a:buClr>
            </a:pPr>
            <a:r>
              <a:rPr lang="mk-MK" sz="2800" dirty="0">
                <a:latin typeface="Arial" pitchFamily="34" charset="0"/>
                <a:cs typeface="Arial" pitchFamily="34" charset="0"/>
              </a:rPr>
              <a:t>	</a:t>
            </a:r>
            <a:r>
              <a:rPr lang="mk-MK" sz="2800" dirty="0" smtClean="0">
                <a:latin typeface="Arial" pitchFamily="34" charset="0"/>
                <a:cs typeface="Arial" pitchFamily="34" charset="0"/>
              </a:rPr>
              <a:t>подоцна во животот</a:t>
            </a:r>
            <a:r>
              <a:rPr lang="it-IT" sz="2800" dirty="0" smtClean="0">
                <a:latin typeface="Arial" pitchFamily="34" charset="0"/>
                <a:cs typeface="Arial" pitchFamily="34" charset="0"/>
              </a:rPr>
              <a:t> </a:t>
            </a:r>
            <a:endParaRPr lang="it-IT" sz="2800" dirty="0">
              <a:latin typeface="Arial" pitchFamily="34" charset="0"/>
              <a:cs typeface="Arial" pitchFamily="34" charset="0"/>
            </a:endParaRPr>
          </a:p>
          <a:p>
            <a:pPr marL="457200" indent="-457200">
              <a:buClr>
                <a:srgbClr val="FF0000"/>
              </a:buClr>
            </a:pPr>
            <a:r>
              <a:rPr lang="mk-MK" sz="2800" dirty="0" smtClean="0">
                <a:latin typeface="Arial" pitchFamily="34" charset="0"/>
                <a:cs typeface="Arial" pitchFamily="34" charset="0"/>
              </a:rPr>
              <a:t>	</a:t>
            </a:r>
          </a:p>
          <a:p>
            <a:pPr marL="457200" indent="-457200">
              <a:buClr>
                <a:srgbClr val="FF0000"/>
              </a:buClr>
            </a:pPr>
            <a:r>
              <a:rPr lang="mk-MK" sz="2800" dirty="0">
                <a:latin typeface="Arial" pitchFamily="34" charset="0"/>
                <a:cs typeface="Arial" pitchFamily="34" charset="0"/>
              </a:rPr>
              <a:t>	</a:t>
            </a:r>
            <a:r>
              <a:rPr lang="it-IT" sz="2800" dirty="0" smtClean="0">
                <a:latin typeface="Arial" pitchFamily="34" charset="0"/>
                <a:cs typeface="Arial" pitchFamily="34" charset="0"/>
              </a:rPr>
              <a:t>SGA </a:t>
            </a:r>
            <a:r>
              <a:rPr lang="mk-MK" sz="2800" dirty="0" smtClean="0">
                <a:latin typeface="Arial" pitchFamily="34" charset="0"/>
                <a:cs typeface="Arial" pitchFamily="34" charset="0"/>
              </a:rPr>
              <a:t>новородено</a:t>
            </a:r>
            <a:r>
              <a:rPr lang="it-IT" sz="2800" dirty="0" smtClean="0">
                <a:latin typeface="Arial" pitchFamily="34" charset="0"/>
                <a:cs typeface="Arial" pitchFamily="34" charset="0"/>
              </a:rPr>
              <a:t>         </a:t>
            </a:r>
            <a:r>
              <a:rPr lang="mk-MK" sz="2800" dirty="0">
                <a:latin typeface="Arial" pitchFamily="34" charset="0"/>
                <a:cs typeface="Arial" pitchFamily="34" charset="0"/>
              </a:rPr>
              <a:t>и</a:t>
            </a:r>
            <a:r>
              <a:rPr lang="mk-MK" sz="2800" dirty="0" smtClean="0">
                <a:latin typeface="Arial" pitchFamily="34" charset="0"/>
                <a:cs typeface="Arial" pitchFamily="34" charset="0"/>
              </a:rPr>
              <a:t>нсулинска резистенција и МС подоцна во животот</a:t>
            </a:r>
            <a:endParaRPr lang="it-IT" sz="2800" dirty="0">
              <a:latin typeface="Arial" pitchFamily="34" charset="0"/>
              <a:cs typeface="Arial" pitchFamily="34" charset="0"/>
            </a:endParaRPr>
          </a:p>
        </p:txBody>
      </p:sp>
      <p:sp>
        <p:nvSpPr>
          <p:cNvPr id="51203" name="TextBox 5"/>
          <p:cNvSpPr txBox="1">
            <a:spLocks noChangeArrowheads="1"/>
          </p:cNvSpPr>
          <p:nvPr/>
        </p:nvSpPr>
        <p:spPr bwMode="auto">
          <a:xfrm>
            <a:off x="179512" y="332656"/>
            <a:ext cx="8847615" cy="584775"/>
          </a:xfrm>
          <a:prstGeom prst="rect">
            <a:avLst/>
          </a:prstGeom>
          <a:noFill/>
          <a:ln w="9525">
            <a:noFill/>
            <a:miter lim="800000"/>
            <a:headEnd/>
            <a:tailEnd/>
          </a:ln>
        </p:spPr>
        <p:txBody>
          <a:bodyPr wrap="none">
            <a:spAutoFit/>
          </a:bodyPr>
          <a:lstStyle/>
          <a:p>
            <a:r>
              <a:rPr lang="mk-MK" sz="3200" dirty="0" smtClean="0">
                <a:latin typeface="Arial" pitchFamily="34" charset="0"/>
                <a:cs typeface="Arial" pitchFamily="34" charset="0"/>
              </a:rPr>
              <a:t>Асоцијација на родилна тежина и дебелеење</a:t>
            </a:r>
            <a:endParaRPr lang="en-US" sz="3200" dirty="0">
              <a:latin typeface="Arial" pitchFamily="34" charset="0"/>
              <a:cs typeface="Arial" pitchFamily="34" charset="0"/>
            </a:endParaRPr>
          </a:p>
        </p:txBody>
      </p:sp>
      <p:sp>
        <p:nvSpPr>
          <p:cNvPr id="51204" name="Rectangle 6"/>
          <p:cNvSpPr>
            <a:spLocks noChangeArrowheads="1"/>
          </p:cNvSpPr>
          <p:nvPr/>
        </p:nvSpPr>
        <p:spPr bwMode="auto">
          <a:xfrm>
            <a:off x="323850" y="3573463"/>
            <a:ext cx="8640638" cy="1569660"/>
          </a:xfrm>
          <a:prstGeom prst="rect">
            <a:avLst/>
          </a:prstGeom>
          <a:noFill/>
          <a:ln w="9525">
            <a:noFill/>
            <a:miter lim="800000"/>
            <a:headEnd/>
            <a:tailEnd/>
          </a:ln>
        </p:spPr>
        <p:txBody>
          <a:bodyPr wrap="square">
            <a:spAutoFit/>
          </a:bodyPr>
          <a:lstStyle/>
          <a:p>
            <a:endParaRPr lang="mk-MK" sz="3200" dirty="0" smtClean="0"/>
          </a:p>
          <a:p>
            <a:r>
              <a:rPr lang="mk-MK" sz="3200" dirty="0" smtClean="0"/>
              <a:t>Фенотип - дебелеење</a:t>
            </a:r>
            <a:endParaRPr lang="mk-MK" sz="3200" dirty="0"/>
          </a:p>
          <a:p>
            <a:r>
              <a:rPr lang="mk-MK" sz="3200" dirty="0" smtClean="0"/>
              <a:t>Метаболички ефект - хиперинсулинемија</a:t>
            </a:r>
            <a:endParaRPr lang="mk-MK" sz="3200" dirty="0"/>
          </a:p>
        </p:txBody>
      </p:sp>
      <p:cxnSp>
        <p:nvCxnSpPr>
          <p:cNvPr id="6" name="Straight Arrow Connector 5"/>
          <p:cNvCxnSpPr/>
          <p:nvPr/>
        </p:nvCxnSpPr>
        <p:spPr>
          <a:xfrm>
            <a:off x="3347864" y="1772816"/>
            <a:ext cx="642937"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491880" y="3068960"/>
            <a:ext cx="642937"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art-fig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8534400" cy="3629000"/>
          </a:xfrm>
          <a:prstGeom prst="rect">
            <a:avLst/>
          </a:prstGeom>
          <a:noFill/>
          <a:ln w="28575">
            <a:solidFill>
              <a:srgbClr val="FFFF66"/>
            </a:solidFill>
            <a:miter lim="800000"/>
            <a:headEnd/>
            <a:tailEnd/>
          </a:ln>
          <a:extLst>
            <a:ext uri="{909E8E84-426E-40DD-AFC4-6F175D3DCCD1}">
              <a14:hiddenFill xmlns:a14="http://schemas.microsoft.com/office/drawing/2010/main">
                <a:solidFill>
                  <a:srgbClr val="FFFFFF"/>
                </a:solidFill>
              </a14:hiddenFill>
            </a:ext>
          </a:extLst>
        </p:spPr>
      </p:pic>
      <p:sp>
        <p:nvSpPr>
          <p:cNvPr id="60419" name="Rectangle 6"/>
          <p:cNvSpPr>
            <a:spLocks noChangeArrowheads="1"/>
          </p:cNvSpPr>
          <p:nvPr/>
        </p:nvSpPr>
        <p:spPr bwMode="auto">
          <a:xfrm>
            <a:off x="1447800" y="1981200"/>
            <a:ext cx="1447800" cy="3810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a:solidFill>
                  <a:schemeClr val="bg1"/>
                </a:solidFill>
                <a:latin typeface="MAC C Swiss" panose="020B7200000000000000" pitchFamily="34" charset="0"/>
              </a:rPr>
              <a:t>2 - 7 g</a:t>
            </a:r>
          </a:p>
        </p:txBody>
      </p:sp>
      <p:sp>
        <p:nvSpPr>
          <p:cNvPr id="60420" name="Text Box 4"/>
          <p:cNvSpPr txBox="1">
            <a:spLocks noChangeArrowheads="1"/>
          </p:cNvSpPr>
          <p:nvPr/>
        </p:nvSpPr>
        <p:spPr bwMode="auto">
          <a:xfrm>
            <a:off x="974725" y="8794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mk-MK" altLang="en-US"/>
          </a:p>
        </p:txBody>
      </p:sp>
      <p:sp>
        <p:nvSpPr>
          <p:cNvPr id="60421" name="Rectangle 5"/>
          <p:cNvSpPr>
            <a:spLocks noChangeArrowheads="1"/>
          </p:cNvSpPr>
          <p:nvPr/>
        </p:nvSpPr>
        <p:spPr bwMode="auto">
          <a:xfrm>
            <a:off x="381000" y="1600200"/>
            <a:ext cx="8534400" cy="228600"/>
          </a:xfrm>
          <a:prstGeom prst="rect">
            <a:avLst/>
          </a:prstGeom>
          <a:solidFill>
            <a:srgbClr val="FFFF66"/>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mk-MK" altLang="en-US"/>
          </a:p>
        </p:txBody>
      </p:sp>
      <p:sp>
        <p:nvSpPr>
          <p:cNvPr id="60422" name="Rectangle 8"/>
          <p:cNvSpPr>
            <a:spLocks noChangeArrowheads="1"/>
          </p:cNvSpPr>
          <p:nvPr/>
        </p:nvSpPr>
        <p:spPr bwMode="auto">
          <a:xfrm>
            <a:off x="6096000" y="1981200"/>
            <a:ext cx="2209800" cy="3810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u="sng" dirty="0">
                <a:solidFill>
                  <a:schemeClr val="bg1"/>
                </a:solidFill>
                <a:latin typeface="MAC C Swiss" panose="020B7200000000000000" pitchFamily="34" charset="0"/>
              </a:rPr>
              <a:t>&gt;</a:t>
            </a:r>
            <a:r>
              <a:rPr lang="en-US" altLang="en-US" dirty="0">
                <a:solidFill>
                  <a:schemeClr val="bg1"/>
                </a:solidFill>
                <a:latin typeface="MAC C Swiss" panose="020B7200000000000000" pitchFamily="34" charset="0"/>
              </a:rPr>
              <a:t>7 g</a:t>
            </a:r>
          </a:p>
        </p:txBody>
      </p:sp>
      <p:sp>
        <p:nvSpPr>
          <p:cNvPr id="60423" name="Rectangle 13"/>
          <p:cNvSpPr>
            <a:spLocks noChangeArrowheads="1"/>
          </p:cNvSpPr>
          <p:nvPr/>
        </p:nvSpPr>
        <p:spPr bwMode="auto">
          <a:xfrm>
            <a:off x="1905000" y="3471664"/>
            <a:ext cx="2667000" cy="533400"/>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b="1" dirty="0" err="1">
                <a:solidFill>
                  <a:schemeClr val="bg1"/>
                </a:solidFill>
                <a:latin typeface="MAC C Swiss" panose="020B7200000000000000" pitchFamily="34" charset="0"/>
              </a:rPr>
              <a:t>Komplikacii</a:t>
            </a:r>
            <a:endParaRPr lang="en-US" altLang="en-US" sz="1800" b="1" dirty="0">
              <a:solidFill>
                <a:schemeClr val="bg1"/>
              </a:solidFill>
              <a:latin typeface="MAC C Swiss" panose="020B7200000000000000" pitchFamily="34" charset="0"/>
            </a:endParaRPr>
          </a:p>
          <a:p>
            <a:pPr algn="ctr" eaLnBrk="1" hangingPunct="1"/>
            <a:r>
              <a:rPr lang="en-US" altLang="en-US" sz="1800" b="1" dirty="0">
                <a:solidFill>
                  <a:schemeClr val="bg1"/>
                </a:solidFill>
                <a:latin typeface="MAC C Swiss" panose="020B7200000000000000" pitchFamily="34" charset="0"/>
              </a:rPr>
              <a:t>Ne                 Da</a:t>
            </a:r>
          </a:p>
        </p:txBody>
      </p:sp>
      <p:sp>
        <p:nvSpPr>
          <p:cNvPr id="60424" name="Rectangle 15"/>
          <p:cNvSpPr>
            <a:spLocks noChangeArrowheads="1"/>
          </p:cNvSpPr>
          <p:nvPr/>
        </p:nvSpPr>
        <p:spPr bwMode="auto">
          <a:xfrm>
            <a:off x="4876800" y="3429000"/>
            <a:ext cx="2667000" cy="576064"/>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sz="1800" b="1" dirty="0">
              <a:latin typeface="MAC C Swiss" panose="020B7200000000000000" pitchFamily="34" charset="0"/>
            </a:endParaRPr>
          </a:p>
          <a:p>
            <a:pPr algn="ctr" eaLnBrk="1" hangingPunct="1"/>
            <a:r>
              <a:rPr lang="en-US" altLang="en-US" sz="1800" b="1" dirty="0" err="1">
                <a:solidFill>
                  <a:schemeClr val="bg1"/>
                </a:solidFill>
                <a:latin typeface="MAC C Swiss" panose="020B7200000000000000" pitchFamily="34" charset="0"/>
              </a:rPr>
              <a:t>Komplikacii</a:t>
            </a:r>
            <a:endParaRPr lang="en-US" altLang="en-US" sz="1800" b="1" dirty="0">
              <a:solidFill>
                <a:schemeClr val="bg1"/>
              </a:solidFill>
              <a:latin typeface="MAC C Swiss" panose="020B7200000000000000" pitchFamily="34" charset="0"/>
            </a:endParaRPr>
          </a:p>
          <a:p>
            <a:pPr algn="ctr" eaLnBrk="1" hangingPunct="1"/>
            <a:r>
              <a:rPr lang="en-US" altLang="en-US" sz="1800" b="1" dirty="0">
                <a:solidFill>
                  <a:schemeClr val="bg1"/>
                </a:solidFill>
                <a:latin typeface="MAC C Swiss" panose="020B7200000000000000" pitchFamily="34" charset="0"/>
              </a:rPr>
              <a:t>Ne                 Da</a:t>
            </a:r>
          </a:p>
          <a:p>
            <a:pPr algn="ctr" eaLnBrk="1" hangingPunct="1"/>
            <a:endParaRPr lang="en-US" altLang="en-US" dirty="0">
              <a:solidFill>
                <a:schemeClr val="bg1"/>
              </a:solidFill>
            </a:endParaRPr>
          </a:p>
        </p:txBody>
      </p:sp>
      <p:sp>
        <p:nvSpPr>
          <p:cNvPr id="60425" name="Rectangle 17"/>
          <p:cNvSpPr>
            <a:spLocks noChangeArrowheads="1"/>
          </p:cNvSpPr>
          <p:nvPr/>
        </p:nvSpPr>
        <p:spPr bwMode="auto">
          <a:xfrm>
            <a:off x="381000" y="4572000"/>
            <a:ext cx="1447800" cy="5334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b="1" dirty="0" err="1">
                <a:latin typeface="MAC C Swiss" panose="020B7200000000000000" pitchFamily="34" charset="0"/>
              </a:rPr>
              <a:t>Odr`uvawe</a:t>
            </a:r>
            <a:endParaRPr lang="en-US" altLang="en-US" sz="1800" b="1" dirty="0">
              <a:latin typeface="MAC C Swiss" panose="020B7200000000000000" pitchFamily="34" charset="0"/>
            </a:endParaRPr>
          </a:p>
          <a:p>
            <a:pPr algn="ctr" eaLnBrk="1" hangingPunct="1"/>
            <a:r>
              <a:rPr lang="en-US" altLang="en-US" sz="1800" b="1" dirty="0" err="1">
                <a:latin typeface="MAC C Swiss" panose="020B7200000000000000" pitchFamily="34" charset="0"/>
              </a:rPr>
              <a:t>te`ina</a:t>
            </a:r>
            <a:endParaRPr lang="en-US" altLang="en-US" sz="1800" b="1" dirty="0">
              <a:latin typeface="MAC C Swiss" panose="020B7200000000000000" pitchFamily="34" charset="0"/>
            </a:endParaRPr>
          </a:p>
        </p:txBody>
      </p:sp>
      <p:sp>
        <p:nvSpPr>
          <p:cNvPr id="60426" name="Rectangle 19"/>
          <p:cNvSpPr>
            <a:spLocks noChangeArrowheads="1"/>
          </p:cNvSpPr>
          <p:nvPr/>
        </p:nvSpPr>
        <p:spPr bwMode="auto">
          <a:xfrm>
            <a:off x="1905000" y="4572000"/>
            <a:ext cx="1371600" cy="5334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b="1" dirty="0" err="1">
                <a:latin typeface="MAC C Swiss" panose="020B7200000000000000" pitchFamily="34" charset="0"/>
              </a:rPr>
              <a:t>Odr`uvawe</a:t>
            </a:r>
            <a:endParaRPr lang="en-US" altLang="en-US" sz="1800" b="1" dirty="0">
              <a:latin typeface="MAC C Swiss" panose="020B7200000000000000" pitchFamily="34" charset="0"/>
            </a:endParaRPr>
          </a:p>
          <a:p>
            <a:pPr algn="ctr" eaLnBrk="1" hangingPunct="1"/>
            <a:r>
              <a:rPr lang="en-US" altLang="en-US" sz="1800" b="1" dirty="0" err="1">
                <a:latin typeface="MAC C Swiss" panose="020B7200000000000000" pitchFamily="34" charset="0"/>
              </a:rPr>
              <a:t>te`ina</a:t>
            </a:r>
            <a:endParaRPr lang="en-US" altLang="en-US" sz="1800" b="1" dirty="0">
              <a:latin typeface="MAC C Swiss" panose="020B7200000000000000" pitchFamily="34" charset="0"/>
            </a:endParaRPr>
          </a:p>
        </p:txBody>
      </p:sp>
      <p:sp>
        <p:nvSpPr>
          <p:cNvPr id="60427" name="Rectangle 22"/>
          <p:cNvSpPr>
            <a:spLocks noChangeArrowheads="1"/>
          </p:cNvSpPr>
          <p:nvPr/>
        </p:nvSpPr>
        <p:spPr bwMode="auto">
          <a:xfrm>
            <a:off x="3429000" y="4572000"/>
            <a:ext cx="1219200" cy="533400"/>
          </a:xfrm>
          <a:prstGeom prst="rect">
            <a:avLst/>
          </a:prstGeom>
          <a:solidFill>
            <a:srgbClr val="FFFF66"/>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b="1">
                <a:solidFill>
                  <a:srgbClr val="FF0000"/>
                </a:solidFill>
                <a:latin typeface="MAC C Swiss" panose="020B7200000000000000" pitchFamily="34" charset="0"/>
              </a:rPr>
              <a:t>Gubewe</a:t>
            </a:r>
          </a:p>
          <a:p>
            <a:pPr algn="ctr" eaLnBrk="1" hangingPunct="1"/>
            <a:r>
              <a:rPr lang="en-US" altLang="en-US" sz="1800" b="1">
                <a:solidFill>
                  <a:srgbClr val="FF0000"/>
                </a:solidFill>
                <a:latin typeface="MAC C Swiss" panose="020B7200000000000000" pitchFamily="34" charset="0"/>
              </a:rPr>
              <a:t>te`ina</a:t>
            </a:r>
          </a:p>
        </p:txBody>
      </p:sp>
      <p:sp>
        <p:nvSpPr>
          <p:cNvPr id="60428" name="Rectangle 24"/>
          <p:cNvSpPr>
            <a:spLocks noChangeArrowheads="1"/>
          </p:cNvSpPr>
          <p:nvPr/>
        </p:nvSpPr>
        <p:spPr bwMode="auto">
          <a:xfrm>
            <a:off x="4800600" y="4572000"/>
            <a:ext cx="1447800" cy="5334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b="1" dirty="0" err="1">
                <a:latin typeface="MAC C Swiss" panose="020B7200000000000000" pitchFamily="34" charset="0"/>
              </a:rPr>
              <a:t>Odr`uvawe</a:t>
            </a:r>
            <a:endParaRPr lang="en-US" altLang="en-US" sz="1800" b="1" dirty="0">
              <a:latin typeface="MAC C Swiss" panose="020B7200000000000000" pitchFamily="34" charset="0"/>
            </a:endParaRPr>
          </a:p>
          <a:p>
            <a:pPr algn="ctr" eaLnBrk="1" hangingPunct="1"/>
            <a:r>
              <a:rPr lang="en-US" altLang="en-US" sz="1800" b="1" dirty="0" err="1">
                <a:latin typeface="MAC C Swiss" panose="020B7200000000000000" pitchFamily="34" charset="0"/>
              </a:rPr>
              <a:t>te`ina</a:t>
            </a:r>
            <a:endParaRPr lang="en-US" altLang="en-US" sz="1800" b="1" dirty="0">
              <a:latin typeface="MAC C Swiss" panose="020B7200000000000000" pitchFamily="34" charset="0"/>
            </a:endParaRPr>
          </a:p>
        </p:txBody>
      </p:sp>
      <p:sp>
        <p:nvSpPr>
          <p:cNvPr id="60429" name="Rectangle 26"/>
          <p:cNvSpPr>
            <a:spLocks noChangeArrowheads="1"/>
          </p:cNvSpPr>
          <p:nvPr/>
        </p:nvSpPr>
        <p:spPr bwMode="auto">
          <a:xfrm>
            <a:off x="6400800" y="4572000"/>
            <a:ext cx="1219200" cy="533400"/>
          </a:xfrm>
          <a:prstGeom prst="rect">
            <a:avLst/>
          </a:prstGeom>
          <a:solidFill>
            <a:srgbClr val="FFFF66"/>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b="1">
                <a:solidFill>
                  <a:srgbClr val="FF0000"/>
                </a:solidFill>
                <a:latin typeface="MAC C Swiss" panose="020B7200000000000000" pitchFamily="34" charset="0"/>
              </a:rPr>
              <a:t>Gubewe</a:t>
            </a:r>
          </a:p>
          <a:p>
            <a:pPr algn="ctr" eaLnBrk="1" hangingPunct="1"/>
            <a:r>
              <a:rPr lang="en-US" altLang="en-US" sz="1800" b="1">
                <a:solidFill>
                  <a:srgbClr val="FF0000"/>
                </a:solidFill>
                <a:latin typeface="MAC C Swiss" panose="020B7200000000000000" pitchFamily="34" charset="0"/>
              </a:rPr>
              <a:t>te`ina</a:t>
            </a:r>
          </a:p>
        </p:txBody>
      </p:sp>
      <p:sp>
        <p:nvSpPr>
          <p:cNvPr id="60430" name="Rectangle 28"/>
          <p:cNvSpPr>
            <a:spLocks noChangeArrowheads="1"/>
          </p:cNvSpPr>
          <p:nvPr/>
        </p:nvSpPr>
        <p:spPr bwMode="auto">
          <a:xfrm>
            <a:off x="7696200" y="4572000"/>
            <a:ext cx="1219200" cy="533400"/>
          </a:xfrm>
          <a:prstGeom prst="rect">
            <a:avLst/>
          </a:prstGeom>
          <a:solidFill>
            <a:srgbClr val="FFFF66"/>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b="1">
                <a:solidFill>
                  <a:srgbClr val="FF0000"/>
                </a:solidFill>
                <a:latin typeface="MAC C Swiss" panose="020B7200000000000000" pitchFamily="34" charset="0"/>
              </a:rPr>
              <a:t>Gubewe</a:t>
            </a:r>
          </a:p>
          <a:p>
            <a:pPr algn="ctr" eaLnBrk="1" hangingPunct="1"/>
            <a:r>
              <a:rPr lang="en-US" altLang="en-US" sz="1800" b="1">
                <a:solidFill>
                  <a:srgbClr val="FF0000"/>
                </a:solidFill>
                <a:latin typeface="MAC C Swiss" panose="020B7200000000000000" pitchFamily="34" charset="0"/>
              </a:rPr>
              <a:t>te`ina</a:t>
            </a:r>
          </a:p>
        </p:txBody>
      </p:sp>
      <p:sp>
        <p:nvSpPr>
          <p:cNvPr id="60431" name="Line 30"/>
          <p:cNvSpPr>
            <a:spLocks noChangeShapeType="1"/>
          </p:cNvSpPr>
          <p:nvPr/>
        </p:nvSpPr>
        <p:spPr bwMode="auto">
          <a:xfrm flipH="1">
            <a:off x="2819400" y="3810000"/>
            <a:ext cx="304800" cy="76200"/>
          </a:xfrm>
          <a:prstGeom prst="line">
            <a:avLst/>
          </a:prstGeom>
          <a:noFill/>
          <a:ln w="3810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32" name="Line 31"/>
          <p:cNvSpPr>
            <a:spLocks noChangeShapeType="1"/>
          </p:cNvSpPr>
          <p:nvPr/>
        </p:nvSpPr>
        <p:spPr bwMode="auto">
          <a:xfrm>
            <a:off x="3276600" y="3810000"/>
            <a:ext cx="304800" cy="76200"/>
          </a:xfrm>
          <a:prstGeom prst="line">
            <a:avLst/>
          </a:prstGeom>
          <a:noFill/>
          <a:ln w="3810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33" name="Line 32"/>
          <p:cNvSpPr>
            <a:spLocks noChangeShapeType="1"/>
          </p:cNvSpPr>
          <p:nvPr/>
        </p:nvSpPr>
        <p:spPr bwMode="auto">
          <a:xfrm flipH="1">
            <a:off x="5715000" y="3733800"/>
            <a:ext cx="304800" cy="76200"/>
          </a:xfrm>
          <a:prstGeom prst="line">
            <a:avLst/>
          </a:prstGeom>
          <a:noFill/>
          <a:ln w="3810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34" name="Line 33"/>
          <p:cNvSpPr>
            <a:spLocks noChangeShapeType="1"/>
          </p:cNvSpPr>
          <p:nvPr/>
        </p:nvSpPr>
        <p:spPr bwMode="auto">
          <a:xfrm>
            <a:off x="6248400" y="3733800"/>
            <a:ext cx="304800" cy="76200"/>
          </a:xfrm>
          <a:prstGeom prst="line">
            <a:avLst/>
          </a:prstGeom>
          <a:noFill/>
          <a:ln w="3810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35" name="Text Box 34"/>
          <p:cNvSpPr txBox="1">
            <a:spLocks noChangeArrowheads="1"/>
          </p:cNvSpPr>
          <p:nvPr/>
        </p:nvSpPr>
        <p:spPr bwMode="auto">
          <a:xfrm>
            <a:off x="369163" y="609600"/>
            <a:ext cx="8432693" cy="830997"/>
          </a:xfrm>
          <a:prstGeom prst="rect">
            <a:avLst/>
          </a:prstGeom>
          <a:noFill/>
          <a:ln>
            <a:noFill/>
          </a:ln>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mk-MK" altLang="en-US" b="1" dirty="0" smtClean="0">
                <a:solidFill>
                  <a:srgbClr val="FFFF66"/>
                </a:solidFill>
                <a:latin typeface="MAC C Swiss" panose="020B7200000000000000" pitchFamily="34" charset="0"/>
              </a:rPr>
              <a:t>Планирање на тераписки и превентивен пристап кај обезни </a:t>
            </a:r>
          </a:p>
          <a:p>
            <a:pPr algn="ctr" eaLnBrk="1" hangingPunct="1"/>
            <a:r>
              <a:rPr lang="mk-MK" altLang="en-US" b="1" dirty="0" smtClean="0">
                <a:solidFill>
                  <a:srgbClr val="FFFF66"/>
                </a:solidFill>
                <a:latin typeface="MAC C Swiss" panose="020B7200000000000000" pitchFamily="34" charset="0"/>
              </a:rPr>
              <a:t>деца и метаболички синдром </a:t>
            </a:r>
          </a:p>
        </p:txBody>
      </p:sp>
      <p:sp>
        <p:nvSpPr>
          <p:cNvPr id="2" name="Rectangle 1"/>
          <p:cNvSpPr/>
          <p:nvPr/>
        </p:nvSpPr>
        <p:spPr>
          <a:xfrm>
            <a:off x="467544" y="2708920"/>
            <a:ext cx="136815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MK" dirty="0" smtClean="0">
                <a:latin typeface="Arial" panose="020B0604020202020204" pitchFamily="34" charset="0"/>
                <a:cs typeface="Arial" panose="020B0604020202020204" pitchFamily="34" charset="0"/>
              </a:rPr>
              <a:t>85-94.9‰</a:t>
            </a:r>
            <a:endParaRPr lang="en-US" dirty="0">
              <a:latin typeface="Arial" panose="020B0604020202020204" pitchFamily="34" charset="0"/>
              <a:cs typeface="Arial" panose="020B0604020202020204" pitchFamily="34" charset="0"/>
            </a:endParaRPr>
          </a:p>
        </p:txBody>
      </p:sp>
      <p:sp>
        <p:nvSpPr>
          <p:cNvPr id="21" name="Rectangle 20"/>
          <p:cNvSpPr/>
          <p:nvPr/>
        </p:nvSpPr>
        <p:spPr>
          <a:xfrm>
            <a:off x="2627784" y="2708920"/>
            <a:ext cx="136815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u="sng" dirty="0" smtClean="0">
                <a:solidFill>
                  <a:schemeClr val="tx1"/>
                </a:solidFill>
                <a:latin typeface="MAC C Swiss" panose="020B7200000000000000" pitchFamily="34" charset="0"/>
              </a:rPr>
              <a:t>&gt;</a:t>
            </a:r>
            <a:r>
              <a:rPr lang="mk-MK" dirty="0" smtClean="0">
                <a:latin typeface="Arial" panose="020B0604020202020204" pitchFamily="34" charset="0"/>
                <a:cs typeface="Arial" panose="020B0604020202020204" pitchFamily="34" charset="0"/>
              </a:rPr>
              <a:t>95‰</a:t>
            </a:r>
            <a:endParaRPr lang="en-US" dirty="0">
              <a:latin typeface="Arial" panose="020B0604020202020204" pitchFamily="34" charset="0"/>
              <a:cs typeface="Arial" panose="020B0604020202020204" pitchFamily="34" charset="0"/>
            </a:endParaRPr>
          </a:p>
        </p:txBody>
      </p:sp>
      <p:sp>
        <p:nvSpPr>
          <p:cNvPr id="22" name="Rectangle 21"/>
          <p:cNvSpPr/>
          <p:nvPr/>
        </p:nvSpPr>
        <p:spPr>
          <a:xfrm>
            <a:off x="5436096" y="2708920"/>
            <a:ext cx="151216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MK" dirty="0" smtClean="0">
                <a:latin typeface="Arial" panose="020B0604020202020204" pitchFamily="34" charset="0"/>
                <a:cs typeface="Arial" panose="020B0604020202020204" pitchFamily="34" charset="0"/>
              </a:rPr>
              <a:t>85-94.9‰</a:t>
            </a:r>
            <a:endParaRPr lang="en-US" dirty="0">
              <a:latin typeface="Arial" panose="020B0604020202020204" pitchFamily="34" charset="0"/>
              <a:cs typeface="Arial" panose="020B0604020202020204" pitchFamily="34" charset="0"/>
            </a:endParaRPr>
          </a:p>
        </p:txBody>
      </p:sp>
      <p:sp>
        <p:nvSpPr>
          <p:cNvPr id="23" name="Rectangle 22"/>
          <p:cNvSpPr/>
          <p:nvPr/>
        </p:nvSpPr>
        <p:spPr>
          <a:xfrm>
            <a:off x="7524328" y="2708920"/>
            <a:ext cx="136815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u="sng" dirty="0" smtClean="0">
                <a:solidFill>
                  <a:schemeClr val="tx1"/>
                </a:solidFill>
                <a:latin typeface="MAC C Swiss" panose="020B7200000000000000" pitchFamily="34" charset="0"/>
              </a:rPr>
              <a:t>&gt;</a:t>
            </a:r>
            <a:r>
              <a:rPr lang="mk-MK" dirty="0" smtClean="0">
                <a:latin typeface="Arial" panose="020B0604020202020204" pitchFamily="34" charset="0"/>
                <a:cs typeface="Arial" panose="020B0604020202020204" pitchFamily="34" charset="0"/>
              </a:rPr>
              <a:t>95‰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9249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3" y="980728"/>
            <a:ext cx="8784976" cy="4893647"/>
          </a:xfrm>
          <a:prstGeom prst="rect">
            <a:avLst/>
          </a:prstGeom>
          <a:noFill/>
        </p:spPr>
        <p:txBody>
          <a:bodyPr wrap="square" rtlCol="0">
            <a:spAutoFit/>
          </a:bodyPr>
          <a:lstStyle/>
          <a:p>
            <a:r>
              <a:rPr lang="mk-MK" sz="2400" dirty="0" smtClean="0"/>
              <a:t>Метаболичкиот синдром е тешка болест со неизвесен исход.</a:t>
            </a:r>
          </a:p>
          <a:p>
            <a:r>
              <a:rPr lang="mk-MK" sz="2400" dirty="0" smtClean="0"/>
              <a:t>Терапискот пристап е комплексен и бара вклучување на бројни фактори:</a:t>
            </a:r>
          </a:p>
          <a:p>
            <a:pPr marL="285750" indent="-285750">
              <a:buFont typeface="Wingdings" panose="05000000000000000000" pitchFamily="2" charset="2"/>
              <a:buChar char="§"/>
            </a:pPr>
            <a:r>
              <a:rPr lang="mk-MK" sz="2400" dirty="0" smtClean="0"/>
              <a:t>Пациентот</a:t>
            </a:r>
          </a:p>
          <a:p>
            <a:pPr marL="285750" indent="-285750">
              <a:buFont typeface="Wingdings" panose="05000000000000000000" pitchFamily="2" charset="2"/>
              <a:buChar char="§"/>
            </a:pPr>
            <a:r>
              <a:rPr lang="mk-MK" sz="2400" dirty="0" smtClean="0"/>
              <a:t>Семејството</a:t>
            </a:r>
          </a:p>
          <a:p>
            <a:pPr marL="285750" indent="-285750">
              <a:buFont typeface="Wingdings" panose="05000000000000000000" pitchFamily="2" charset="2"/>
              <a:buChar char="§"/>
            </a:pPr>
            <a:r>
              <a:rPr lang="mk-MK" sz="2400" dirty="0" smtClean="0"/>
              <a:t>Здравствениот систем</a:t>
            </a:r>
          </a:p>
          <a:p>
            <a:pPr marL="285750" indent="-285750">
              <a:buFont typeface="Wingdings" panose="05000000000000000000" pitchFamily="2" charset="2"/>
              <a:buChar char="§"/>
            </a:pPr>
            <a:r>
              <a:rPr lang="mk-MK" sz="2400" dirty="0" smtClean="0"/>
              <a:t>Социјалната средина (училиште, спортски тим)</a:t>
            </a:r>
          </a:p>
          <a:p>
            <a:pPr marL="285750" indent="-285750">
              <a:buFont typeface="Wingdings" panose="05000000000000000000" pitchFamily="2" charset="2"/>
              <a:buChar char="§"/>
            </a:pPr>
            <a:endParaRPr lang="mk-MK" sz="2400" dirty="0"/>
          </a:p>
          <a:p>
            <a:pPr marL="285750" indent="-285750">
              <a:buFont typeface="Wingdings" panose="05000000000000000000" pitchFamily="2" charset="2"/>
              <a:buChar char="§"/>
            </a:pPr>
            <a:endParaRPr lang="mk-MK" sz="2400" dirty="0" smtClean="0"/>
          </a:p>
          <a:p>
            <a:r>
              <a:rPr lang="mk-MK" sz="2400" dirty="0" smtClean="0"/>
              <a:t>Заради тоа, потребна е превенција на МС преку превенција на дебелеењето во здравата детска популација што бара уште пошироки активности</a:t>
            </a:r>
            <a:endParaRPr lang="en-US" sz="2400" dirty="0"/>
          </a:p>
        </p:txBody>
      </p:sp>
    </p:spTree>
    <p:extLst>
      <p:ext uri="{BB962C8B-B14F-4D97-AF65-F5344CB8AC3E}">
        <p14:creationId xmlns:p14="http://schemas.microsoft.com/office/powerpoint/2010/main" val="3322605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980728"/>
            <a:ext cx="8136904" cy="3970318"/>
          </a:xfrm>
          <a:prstGeom prst="rect">
            <a:avLst/>
          </a:prstGeom>
        </p:spPr>
        <p:txBody>
          <a:bodyPr wrap="square">
            <a:spAutoFit/>
          </a:bodyPr>
          <a:lstStyle/>
          <a:p>
            <a:r>
              <a:rPr lang="mk-MK" dirty="0" smtClean="0"/>
              <a:t>1. Во </a:t>
            </a:r>
            <a:r>
              <a:rPr lang="mk-MK" dirty="0"/>
              <a:t>која возраст во детството дебелеењето е најчесто</a:t>
            </a:r>
          </a:p>
          <a:p>
            <a:endParaRPr lang="mk-MK" dirty="0"/>
          </a:p>
          <a:p>
            <a:r>
              <a:rPr lang="mk-MK" dirty="0"/>
              <a:t>А) Кај доенче</a:t>
            </a:r>
          </a:p>
          <a:p>
            <a:r>
              <a:rPr lang="mk-MK" dirty="0"/>
              <a:t>Б) Кај претшколско дете</a:t>
            </a:r>
          </a:p>
          <a:p>
            <a:r>
              <a:rPr lang="mk-MK" dirty="0"/>
              <a:t>В) </a:t>
            </a:r>
            <a:r>
              <a:rPr lang="mk-MK" b="1" dirty="0"/>
              <a:t>Во пубертетот</a:t>
            </a:r>
          </a:p>
          <a:p>
            <a:r>
              <a:rPr lang="mk-MK" dirty="0"/>
              <a:t>Г) Подеднакво е во сите </a:t>
            </a:r>
            <a:r>
              <a:rPr lang="mk-MK" dirty="0" smtClean="0"/>
              <a:t>возрасти</a:t>
            </a:r>
          </a:p>
          <a:p>
            <a:endParaRPr lang="mk-MK" dirty="0"/>
          </a:p>
          <a:p>
            <a:endParaRPr lang="mk-MK" dirty="0" smtClean="0"/>
          </a:p>
          <a:p>
            <a:r>
              <a:rPr lang="mk-MK" dirty="0" smtClean="0"/>
              <a:t>2. Дете се смета за дебело ако на перцентилната крива индексот на телесна маса спаѓа на</a:t>
            </a:r>
          </a:p>
          <a:p>
            <a:r>
              <a:rPr lang="mk-MK" dirty="0" smtClean="0"/>
              <a:t>А)  над 80%о</a:t>
            </a:r>
          </a:p>
          <a:p>
            <a:r>
              <a:rPr lang="mk-MK" dirty="0" smtClean="0"/>
              <a:t>Б) над 50%о</a:t>
            </a:r>
          </a:p>
          <a:p>
            <a:r>
              <a:rPr lang="mk-MK" dirty="0" smtClean="0"/>
              <a:t>В) Над 100%о</a:t>
            </a:r>
          </a:p>
          <a:p>
            <a:r>
              <a:rPr lang="mk-MK" b="1" dirty="0" smtClean="0"/>
              <a:t>Г) над 95%о</a:t>
            </a:r>
            <a:endParaRPr lang="en-US" b="1" dirty="0"/>
          </a:p>
        </p:txBody>
      </p:sp>
    </p:spTree>
    <p:extLst>
      <p:ext uri="{BB962C8B-B14F-4D97-AF65-F5344CB8AC3E}">
        <p14:creationId xmlns:p14="http://schemas.microsoft.com/office/powerpoint/2010/main" val="1247311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980728"/>
            <a:ext cx="9489008" cy="5078313"/>
          </a:xfrm>
          <a:prstGeom prst="rect">
            <a:avLst/>
          </a:prstGeom>
          <a:noFill/>
        </p:spPr>
        <p:txBody>
          <a:bodyPr wrap="none" rtlCol="0">
            <a:spAutoFit/>
          </a:bodyPr>
          <a:lstStyle/>
          <a:p>
            <a:r>
              <a:rPr lang="mk-MK" dirty="0" smtClean="0"/>
              <a:t>3. Колку од следниве 5 параметри:</a:t>
            </a:r>
            <a:r>
              <a:rPr lang="en-US" dirty="0" smtClean="0">
                <a:latin typeface="Arial" pitchFamily="34" charset="0"/>
                <a:cs typeface="Arial" pitchFamily="34" charset="0"/>
              </a:rPr>
              <a:t>BMI </a:t>
            </a:r>
            <a:r>
              <a:rPr lang="en-US" dirty="0">
                <a:latin typeface="Arial" pitchFamily="34" charset="0"/>
                <a:cs typeface="Arial" pitchFamily="34" charset="0"/>
              </a:rPr>
              <a:t>&gt;9</a:t>
            </a:r>
            <a:r>
              <a:rPr lang="mk-MK" dirty="0">
                <a:latin typeface="Arial" pitchFamily="34" charset="0"/>
                <a:cs typeface="Arial" pitchFamily="34" charset="0"/>
              </a:rPr>
              <a:t>5 </a:t>
            </a:r>
            <a:r>
              <a:rPr lang="mk-MK" dirty="0" smtClean="0">
                <a:latin typeface="Arial" pitchFamily="34" charset="0"/>
                <a:cs typeface="Arial" pitchFamily="34" charset="0"/>
              </a:rPr>
              <a:t>‰,триглицериди</a:t>
            </a:r>
            <a:r>
              <a:rPr lang="en-US" dirty="0" smtClean="0">
                <a:latin typeface="Arial" pitchFamily="34" charset="0"/>
                <a:cs typeface="Arial" pitchFamily="34" charset="0"/>
              </a:rPr>
              <a:t> </a:t>
            </a:r>
            <a:r>
              <a:rPr lang="en-US" dirty="0">
                <a:latin typeface="Arial" pitchFamily="34" charset="0"/>
                <a:cs typeface="Arial" pitchFamily="34" charset="0"/>
              </a:rPr>
              <a:t>&gt;95</a:t>
            </a:r>
            <a:r>
              <a:rPr lang="mk-MK" dirty="0">
                <a:latin typeface="Arial" pitchFamily="34" charset="0"/>
                <a:cs typeface="Arial" pitchFamily="34" charset="0"/>
              </a:rPr>
              <a:t> ‰ (хиперлипидемија)</a:t>
            </a:r>
          </a:p>
          <a:p>
            <a:pPr eaLnBrk="1" hangingPunct="1">
              <a:defRPr/>
            </a:pPr>
            <a:r>
              <a:rPr lang="en-US" dirty="0">
                <a:latin typeface="Arial" pitchFamily="34" charset="0"/>
                <a:cs typeface="Arial" pitchFamily="34" charset="0"/>
              </a:rPr>
              <a:t>HDL &lt;5</a:t>
            </a:r>
            <a:r>
              <a:rPr lang="mk-MK" dirty="0">
                <a:latin typeface="Arial" pitchFamily="34" charset="0"/>
                <a:cs typeface="Arial" pitchFamily="34" charset="0"/>
              </a:rPr>
              <a:t> </a:t>
            </a:r>
            <a:r>
              <a:rPr lang="mk-MK" dirty="0" smtClean="0">
                <a:latin typeface="Arial" pitchFamily="34" charset="0"/>
                <a:cs typeface="Arial" pitchFamily="34" charset="0"/>
              </a:rPr>
              <a:t>‰,систолен </a:t>
            </a:r>
            <a:r>
              <a:rPr lang="mk-MK" dirty="0">
                <a:latin typeface="Arial" pitchFamily="34" charset="0"/>
                <a:cs typeface="Arial" pitchFamily="34" charset="0"/>
              </a:rPr>
              <a:t>или дијастолен крвен притисок</a:t>
            </a:r>
            <a:r>
              <a:rPr lang="en-US" dirty="0">
                <a:latin typeface="Arial" pitchFamily="34" charset="0"/>
                <a:cs typeface="Arial" pitchFamily="34" charset="0"/>
              </a:rPr>
              <a:t> &gt;95</a:t>
            </a:r>
            <a:r>
              <a:rPr lang="mk-MK" dirty="0">
                <a:latin typeface="Arial" pitchFamily="34" charset="0"/>
                <a:cs typeface="Arial" pitchFamily="34" charset="0"/>
              </a:rPr>
              <a:t> </a:t>
            </a:r>
            <a:r>
              <a:rPr lang="mk-MK" dirty="0" smtClean="0">
                <a:latin typeface="Arial" pitchFamily="34" charset="0"/>
                <a:cs typeface="Arial" pitchFamily="34" charset="0"/>
              </a:rPr>
              <a:t>‰, Нарушена </a:t>
            </a:r>
            <a:r>
              <a:rPr lang="mk-MK" dirty="0">
                <a:latin typeface="Arial" pitchFamily="34" charset="0"/>
                <a:cs typeface="Arial" pitchFamily="34" charset="0"/>
              </a:rPr>
              <a:t>гликозна </a:t>
            </a:r>
            <a:endParaRPr lang="mk-MK" dirty="0" smtClean="0">
              <a:latin typeface="Arial" pitchFamily="34" charset="0"/>
              <a:cs typeface="Arial" pitchFamily="34" charset="0"/>
            </a:endParaRPr>
          </a:p>
          <a:p>
            <a:pPr eaLnBrk="1" hangingPunct="1">
              <a:defRPr/>
            </a:pPr>
            <a:r>
              <a:rPr lang="mk-MK" dirty="0" smtClean="0">
                <a:latin typeface="Arial" pitchFamily="34" charset="0"/>
                <a:cs typeface="Arial" pitchFamily="34" charset="0"/>
              </a:rPr>
              <a:t>толеранција треба да бидат присутни за дијагнозата метаболички синдром</a:t>
            </a:r>
          </a:p>
          <a:p>
            <a:pPr eaLnBrk="1" hangingPunct="1">
              <a:defRPr/>
            </a:pPr>
            <a:r>
              <a:rPr lang="mk-MK" dirty="0">
                <a:latin typeface="Arial" pitchFamily="34" charset="0"/>
                <a:cs typeface="Arial" pitchFamily="34" charset="0"/>
              </a:rPr>
              <a:t>в</a:t>
            </a:r>
            <a:r>
              <a:rPr lang="mk-MK" dirty="0" smtClean="0">
                <a:latin typeface="Arial" pitchFamily="34" charset="0"/>
                <a:cs typeface="Arial" pitchFamily="34" charset="0"/>
              </a:rPr>
              <a:t>о детска возраст?</a:t>
            </a:r>
          </a:p>
          <a:p>
            <a:pPr eaLnBrk="1" hangingPunct="1">
              <a:defRPr/>
            </a:pPr>
            <a:r>
              <a:rPr lang="mk-MK" dirty="0" smtClean="0">
                <a:latin typeface="Arial" pitchFamily="34" charset="0"/>
                <a:cs typeface="Arial" pitchFamily="34" charset="0"/>
              </a:rPr>
              <a:t>А) 2</a:t>
            </a:r>
          </a:p>
          <a:p>
            <a:pPr eaLnBrk="1" hangingPunct="1">
              <a:defRPr/>
            </a:pPr>
            <a:r>
              <a:rPr lang="mk-MK" dirty="0" smtClean="0">
                <a:latin typeface="Arial" pitchFamily="34" charset="0"/>
                <a:cs typeface="Arial" pitchFamily="34" charset="0"/>
              </a:rPr>
              <a:t>Б) 4</a:t>
            </a:r>
          </a:p>
          <a:p>
            <a:pPr eaLnBrk="1" hangingPunct="1">
              <a:defRPr/>
            </a:pPr>
            <a:r>
              <a:rPr lang="mk-MK" b="1" dirty="0" smtClean="0">
                <a:latin typeface="Arial" pitchFamily="34" charset="0"/>
                <a:cs typeface="Arial" pitchFamily="34" charset="0"/>
              </a:rPr>
              <a:t>В) 3</a:t>
            </a:r>
          </a:p>
          <a:p>
            <a:pPr eaLnBrk="1" hangingPunct="1">
              <a:defRPr/>
            </a:pPr>
            <a:r>
              <a:rPr lang="mk-MK" dirty="0" smtClean="0">
                <a:latin typeface="Arial" pitchFamily="34" charset="0"/>
                <a:cs typeface="Arial" pitchFamily="34" charset="0"/>
              </a:rPr>
              <a:t>Г) Сите треба да бидат присутни</a:t>
            </a:r>
            <a:endParaRPr lang="en-US" dirty="0">
              <a:latin typeface="Arial" pitchFamily="34" charset="0"/>
              <a:cs typeface="Arial" pitchFamily="34" charset="0"/>
            </a:endParaRPr>
          </a:p>
          <a:p>
            <a:endParaRPr lang="mk-MK" dirty="0" smtClean="0"/>
          </a:p>
          <a:p>
            <a:endParaRPr lang="mk-MK" dirty="0"/>
          </a:p>
          <a:p>
            <a:r>
              <a:rPr lang="mk-MK" dirty="0" smtClean="0"/>
              <a:t>4. Која од </a:t>
            </a:r>
            <a:r>
              <a:rPr lang="mk-MK" dirty="0"/>
              <a:t>следниве компликации </a:t>
            </a:r>
            <a:r>
              <a:rPr lang="mk-MK" dirty="0" smtClean="0"/>
              <a:t>НЕ спаѓа </a:t>
            </a:r>
            <a:r>
              <a:rPr lang="mk-MK" dirty="0"/>
              <a:t>во дефиницијата </a:t>
            </a:r>
          </a:p>
          <a:p>
            <a:r>
              <a:rPr lang="mk-MK" dirty="0"/>
              <a:t>на метаболички синдром</a:t>
            </a:r>
            <a:r>
              <a:rPr lang="mk-MK" dirty="0" smtClean="0"/>
              <a:t>:</a:t>
            </a:r>
          </a:p>
          <a:p>
            <a:r>
              <a:rPr lang="mk-MK" b="1" dirty="0" smtClean="0"/>
              <a:t>А) Холелитијаза</a:t>
            </a:r>
          </a:p>
          <a:p>
            <a:pPr eaLnBrk="1" hangingPunct="1">
              <a:defRPr/>
            </a:pPr>
            <a:r>
              <a:rPr lang="mk-MK" dirty="0">
                <a:latin typeface="Arial" pitchFamily="34" charset="0"/>
                <a:cs typeface="Arial" pitchFamily="34" charset="0"/>
              </a:rPr>
              <a:t>Б</a:t>
            </a:r>
            <a:r>
              <a:rPr lang="mk-MK" dirty="0" smtClean="0">
                <a:latin typeface="Arial" pitchFamily="34" charset="0"/>
                <a:cs typeface="Arial" pitchFamily="34" charset="0"/>
              </a:rPr>
              <a:t>) </a:t>
            </a:r>
            <a:r>
              <a:rPr lang="en-US" dirty="0">
                <a:latin typeface="Arial" pitchFamily="34" charset="0"/>
                <a:cs typeface="Arial" pitchFamily="34" charset="0"/>
              </a:rPr>
              <a:t>BMI &gt;9</a:t>
            </a:r>
            <a:r>
              <a:rPr lang="mk-MK" dirty="0">
                <a:latin typeface="Arial" pitchFamily="34" charset="0"/>
                <a:cs typeface="Arial" pitchFamily="34" charset="0"/>
              </a:rPr>
              <a:t>5 ‰ </a:t>
            </a:r>
            <a:r>
              <a:rPr lang="en-US" dirty="0">
                <a:latin typeface="Arial" pitchFamily="34" charset="0"/>
                <a:cs typeface="Arial" pitchFamily="34" charset="0"/>
              </a:rPr>
              <a:t>(</a:t>
            </a:r>
            <a:r>
              <a:rPr lang="mk-MK" dirty="0">
                <a:latin typeface="Arial" pitchFamily="34" charset="0"/>
                <a:cs typeface="Arial" pitchFamily="34" charset="0"/>
              </a:rPr>
              <a:t>централно дебелеење)</a:t>
            </a:r>
            <a:endParaRPr lang="en-US" dirty="0">
              <a:latin typeface="Arial" pitchFamily="34" charset="0"/>
              <a:cs typeface="Arial" pitchFamily="34" charset="0"/>
            </a:endParaRPr>
          </a:p>
          <a:p>
            <a:pPr eaLnBrk="1" hangingPunct="1">
              <a:defRPr/>
            </a:pPr>
            <a:r>
              <a:rPr lang="mk-MK" dirty="0" smtClean="0">
                <a:latin typeface="Arial" pitchFamily="34" charset="0"/>
                <a:cs typeface="Arial" pitchFamily="34" charset="0"/>
              </a:rPr>
              <a:t>В) </a:t>
            </a:r>
            <a:r>
              <a:rPr lang="mk-MK" dirty="0">
                <a:latin typeface="Arial" pitchFamily="34" charset="0"/>
                <a:cs typeface="Arial" pitchFamily="34" charset="0"/>
              </a:rPr>
              <a:t>Триглицериди</a:t>
            </a:r>
            <a:r>
              <a:rPr lang="en-US" dirty="0">
                <a:latin typeface="Arial" pitchFamily="34" charset="0"/>
                <a:cs typeface="Arial" pitchFamily="34" charset="0"/>
              </a:rPr>
              <a:t> &gt;95</a:t>
            </a:r>
            <a:r>
              <a:rPr lang="mk-MK" dirty="0">
                <a:latin typeface="Arial" pitchFamily="34" charset="0"/>
                <a:cs typeface="Arial" pitchFamily="34" charset="0"/>
              </a:rPr>
              <a:t> ‰ (хиперлипидемија)</a:t>
            </a:r>
          </a:p>
          <a:p>
            <a:pPr eaLnBrk="1" hangingPunct="1">
              <a:defRPr/>
            </a:pPr>
            <a:r>
              <a:rPr lang="mk-MK" dirty="0">
                <a:latin typeface="Arial" pitchFamily="34" charset="0"/>
                <a:cs typeface="Arial" pitchFamily="34" charset="0"/>
              </a:rPr>
              <a:t>Г</a:t>
            </a:r>
            <a:r>
              <a:rPr lang="mk-MK" dirty="0" smtClean="0">
                <a:latin typeface="Arial" pitchFamily="34" charset="0"/>
                <a:cs typeface="Arial" pitchFamily="34" charset="0"/>
              </a:rPr>
              <a:t>) Нарушена </a:t>
            </a:r>
            <a:r>
              <a:rPr lang="mk-MK" dirty="0">
                <a:latin typeface="Arial" pitchFamily="34" charset="0"/>
                <a:cs typeface="Arial" pitchFamily="34" charset="0"/>
              </a:rPr>
              <a:t>гликозна толеранција (ОГТТ) </a:t>
            </a:r>
            <a:endParaRPr lang="en-US" dirty="0">
              <a:latin typeface="Arial" pitchFamily="34" charset="0"/>
              <a:cs typeface="Arial" pitchFamily="34" charset="0"/>
            </a:endParaRPr>
          </a:p>
          <a:p>
            <a:endParaRPr lang="mk-MK" dirty="0"/>
          </a:p>
          <a:p>
            <a:endParaRPr lang="en-US" dirty="0"/>
          </a:p>
        </p:txBody>
      </p:sp>
    </p:spTree>
    <p:extLst>
      <p:ext uri="{BB962C8B-B14F-4D97-AF65-F5344CB8AC3E}">
        <p14:creationId xmlns:p14="http://schemas.microsoft.com/office/powerpoint/2010/main" val="1233578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836712"/>
            <a:ext cx="7606570" cy="3970318"/>
          </a:xfrm>
          <a:prstGeom prst="rect">
            <a:avLst/>
          </a:prstGeom>
          <a:noFill/>
        </p:spPr>
        <p:txBody>
          <a:bodyPr wrap="none" rtlCol="0">
            <a:spAutoFit/>
          </a:bodyPr>
          <a:lstStyle/>
          <a:p>
            <a:r>
              <a:rPr lang="mk-MK" dirty="0" smtClean="0"/>
              <a:t>5. Од метаболичките параметри кај децата со метаболички синдром </a:t>
            </a:r>
          </a:p>
          <a:p>
            <a:r>
              <a:rPr lang="mk-MK" dirty="0"/>
              <a:t>н</a:t>
            </a:r>
            <a:r>
              <a:rPr lang="mk-MK" dirty="0" smtClean="0"/>
              <a:t>ајчеста е:</a:t>
            </a:r>
          </a:p>
          <a:p>
            <a:r>
              <a:rPr lang="mk-MK" dirty="0" smtClean="0"/>
              <a:t>А) Хиперлипидемија</a:t>
            </a:r>
          </a:p>
          <a:p>
            <a:r>
              <a:rPr lang="mk-MK" dirty="0" smtClean="0"/>
              <a:t>Б) Гликозна интолеранција</a:t>
            </a:r>
          </a:p>
          <a:p>
            <a:r>
              <a:rPr lang="mk-MK" dirty="0" smtClean="0"/>
              <a:t>В) Хипертензија</a:t>
            </a:r>
          </a:p>
          <a:p>
            <a:r>
              <a:rPr lang="mk-MK" b="1" dirty="0" smtClean="0"/>
              <a:t>Г) Хиперинсулинемија</a:t>
            </a:r>
          </a:p>
          <a:p>
            <a:endParaRPr lang="mk-MK" b="1" dirty="0"/>
          </a:p>
          <a:p>
            <a:endParaRPr lang="mk-MK" dirty="0" smtClean="0"/>
          </a:p>
          <a:p>
            <a:r>
              <a:rPr lang="mk-MK" dirty="0" smtClean="0"/>
              <a:t>6. Децата со метаболички синдром имаат</a:t>
            </a:r>
          </a:p>
          <a:p>
            <a:endParaRPr lang="mk-MK" dirty="0"/>
          </a:p>
          <a:p>
            <a:r>
              <a:rPr lang="mk-MK" dirty="0" smtClean="0"/>
              <a:t>А) Покачен лептин и покачен адипонектин</a:t>
            </a:r>
          </a:p>
          <a:p>
            <a:r>
              <a:rPr lang="mk-MK" dirty="0" smtClean="0"/>
              <a:t>Б) Покачен адипонектин и намален лептин</a:t>
            </a:r>
          </a:p>
          <a:p>
            <a:r>
              <a:rPr lang="mk-MK" b="1" dirty="0" smtClean="0">
                <a:latin typeface="Arial" panose="020B0604020202020204" pitchFamily="34" charset="0"/>
                <a:cs typeface="Arial" panose="020B0604020202020204" pitchFamily="34" charset="0"/>
              </a:rPr>
              <a:t>В) Покачен лептин а намален адипонектин</a:t>
            </a:r>
          </a:p>
          <a:p>
            <a:r>
              <a:rPr lang="mk-MK" dirty="0" smtClean="0"/>
              <a:t>Г) Намален лептин и намален адипонектин</a:t>
            </a:r>
            <a:endParaRPr lang="en-US" dirty="0"/>
          </a:p>
        </p:txBody>
      </p:sp>
    </p:spTree>
    <p:extLst>
      <p:ext uri="{BB962C8B-B14F-4D97-AF65-F5344CB8AC3E}">
        <p14:creationId xmlns:p14="http://schemas.microsoft.com/office/powerpoint/2010/main" val="2591230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1052736"/>
            <a:ext cx="7128792" cy="4247317"/>
          </a:xfrm>
          <a:prstGeom prst="rect">
            <a:avLst/>
          </a:prstGeom>
          <a:noFill/>
        </p:spPr>
        <p:txBody>
          <a:bodyPr wrap="square" rtlCol="0">
            <a:spAutoFit/>
          </a:bodyPr>
          <a:lstStyle/>
          <a:p>
            <a:r>
              <a:rPr lang="mk-MK" dirty="0" smtClean="0"/>
              <a:t>7. Ризикот за кардиоваскуларни компликации е поврзан со </a:t>
            </a:r>
            <a:endParaRPr lang="mk-MK" dirty="0"/>
          </a:p>
          <a:p>
            <a:endParaRPr lang="mk-MK" dirty="0" smtClean="0"/>
          </a:p>
          <a:p>
            <a:r>
              <a:rPr lang="mk-MK" b="1" dirty="0" smtClean="0"/>
              <a:t>А) Покачен адипонектин</a:t>
            </a:r>
          </a:p>
          <a:p>
            <a:r>
              <a:rPr lang="mk-MK" dirty="0" smtClean="0"/>
              <a:t>Б) Намален адипонектин</a:t>
            </a:r>
          </a:p>
          <a:p>
            <a:r>
              <a:rPr lang="mk-MK" dirty="0" smtClean="0"/>
              <a:t>В) Покачен ХДЛ</a:t>
            </a:r>
          </a:p>
          <a:p>
            <a:r>
              <a:rPr lang="mk-MK" dirty="0" smtClean="0"/>
              <a:t>Г) Ниски триглицериди</a:t>
            </a:r>
          </a:p>
          <a:p>
            <a:endParaRPr lang="mk-MK" dirty="0"/>
          </a:p>
          <a:p>
            <a:endParaRPr lang="mk-MK" dirty="0" smtClean="0"/>
          </a:p>
          <a:p>
            <a:endParaRPr lang="mk-MK" dirty="0"/>
          </a:p>
          <a:p>
            <a:r>
              <a:rPr lang="mk-MK" smtClean="0"/>
              <a:t>8. Која </a:t>
            </a:r>
            <a:r>
              <a:rPr lang="mk-MK" dirty="0" smtClean="0"/>
              <a:t>група дебели деца има највисок ризик за ДМ2</a:t>
            </a:r>
          </a:p>
          <a:p>
            <a:endParaRPr lang="mk-MK" dirty="0"/>
          </a:p>
          <a:p>
            <a:r>
              <a:rPr lang="mk-MK" b="1" dirty="0" smtClean="0"/>
              <a:t>А) Деца родени СГА кои подоцна ќе се здебелат</a:t>
            </a:r>
          </a:p>
          <a:p>
            <a:r>
              <a:rPr lang="mk-MK" dirty="0" smtClean="0"/>
              <a:t>Б) Деца дебели од доенечка возраст</a:t>
            </a:r>
          </a:p>
          <a:p>
            <a:r>
              <a:rPr lang="mk-MK" dirty="0" smtClean="0"/>
              <a:t>В) Деца што ќе се здебелат во пубертетот</a:t>
            </a:r>
          </a:p>
          <a:p>
            <a:r>
              <a:rPr lang="mk-MK" dirty="0" smtClean="0"/>
              <a:t>Г) Сите имаат подеднаков ризик</a:t>
            </a:r>
            <a:endParaRPr lang="en-US" dirty="0"/>
          </a:p>
        </p:txBody>
      </p:sp>
    </p:spTree>
    <p:extLst>
      <p:ext uri="{BB962C8B-B14F-4D97-AF65-F5344CB8AC3E}">
        <p14:creationId xmlns:p14="http://schemas.microsoft.com/office/powerpoint/2010/main" val="3935635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newsimg.bbc.co.uk/media/images/44310000/gif/_44310527_global_child_obesity_gr416.gif">
            <a:hlinkClick r:id="rId3"/>
          </p:cNvPr>
          <p:cNvPicPr>
            <a:picLocks noChangeAspect="1" noChangeArrowheads="1"/>
          </p:cNvPicPr>
          <p:nvPr/>
        </p:nvPicPr>
        <p:blipFill>
          <a:blip r:embed="rId4"/>
          <a:srcRect/>
          <a:stretch>
            <a:fillRect/>
          </a:stretch>
        </p:blipFill>
        <p:spPr bwMode="auto">
          <a:xfrm>
            <a:off x="4500563" y="214313"/>
            <a:ext cx="4500562" cy="2813050"/>
          </a:xfrm>
          <a:prstGeom prst="rect">
            <a:avLst/>
          </a:prstGeom>
          <a:noFill/>
          <a:ln w="9525">
            <a:noFill/>
            <a:miter lim="800000"/>
            <a:headEnd/>
            <a:tailEnd/>
          </a:ln>
        </p:spPr>
      </p:pic>
      <p:pic>
        <p:nvPicPr>
          <p:cNvPr id="27651" name="Picture 6" descr="http://www.dietexerciseyoga.com/wp-content/uploads/2012/11/Global_Obesity_BothSexes_2008.png">
            <a:hlinkClick r:id="rId5"/>
          </p:cNvPr>
          <p:cNvPicPr>
            <a:picLocks noChangeAspect="1" noChangeArrowheads="1"/>
          </p:cNvPicPr>
          <p:nvPr/>
        </p:nvPicPr>
        <p:blipFill>
          <a:blip r:embed="rId6"/>
          <a:srcRect/>
          <a:stretch>
            <a:fillRect/>
          </a:stretch>
        </p:blipFill>
        <p:spPr bwMode="auto">
          <a:xfrm>
            <a:off x="142875" y="214313"/>
            <a:ext cx="4262438" cy="2857500"/>
          </a:xfrm>
          <a:prstGeom prst="rect">
            <a:avLst/>
          </a:prstGeom>
          <a:noFill/>
          <a:ln w="9525">
            <a:noFill/>
            <a:miter lim="800000"/>
            <a:headEnd/>
            <a:tailEnd/>
          </a:ln>
        </p:spPr>
      </p:pic>
      <p:sp>
        <p:nvSpPr>
          <p:cNvPr id="27652" name="TextBox 4"/>
          <p:cNvSpPr txBox="1">
            <a:spLocks noChangeArrowheads="1"/>
          </p:cNvSpPr>
          <p:nvPr/>
        </p:nvSpPr>
        <p:spPr bwMode="auto">
          <a:xfrm>
            <a:off x="0" y="4357694"/>
            <a:ext cx="4429123" cy="369332"/>
          </a:xfrm>
          <a:prstGeom prst="rect">
            <a:avLst/>
          </a:prstGeom>
          <a:noFill/>
          <a:ln w="9525">
            <a:noFill/>
            <a:miter lim="800000"/>
            <a:headEnd/>
            <a:tailEnd/>
          </a:ln>
        </p:spPr>
        <p:txBody>
          <a:bodyPr wrap="square">
            <a:spAutoFit/>
          </a:bodyPr>
          <a:lstStyle/>
          <a:p>
            <a:r>
              <a:rPr lang="mk-MK" dirty="0" smtClean="0"/>
              <a:t>49 милиони деца во светот се дебели</a:t>
            </a:r>
            <a:endParaRPr lang="mk-MK" dirty="0"/>
          </a:p>
        </p:txBody>
      </p:sp>
      <p:sp>
        <p:nvSpPr>
          <p:cNvPr id="27653" name="TextBox 5"/>
          <p:cNvSpPr txBox="1">
            <a:spLocks noChangeArrowheads="1"/>
          </p:cNvSpPr>
          <p:nvPr/>
        </p:nvSpPr>
        <p:spPr bwMode="auto">
          <a:xfrm>
            <a:off x="2286000" y="3143250"/>
            <a:ext cx="2068513" cy="276225"/>
          </a:xfrm>
          <a:prstGeom prst="rect">
            <a:avLst/>
          </a:prstGeom>
          <a:noFill/>
          <a:ln w="9525">
            <a:noFill/>
            <a:miter lim="800000"/>
            <a:headEnd/>
            <a:tailEnd/>
          </a:ln>
        </p:spPr>
        <p:txBody>
          <a:bodyPr wrap="none">
            <a:spAutoFit/>
          </a:bodyPr>
          <a:lstStyle/>
          <a:p>
            <a:r>
              <a:rPr lang="en-US" sz="1200"/>
              <a:t>Harward school of medicine</a:t>
            </a:r>
            <a:endParaRPr lang="mk-MK" sz="1200"/>
          </a:p>
        </p:txBody>
      </p:sp>
      <p:pic>
        <p:nvPicPr>
          <p:cNvPr id="27654" name="Picture 8" descr="http://www.nhlbi.nih.gov/meetings/workshops/child-obesity/chart1.jpg">
            <a:hlinkClick r:id="rId7"/>
          </p:cNvPr>
          <p:cNvPicPr>
            <a:picLocks noChangeAspect="1" noChangeArrowheads="1"/>
          </p:cNvPicPr>
          <p:nvPr/>
        </p:nvPicPr>
        <p:blipFill>
          <a:blip r:embed="rId8"/>
          <a:srcRect/>
          <a:stretch>
            <a:fillRect/>
          </a:stretch>
        </p:blipFill>
        <p:spPr bwMode="auto">
          <a:xfrm>
            <a:off x="4572000" y="3214688"/>
            <a:ext cx="4381500" cy="3286125"/>
          </a:xfrm>
          <a:prstGeom prst="rect">
            <a:avLst/>
          </a:prstGeom>
          <a:noFill/>
          <a:ln w="9525">
            <a:noFill/>
            <a:miter lim="800000"/>
            <a:headEnd/>
            <a:tailEnd/>
          </a:ln>
        </p:spPr>
      </p:pic>
      <p:sp>
        <p:nvSpPr>
          <p:cNvPr id="8" name="Rectangle 7"/>
          <p:cNvSpPr/>
          <p:nvPr/>
        </p:nvSpPr>
        <p:spPr>
          <a:xfrm>
            <a:off x="4857750" y="3214688"/>
            <a:ext cx="571500" cy="142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mk-MK">
              <a:solidFill>
                <a:srgbClr val="FFFF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0" y="500042"/>
            <a:ext cx="9144000" cy="5878532"/>
          </a:xfrm>
          <a:prstGeom prst="rect">
            <a:avLst/>
          </a:prstGeom>
          <a:noFill/>
          <a:ln w="9525">
            <a:noFill/>
            <a:miter lim="800000"/>
            <a:headEnd/>
            <a:tailEnd/>
          </a:ln>
        </p:spPr>
        <p:txBody>
          <a:bodyPr wrap="square">
            <a:spAutoFit/>
          </a:bodyPr>
          <a:lstStyle/>
          <a:p>
            <a:pPr>
              <a:buFont typeface="Wingdings" pitchFamily="2" charset="2"/>
              <a:buChar char="§"/>
            </a:pPr>
            <a:r>
              <a:rPr lang="mk-MK" sz="2200" dirty="0" smtClean="0">
                <a:latin typeface="Arial" pitchFamily="34" charset="0"/>
                <a:cs typeface="Arial" pitchFamily="34" charset="0"/>
              </a:rPr>
              <a:t>Околу 13 милиони деца и адолесценти во САД се полни или дебели (БМИ над 95</a:t>
            </a:r>
            <a:r>
              <a:rPr lang="mk-MK" sz="2400" dirty="0">
                <a:latin typeface="Arial" panose="020B0604020202020204" pitchFamily="34" charset="0"/>
                <a:cs typeface="Arial" panose="020B0604020202020204" pitchFamily="34" charset="0"/>
              </a:rPr>
              <a:t> </a:t>
            </a:r>
            <a:r>
              <a:rPr lang="mk-MK" sz="2400" dirty="0" smtClean="0">
                <a:latin typeface="Arial" panose="020B0604020202020204" pitchFamily="34" charset="0"/>
                <a:cs typeface="Arial" panose="020B0604020202020204" pitchFamily="34" charset="0"/>
              </a:rPr>
              <a:t>‰</a:t>
            </a:r>
            <a:r>
              <a:rPr lang="mk-MK" sz="2200" dirty="0" smtClean="0">
                <a:latin typeface="Arial" pitchFamily="34" charset="0"/>
                <a:cs typeface="Arial" pitchFamily="34" charset="0"/>
              </a:rPr>
              <a:t>) во Македонија околу 15% од школски деца</a:t>
            </a:r>
            <a:endParaRPr lang="en-US" sz="2200" dirty="0">
              <a:latin typeface="Arial" pitchFamily="34" charset="0"/>
              <a:cs typeface="Arial" pitchFamily="34" charset="0"/>
            </a:endParaRPr>
          </a:p>
          <a:p>
            <a:endParaRPr lang="en-US" sz="2200" dirty="0">
              <a:latin typeface="Arial" pitchFamily="34" charset="0"/>
              <a:cs typeface="Arial" pitchFamily="34" charset="0"/>
            </a:endParaRPr>
          </a:p>
          <a:p>
            <a:pPr>
              <a:buFont typeface="Wingdings" pitchFamily="2" charset="2"/>
              <a:buChar char="§"/>
            </a:pPr>
            <a:r>
              <a:rPr lang="mk-MK" sz="2200" dirty="0" smtClean="0">
                <a:latin typeface="Arial" pitchFamily="34" charset="0"/>
                <a:cs typeface="Arial" pitchFamily="34" charset="0"/>
              </a:rPr>
              <a:t>Дебелеењето е главен ризик фактор за сериозни компликации (срцеви, мозочни, некои малигноми)</a:t>
            </a:r>
            <a:endParaRPr lang="en-US" sz="2200" dirty="0">
              <a:latin typeface="Arial" pitchFamily="34" charset="0"/>
              <a:cs typeface="Arial" pitchFamily="34" charset="0"/>
            </a:endParaRPr>
          </a:p>
          <a:p>
            <a:endParaRPr lang="en-US" sz="2200" dirty="0">
              <a:latin typeface="Arial" pitchFamily="34" charset="0"/>
              <a:cs typeface="Arial" pitchFamily="34" charset="0"/>
            </a:endParaRPr>
          </a:p>
          <a:p>
            <a:pPr>
              <a:buFont typeface="Wingdings" pitchFamily="2" charset="2"/>
              <a:buChar char="§"/>
            </a:pPr>
            <a:r>
              <a:rPr lang="mk-MK" sz="2200" dirty="0" smtClean="0">
                <a:latin typeface="Arial" pitchFamily="34" charset="0"/>
                <a:cs typeface="Arial" pitchFamily="34" charset="0"/>
              </a:rPr>
              <a:t>Дебелите деца имаат 80% шанса да станат дебели возрасни</a:t>
            </a:r>
            <a:endParaRPr lang="en-US" sz="2200" dirty="0">
              <a:latin typeface="Arial" pitchFamily="34" charset="0"/>
              <a:cs typeface="Arial" pitchFamily="34" charset="0"/>
            </a:endParaRPr>
          </a:p>
          <a:p>
            <a:endParaRPr lang="en-US" sz="2200" dirty="0">
              <a:latin typeface="Arial" pitchFamily="34" charset="0"/>
              <a:cs typeface="Arial" pitchFamily="34" charset="0"/>
            </a:endParaRPr>
          </a:p>
          <a:p>
            <a:pPr>
              <a:buFont typeface="Wingdings" pitchFamily="2" charset="2"/>
              <a:buChar char="§"/>
            </a:pPr>
            <a:r>
              <a:rPr lang="mk-MK" sz="2200" dirty="0" smtClean="0">
                <a:latin typeface="Arial" pitchFamily="34" charset="0"/>
                <a:cs typeface="Arial" pitchFamily="34" charset="0"/>
              </a:rPr>
              <a:t>Околу 60% од дебелите деца и млади имаат барем еден додатен ризик фактор кој влегува во дијагнозата метаболички синдром како хипертензија, високи триглицериди, гликозна интолеранција.</a:t>
            </a:r>
          </a:p>
          <a:p>
            <a:endParaRPr lang="en-US" sz="2200" dirty="0">
              <a:latin typeface="Arial" pitchFamily="34" charset="0"/>
              <a:cs typeface="Arial" pitchFamily="34" charset="0"/>
            </a:endParaRPr>
          </a:p>
          <a:p>
            <a:pPr>
              <a:buFont typeface="Wingdings" pitchFamily="2" charset="2"/>
              <a:buChar char="§"/>
            </a:pPr>
            <a:r>
              <a:rPr lang="mk-MK" sz="2200" dirty="0" smtClean="0">
                <a:latin typeface="Arial" pitchFamily="34" charset="0"/>
                <a:cs typeface="Arial" pitchFamily="34" charset="0"/>
              </a:rPr>
              <a:t>Здравствените трошоци за дебелите деца се околу 14 милијарди долари годишно</a:t>
            </a:r>
            <a:endParaRPr lang="en-US" sz="2200" dirty="0">
              <a:latin typeface="Arial" pitchFamily="34" charset="0"/>
              <a:cs typeface="Arial" pitchFamily="34" charset="0"/>
            </a:endParaRPr>
          </a:p>
          <a:p>
            <a:endParaRPr lang="en-US" sz="2200" dirty="0">
              <a:latin typeface="Arial" pitchFamily="34" charset="0"/>
              <a:cs typeface="Arial" pitchFamily="34" charset="0"/>
            </a:endParaRPr>
          </a:p>
          <a:p>
            <a:pPr>
              <a:buFont typeface="Wingdings" pitchFamily="2" charset="2"/>
              <a:buChar char="§"/>
            </a:pPr>
            <a:r>
              <a:rPr lang="mk-MK" sz="2200" dirty="0" smtClean="0">
                <a:latin typeface="Arial" pitchFamily="34" charset="0"/>
                <a:cs typeface="Arial" pitchFamily="34" charset="0"/>
              </a:rPr>
              <a:t>Здрава исхрана и физичка активност можат да го превенираат дебелеењето</a:t>
            </a:r>
            <a:endParaRPr lang="mk-MK" dirty="0"/>
          </a:p>
        </p:txBody>
      </p:sp>
      <p:sp>
        <p:nvSpPr>
          <p:cNvPr id="26627" name="TextBox 2"/>
          <p:cNvSpPr txBox="1">
            <a:spLocks noChangeArrowheads="1"/>
          </p:cNvSpPr>
          <p:nvPr/>
        </p:nvSpPr>
        <p:spPr bwMode="auto">
          <a:xfrm>
            <a:off x="2717800" y="6357938"/>
            <a:ext cx="6426200" cy="646112"/>
          </a:xfrm>
          <a:prstGeom prst="rect">
            <a:avLst/>
          </a:prstGeom>
          <a:noFill/>
          <a:ln w="9525">
            <a:noFill/>
            <a:miter lim="800000"/>
            <a:headEnd/>
            <a:tailEnd/>
          </a:ln>
        </p:spPr>
        <p:txBody>
          <a:bodyPr>
            <a:spAutoFit/>
          </a:bodyPr>
          <a:lstStyle/>
          <a:p>
            <a:r>
              <a:rPr lang="en-US" sz="1200">
                <a:latin typeface="Arial" pitchFamily="34" charset="0"/>
                <a:cs typeface="Arial" pitchFamily="34" charset="0"/>
              </a:rPr>
              <a:t>Ogden, et al. </a:t>
            </a:r>
            <a:r>
              <a:rPr lang="en-US" sz="1200" i="1">
                <a:latin typeface="Arial" pitchFamily="34" charset="0"/>
                <a:cs typeface="Arial" pitchFamily="34" charset="0"/>
              </a:rPr>
              <a:t>JAMA</a:t>
            </a:r>
            <a:r>
              <a:rPr lang="en-US" sz="1200">
                <a:latin typeface="Arial" pitchFamily="34" charset="0"/>
                <a:cs typeface="Arial" pitchFamily="34" charset="0"/>
              </a:rPr>
              <a:t>, 295 (13): 1549-1555 and </a:t>
            </a:r>
            <a:r>
              <a:rPr lang="en-US" sz="1200" i="1">
                <a:latin typeface="Arial" pitchFamily="34" charset="0"/>
                <a:cs typeface="Arial" pitchFamily="34" charset="0"/>
              </a:rPr>
              <a:t>JAMA</a:t>
            </a:r>
            <a:r>
              <a:rPr lang="en-US" sz="1200">
                <a:latin typeface="Arial" pitchFamily="34" charset="0"/>
                <a:cs typeface="Arial" pitchFamily="34" charset="0"/>
              </a:rPr>
              <a:t>, 288 (14): 1728-1732.</a:t>
            </a:r>
            <a:br>
              <a:rPr lang="en-US" sz="1200">
                <a:latin typeface="Arial" pitchFamily="34" charset="0"/>
                <a:cs typeface="Arial" pitchFamily="34" charset="0"/>
              </a:rPr>
            </a:br>
            <a:r>
              <a:rPr lang="en-US" sz="1200">
                <a:latin typeface="Arial" pitchFamily="34" charset="0"/>
                <a:cs typeface="Arial" pitchFamily="34" charset="0"/>
              </a:rPr>
              <a:t>CDC, </a:t>
            </a:r>
            <a:r>
              <a:rPr lang="en-US" sz="1200" i="1">
                <a:latin typeface="Arial" pitchFamily="34" charset="0"/>
                <a:cs typeface="Arial" pitchFamily="34" charset="0"/>
              </a:rPr>
              <a:t>Morbidity and Mortality Weekly Report</a:t>
            </a:r>
            <a:r>
              <a:rPr lang="en-US" sz="1200">
                <a:latin typeface="Arial" pitchFamily="34" charset="0"/>
                <a:cs typeface="Arial" pitchFamily="34" charset="0"/>
              </a:rPr>
              <a:t> 54, no.8: 203. </a:t>
            </a:r>
            <a:r>
              <a:rPr lang="en-US" sz="1200" i="1">
                <a:latin typeface="Arial" pitchFamily="34" charset="0"/>
                <a:cs typeface="Arial" pitchFamily="34" charset="0"/>
              </a:rPr>
              <a:t>Pediatrics</a:t>
            </a:r>
            <a:r>
              <a:rPr lang="en-US" sz="1200">
                <a:latin typeface="Arial" pitchFamily="34" charset="0"/>
                <a:cs typeface="Arial" pitchFamily="34" charset="0"/>
              </a:rPr>
              <a:t> 103, no.6: 1175-1172.</a:t>
            </a:r>
            <a:br>
              <a:rPr lang="en-US" sz="1200">
                <a:latin typeface="Arial" pitchFamily="34" charset="0"/>
                <a:cs typeface="Arial" pitchFamily="34" charset="0"/>
              </a:rPr>
            </a:br>
            <a:endParaRPr lang="mk-MK" sz="12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mk-MK" sz="4000" dirty="0" smtClean="0">
                <a:latin typeface="Arial" pitchFamily="34" charset="0"/>
                <a:cs typeface="Arial" pitchFamily="34" charset="0"/>
              </a:rPr>
              <a:t>Колку е голем проблемот на педијатриското дебелеење</a:t>
            </a:r>
            <a:endParaRPr lang="en-US" sz="4000" dirty="0" smtClean="0">
              <a:latin typeface="Arial" pitchFamily="34" charset="0"/>
              <a:cs typeface="Arial" pitchFamily="34" charset="0"/>
            </a:endParaRPr>
          </a:p>
        </p:txBody>
      </p:sp>
      <p:sp>
        <p:nvSpPr>
          <p:cNvPr id="74755"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en-US" sz="2400" dirty="0" smtClean="0">
                <a:latin typeface="Arial" pitchFamily="34" charset="0"/>
                <a:cs typeface="Arial" pitchFamily="34" charset="0"/>
              </a:rPr>
              <a:t>1999-2002 NHANES (National Health and Nutrition Examination Survey):</a:t>
            </a:r>
          </a:p>
          <a:p>
            <a:pPr eaLnBrk="1" hangingPunct="1">
              <a:lnSpc>
                <a:spcPct val="90000"/>
              </a:lnSpc>
              <a:defRPr/>
            </a:pPr>
            <a:r>
              <a:rPr lang="en-US" sz="2400" dirty="0" smtClean="0">
                <a:latin typeface="Arial" pitchFamily="34" charset="0"/>
                <a:cs typeface="Arial" pitchFamily="34" charset="0"/>
              </a:rPr>
              <a:t>22.6% </a:t>
            </a:r>
            <a:r>
              <a:rPr lang="mk-MK" sz="2400" dirty="0" smtClean="0">
                <a:latin typeface="Arial" pitchFamily="34" charset="0"/>
                <a:cs typeface="Arial" pitchFamily="34" charset="0"/>
              </a:rPr>
              <a:t>од децата на 2-5 години се со ризик за дебелеење</a:t>
            </a:r>
            <a:r>
              <a:rPr lang="en-US" sz="2400" dirty="0" smtClean="0">
                <a:latin typeface="Arial" pitchFamily="34" charset="0"/>
                <a:cs typeface="Arial" pitchFamily="34" charset="0"/>
              </a:rPr>
              <a:t> </a:t>
            </a:r>
            <a:r>
              <a:rPr lang="mk-MK" sz="2400" dirty="0" smtClean="0">
                <a:latin typeface="Arial" pitchFamily="34" charset="0"/>
                <a:cs typeface="Arial" pitchFamily="34" charset="0"/>
              </a:rPr>
              <a:t>–полни </a:t>
            </a:r>
            <a:r>
              <a:rPr lang="en-US" sz="2400" dirty="0" smtClean="0">
                <a:latin typeface="Arial" pitchFamily="34" charset="0"/>
                <a:cs typeface="Arial" pitchFamily="34" charset="0"/>
              </a:rPr>
              <a:t>(BMI 85-95</a:t>
            </a:r>
            <a:r>
              <a:rPr lang="mk-MK" sz="2400" dirty="0">
                <a:latin typeface="Arial" panose="020B0604020202020204" pitchFamily="34" charset="0"/>
                <a:cs typeface="Arial" panose="020B0604020202020204" pitchFamily="34" charset="0"/>
              </a:rPr>
              <a:t> </a:t>
            </a:r>
            <a:r>
              <a:rPr lang="mk-MK" sz="2400"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a:t>
            </a:r>
          </a:p>
          <a:p>
            <a:pPr eaLnBrk="1" hangingPunct="1">
              <a:lnSpc>
                <a:spcPct val="90000"/>
              </a:lnSpc>
              <a:defRPr/>
            </a:pPr>
            <a:r>
              <a:rPr lang="en-US" sz="2400" dirty="0" smtClean="0">
                <a:latin typeface="Arial" panose="020B0604020202020204" pitchFamily="34" charset="0"/>
                <a:cs typeface="Arial" panose="020B0604020202020204" pitchFamily="34" charset="0"/>
              </a:rPr>
              <a:t>10.3% </a:t>
            </a:r>
            <a:r>
              <a:rPr lang="mk-MK" sz="2400" dirty="0" smtClean="0">
                <a:latin typeface="Arial" pitchFamily="34" charset="0"/>
                <a:cs typeface="Arial" pitchFamily="34" charset="0"/>
              </a:rPr>
              <a:t>од децата </a:t>
            </a:r>
            <a:r>
              <a:rPr lang="en-US" sz="2400" dirty="0" smtClean="0">
                <a:latin typeface="Arial" pitchFamily="34" charset="0"/>
                <a:cs typeface="Arial" pitchFamily="34" charset="0"/>
              </a:rPr>
              <a:t>of 2-5 year olds are “overweight” (BMI &gt;95</a:t>
            </a:r>
            <a:r>
              <a:rPr lang="mk-MK" sz="2400" dirty="0">
                <a:latin typeface="Arial" panose="020B0604020202020204" pitchFamily="34" charset="0"/>
                <a:cs typeface="Arial" panose="020B0604020202020204" pitchFamily="34" charset="0"/>
              </a:rPr>
              <a:t> </a:t>
            </a:r>
            <a:r>
              <a:rPr lang="mk-MK" sz="2400" dirty="0" smtClean="0">
                <a:latin typeface="Arial" panose="020B0604020202020204" pitchFamily="34" charset="0"/>
                <a:cs typeface="Arial" panose="020B0604020202020204" pitchFamily="34" charset="0"/>
              </a:rPr>
              <a:t>‰</a:t>
            </a:r>
            <a:r>
              <a:rPr lang="en-US" sz="2400" dirty="0" smtClean="0">
                <a:latin typeface="Arial" pitchFamily="34" charset="0"/>
                <a:cs typeface="Arial" pitchFamily="34" charset="0"/>
              </a:rPr>
              <a:t>)</a:t>
            </a:r>
          </a:p>
          <a:p>
            <a:pPr eaLnBrk="1" hangingPunct="1">
              <a:lnSpc>
                <a:spcPct val="90000"/>
              </a:lnSpc>
              <a:defRPr/>
            </a:pPr>
            <a:r>
              <a:rPr lang="en-US" sz="2400" dirty="0" smtClean="0">
                <a:latin typeface="Arial" pitchFamily="34" charset="0"/>
                <a:cs typeface="Arial" pitchFamily="34" charset="0"/>
              </a:rPr>
              <a:t>31% </a:t>
            </a:r>
            <a:r>
              <a:rPr lang="mk-MK" sz="2400" dirty="0" smtClean="0">
                <a:latin typeface="Arial" pitchFamily="34" charset="0"/>
                <a:cs typeface="Arial" pitchFamily="34" charset="0"/>
              </a:rPr>
              <a:t>од децата на</a:t>
            </a:r>
            <a:r>
              <a:rPr lang="en-US" sz="2400" dirty="0" smtClean="0">
                <a:latin typeface="Arial" pitchFamily="34" charset="0"/>
                <a:cs typeface="Arial" pitchFamily="34" charset="0"/>
              </a:rPr>
              <a:t> </a:t>
            </a:r>
            <a:r>
              <a:rPr lang="mk-MK" sz="2400" dirty="0" smtClean="0">
                <a:latin typeface="Arial" pitchFamily="34" charset="0"/>
                <a:cs typeface="Arial" pitchFamily="34" charset="0"/>
              </a:rPr>
              <a:t>возраст </a:t>
            </a:r>
            <a:r>
              <a:rPr lang="en-US" sz="2400" dirty="0" smtClean="0">
                <a:latin typeface="Arial" pitchFamily="34" charset="0"/>
                <a:cs typeface="Arial" pitchFamily="34" charset="0"/>
              </a:rPr>
              <a:t>6-19 </a:t>
            </a:r>
            <a:r>
              <a:rPr lang="mk-MK" sz="2400" dirty="0" smtClean="0">
                <a:latin typeface="Arial" pitchFamily="34" charset="0"/>
                <a:cs typeface="Arial" pitchFamily="34" charset="0"/>
              </a:rPr>
              <a:t>години се полни</a:t>
            </a:r>
            <a:endParaRPr lang="en-US" sz="2400" dirty="0" smtClean="0">
              <a:latin typeface="Arial" pitchFamily="34" charset="0"/>
              <a:cs typeface="Arial" pitchFamily="34" charset="0"/>
            </a:endParaRPr>
          </a:p>
          <a:p>
            <a:pPr eaLnBrk="1" hangingPunct="1">
              <a:lnSpc>
                <a:spcPct val="90000"/>
              </a:lnSpc>
              <a:defRPr/>
            </a:pPr>
            <a:r>
              <a:rPr lang="en-US" sz="2400" dirty="0" smtClean="0">
                <a:latin typeface="Arial" pitchFamily="34" charset="0"/>
                <a:cs typeface="Arial" pitchFamily="34" charset="0"/>
              </a:rPr>
              <a:t>16% </a:t>
            </a:r>
            <a:r>
              <a:rPr lang="mk-MK" sz="2400" dirty="0" smtClean="0">
                <a:latin typeface="Arial" pitchFamily="34" charset="0"/>
                <a:cs typeface="Arial" pitchFamily="34" charset="0"/>
              </a:rPr>
              <a:t>од децата на </a:t>
            </a:r>
            <a:r>
              <a:rPr lang="en-US" sz="2400" dirty="0" smtClean="0">
                <a:latin typeface="Arial" pitchFamily="34" charset="0"/>
                <a:cs typeface="Arial" pitchFamily="34" charset="0"/>
              </a:rPr>
              <a:t>16-19 </a:t>
            </a:r>
            <a:r>
              <a:rPr lang="mk-MK" sz="2400" dirty="0" smtClean="0">
                <a:latin typeface="Arial" pitchFamily="34" charset="0"/>
                <a:cs typeface="Arial" pitchFamily="34" charset="0"/>
              </a:rPr>
              <a:t>години се дебели</a:t>
            </a:r>
            <a:endParaRPr lang="en-US" sz="2400" dirty="0" smtClean="0">
              <a:latin typeface="Arial" pitchFamily="34" charset="0"/>
              <a:cs typeface="Arial" pitchFamily="34" charset="0"/>
            </a:endParaRPr>
          </a:p>
          <a:p>
            <a:pPr eaLnBrk="1" hangingPunct="1">
              <a:lnSpc>
                <a:spcPct val="90000"/>
              </a:lnSpc>
              <a:buFont typeface="Wingdings" pitchFamily="2" charset="2"/>
              <a:buNone/>
              <a:defRPr/>
            </a:pPr>
            <a:endParaRPr lang="en-US" sz="2400" dirty="0" smtClean="0">
              <a:latin typeface="Arial" pitchFamily="34" charset="0"/>
              <a:cs typeface="Arial" pitchFamily="34" charset="0"/>
            </a:endParaRPr>
          </a:p>
          <a:p>
            <a:pPr eaLnBrk="1" hangingPunct="1">
              <a:lnSpc>
                <a:spcPct val="90000"/>
              </a:lnSpc>
              <a:buFont typeface="Wingdings" pitchFamily="2" charset="2"/>
              <a:buNone/>
              <a:defRPr/>
            </a:pPr>
            <a:r>
              <a:rPr lang="mk-MK" sz="2400" dirty="0" smtClean="0">
                <a:latin typeface="Arial" pitchFamily="34" charset="0"/>
                <a:cs typeface="Arial" pitchFamily="34" charset="0"/>
              </a:rPr>
              <a:t>Јапонија, Нов Зеланд, Тајланд имаат дебелеење и покачување на инциденцијата на </a:t>
            </a:r>
            <a:r>
              <a:rPr lang="en-US" sz="2400" dirty="0" smtClean="0">
                <a:latin typeface="Arial" pitchFamily="34" charset="0"/>
                <a:cs typeface="Arial" pitchFamily="34" charset="0"/>
              </a:rPr>
              <a:t>DM2</a:t>
            </a:r>
            <a:r>
              <a:rPr lang="mk-MK" sz="2400" dirty="0" smtClean="0">
                <a:latin typeface="Arial" pitchFamily="34" charset="0"/>
                <a:cs typeface="Arial" pitchFamily="34" charset="0"/>
              </a:rPr>
              <a:t> кај децата</a:t>
            </a:r>
            <a:r>
              <a:rPr lang="en-US" sz="2400" dirty="0" smtClean="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627784" y="1844824"/>
            <a:ext cx="23762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1259632" y="1643063"/>
            <a:ext cx="7848872" cy="4071937"/>
          </a:xfrm>
          <a:prstGeom prst="ellipse">
            <a:avLst/>
          </a:prstGeom>
          <a:solidFill>
            <a:srgbClr val="3366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a:t>
            </a:r>
            <a:endParaRPr lang="mk-MK" dirty="0"/>
          </a:p>
        </p:txBody>
      </p:sp>
      <p:sp>
        <p:nvSpPr>
          <p:cNvPr id="3" name="Oval 2"/>
          <p:cNvSpPr/>
          <p:nvPr/>
        </p:nvSpPr>
        <p:spPr>
          <a:xfrm>
            <a:off x="1" y="1785938"/>
            <a:ext cx="6804247" cy="3929062"/>
          </a:xfrm>
          <a:prstGeom prst="ellipse">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Obesity</a:t>
            </a:r>
            <a:endParaRPr lang="mk-MK" dirty="0"/>
          </a:p>
        </p:txBody>
      </p:sp>
      <p:sp>
        <p:nvSpPr>
          <p:cNvPr id="4" name="Oval 3"/>
          <p:cNvSpPr/>
          <p:nvPr/>
        </p:nvSpPr>
        <p:spPr>
          <a:xfrm>
            <a:off x="1835697" y="2786063"/>
            <a:ext cx="4522242" cy="18573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k-MK" sz="2000" b="1" dirty="0" smtClean="0">
                <a:solidFill>
                  <a:schemeClr val="accent4">
                    <a:lumMod val="10000"/>
                  </a:schemeClr>
                </a:solidFill>
                <a:latin typeface="Arial" pitchFamily="34" charset="0"/>
                <a:cs typeface="Arial" pitchFamily="34" charset="0"/>
              </a:rPr>
              <a:t>Метаболички синдром</a:t>
            </a:r>
            <a:endParaRPr lang="mk-MK" sz="2000" b="1" dirty="0">
              <a:solidFill>
                <a:schemeClr val="accent4">
                  <a:lumMod val="10000"/>
                </a:schemeClr>
              </a:solidFill>
              <a:latin typeface="Arial" pitchFamily="34" charset="0"/>
              <a:cs typeface="Arial" pitchFamily="34" charset="0"/>
            </a:endParaRPr>
          </a:p>
        </p:txBody>
      </p:sp>
      <p:sp>
        <p:nvSpPr>
          <p:cNvPr id="35846" name="TextBox 6"/>
          <p:cNvSpPr txBox="1">
            <a:spLocks noChangeArrowheads="1"/>
          </p:cNvSpPr>
          <p:nvPr/>
        </p:nvSpPr>
        <p:spPr bwMode="auto">
          <a:xfrm>
            <a:off x="2843808" y="2998693"/>
            <a:ext cx="3017173" cy="646331"/>
          </a:xfrm>
          <a:prstGeom prst="rect">
            <a:avLst/>
          </a:prstGeom>
          <a:noFill/>
          <a:ln w="9525">
            <a:noFill/>
            <a:miter lim="800000"/>
            <a:headEnd/>
            <a:tailEnd/>
          </a:ln>
        </p:spPr>
        <p:txBody>
          <a:bodyPr wrap="none">
            <a:spAutoFit/>
          </a:bodyPr>
          <a:lstStyle/>
          <a:p>
            <a:r>
              <a:rPr lang="mk-MK" dirty="0" smtClean="0">
                <a:latin typeface="Arial" pitchFamily="34" charset="0"/>
                <a:cs typeface="Arial" pitchFamily="34" charset="0"/>
              </a:rPr>
              <a:t>Абдоминално дебелеење</a:t>
            </a:r>
            <a:endParaRPr lang="en-US" dirty="0">
              <a:latin typeface="Arial" pitchFamily="34" charset="0"/>
              <a:cs typeface="Arial" pitchFamily="34" charset="0"/>
            </a:endParaRPr>
          </a:p>
          <a:p>
            <a:r>
              <a:rPr lang="mk-MK" dirty="0" smtClean="0">
                <a:latin typeface="Arial" pitchFamily="34" charset="0"/>
                <a:cs typeface="Arial" pitchFamily="34" charset="0"/>
              </a:rPr>
              <a:t>Абнормални липиди</a:t>
            </a:r>
            <a:endParaRPr lang="mk-MK" dirty="0">
              <a:latin typeface="Arial" pitchFamily="34" charset="0"/>
              <a:cs typeface="Arial" pitchFamily="34" charset="0"/>
            </a:endParaRPr>
          </a:p>
        </p:txBody>
      </p:sp>
      <p:sp>
        <p:nvSpPr>
          <p:cNvPr id="35847" name="TextBox 7"/>
          <p:cNvSpPr txBox="1">
            <a:spLocks noChangeArrowheads="1"/>
          </p:cNvSpPr>
          <p:nvPr/>
        </p:nvSpPr>
        <p:spPr bwMode="auto">
          <a:xfrm>
            <a:off x="3419872" y="3861048"/>
            <a:ext cx="1889363" cy="646331"/>
          </a:xfrm>
          <a:prstGeom prst="rect">
            <a:avLst/>
          </a:prstGeom>
          <a:noFill/>
          <a:ln w="9525">
            <a:noFill/>
            <a:miter lim="800000"/>
            <a:headEnd/>
            <a:tailEnd/>
          </a:ln>
        </p:spPr>
        <p:txBody>
          <a:bodyPr wrap="none">
            <a:spAutoFit/>
          </a:bodyPr>
          <a:lstStyle/>
          <a:p>
            <a:r>
              <a:rPr lang="mk-MK" dirty="0" smtClean="0">
                <a:latin typeface="Arial" pitchFamily="34" charset="0"/>
                <a:cs typeface="Arial" pitchFamily="34" charset="0"/>
              </a:rPr>
              <a:t>Хипертензија</a:t>
            </a:r>
            <a:endParaRPr lang="en-US" dirty="0">
              <a:latin typeface="Arial" pitchFamily="34" charset="0"/>
              <a:cs typeface="Arial" pitchFamily="34" charset="0"/>
            </a:endParaRPr>
          </a:p>
          <a:p>
            <a:r>
              <a:rPr lang="mk-MK" dirty="0" smtClean="0">
                <a:latin typeface="Arial" pitchFamily="34" charset="0"/>
                <a:cs typeface="Arial" pitchFamily="34" charset="0"/>
              </a:rPr>
              <a:t>Хипергликемија</a:t>
            </a:r>
            <a:endParaRPr lang="mk-MK" dirty="0">
              <a:latin typeface="Arial" pitchFamily="34" charset="0"/>
              <a:cs typeface="Arial" pitchFamily="34" charset="0"/>
            </a:endParaRPr>
          </a:p>
        </p:txBody>
      </p:sp>
      <p:sp>
        <p:nvSpPr>
          <p:cNvPr id="35848" name="TextBox 8"/>
          <p:cNvSpPr txBox="1">
            <a:spLocks noChangeArrowheads="1"/>
          </p:cNvSpPr>
          <p:nvPr/>
        </p:nvSpPr>
        <p:spPr bwMode="auto">
          <a:xfrm>
            <a:off x="1331640" y="2483604"/>
            <a:ext cx="1652760" cy="369332"/>
          </a:xfrm>
          <a:prstGeom prst="rect">
            <a:avLst/>
          </a:prstGeom>
          <a:noFill/>
          <a:ln w="9525">
            <a:noFill/>
            <a:miter lim="800000"/>
            <a:headEnd/>
            <a:tailEnd/>
          </a:ln>
        </p:spPr>
        <p:txBody>
          <a:bodyPr wrap="none">
            <a:spAutoFit/>
          </a:bodyPr>
          <a:lstStyle/>
          <a:p>
            <a:r>
              <a:rPr lang="mk-MK" dirty="0" smtClean="0">
                <a:latin typeface="Arial" pitchFamily="34" charset="0"/>
                <a:cs typeface="Arial" pitchFamily="34" charset="0"/>
              </a:rPr>
              <a:t>Инфламација</a:t>
            </a:r>
            <a:endParaRPr lang="mk-MK" dirty="0">
              <a:latin typeface="Arial" pitchFamily="34" charset="0"/>
              <a:cs typeface="Arial" pitchFamily="34" charset="0"/>
            </a:endParaRPr>
          </a:p>
        </p:txBody>
      </p:sp>
      <p:sp>
        <p:nvSpPr>
          <p:cNvPr id="35849" name="TextBox 9"/>
          <p:cNvSpPr txBox="1">
            <a:spLocks noChangeArrowheads="1"/>
          </p:cNvSpPr>
          <p:nvPr/>
        </p:nvSpPr>
        <p:spPr bwMode="auto">
          <a:xfrm>
            <a:off x="4283968" y="2420888"/>
            <a:ext cx="1831592" cy="369332"/>
          </a:xfrm>
          <a:prstGeom prst="rect">
            <a:avLst/>
          </a:prstGeom>
          <a:noFill/>
          <a:ln w="9525">
            <a:noFill/>
            <a:miter lim="800000"/>
            <a:headEnd/>
            <a:tailEnd/>
          </a:ln>
        </p:spPr>
        <p:txBody>
          <a:bodyPr wrap="none">
            <a:spAutoFit/>
          </a:bodyPr>
          <a:lstStyle/>
          <a:p>
            <a:r>
              <a:rPr lang="mk-MK" dirty="0" smtClean="0">
                <a:latin typeface="Arial" pitchFamily="34" charset="0"/>
                <a:cs typeface="Arial" pitchFamily="34" charset="0"/>
              </a:rPr>
              <a:t>Адипоцитокини</a:t>
            </a:r>
            <a:endParaRPr lang="mk-MK" dirty="0">
              <a:latin typeface="Arial" pitchFamily="34" charset="0"/>
              <a:cs typeface="Arial" pitchFamily="34" charset="0"/>
            </a:endParaRPr>
          </a:p>
        </p:txBody>
      </p:sp>
      <p:sp>
        <p:nvSpPr>
          <p:cNvPr id="35850" name="TextBox 10"/>
          <p:cNvSpPr txBox="1">
            <a:spLocks noChangeArrowheads="1"/>
          </p:cNvSpPr>
          <p:nvPr/>
        </p:nvSpPr>
        <p:spPr bwMode="auto">
          <a:xfrm>
            <a:off x="1115616" y="4294837"/>
            <a:ext cx="1580626" cy="646331"/>
          </a:xfrm>
          <a:prstGeom prst="rect">
            <a:avLst/>
          </a:prstGeom>
          <a:noFill/>
          <a:ln w="9525">
            <a:noFill/>
            <a:miter lim="800000"/>
            <a:headEnd/>
            <a:tailEnd/>
          </a:ln>
        </p:spPr>
        <p:txBody>
          <a:bodyPr wrap="none">
            <a:spAutoFit/>
          </a:bodyPr>
          <a:lstStyle/>
          <a:p>
            <a:r>
              <a:rPr lang="mk-MK" dirty="0" smtClean="0">
                <a:latin typeface="Arial" pitchFamily="34" charset="0"/>
                <a:cs typeface="Arial" pitchFamily="34" charset="0"/>
              </a:rPr>
              <a:t>Оксидативен</a:t>
            </a:r>
            <a:endParaRPr lang="en-US" dirty="0">
              <a:latin typeface="Arial" pitchFamily="34" charset="0"/>
              <a:cs typeface="Arial" pitchFamily="34" charset="0"/>
            </a:endParaRPr>
          </a:p>
          <a:p>
            <a:r>
              <a:rPr lang="mk-MK" dirty="0" smtClean="0">
                <a:latin typeface="Arial" pitchFamily="34" charset="0"/>
                <a:cs typeface="Arial" pitchFamily="34" charset="0"/>
              </a:rPr>
              <a:t>стрес</a:t>
            </a:r>
            <a:endParaRPr lang="mk-MK" dirty="0">
              <a:latin typeface="Arial" pitchFamily="34" charset="0"/>
              <a:cs typeface="Arial" pitchFamily="34" charset="0"/>
            </a:endParaRPr>
          </a:p>
        </p:txBody>
      </p:sp>
      <p:sp>
        <p:nvSpPr>
          <p:cNvPr id="35851" name="TextBox 11"/>
          <p:cNvSpPr txBox="1">
            <a:spLocks noChangeArrowheads="1"/>
          </p:cNvSpPr>
          <p:nvPr/>
        </p:nvSpPr>
        <p:spPr bwMode="auto">
          <a:xfrm>
            <a:off x="2643188" y="4714875"/>
            <a:ext cx="1443729" cy="646331"/>
          </a:xfrm>
          <a:prstGeom prst="rect">
            <a:avLst/>
          </a:prstGeom>
          <a:noFill/>
          <a:ln w="9525">
            <a:noFill/>
            <a:miter lim="800000"/>
            <a:headEnd/>
            <a:tailEnd/>
          </a:ln>
        </p:spPr>
        <p:txBody>
          <a:bodyPr wrap="none">
            <a:spAutoFit/>
          </a:bodyPr>
          <a:lstStyle/>
          <a:p>
            <a:r>
              <a:rPr lang="mk-MK" dirty="0" smtClean="0">
                <a:latin typeface="Arial" pitchFamily="34" charset="0"/>
                <a:cs typeface="Arial" pitchFamily="34" charset="0"/>
              </a:rPr>
              <a:t>Васкуларни</a:t>
            </a:r>
          </a:p>
          <a:p>
            <a:r>
              <a:rPr lang="mk-MK" dirty="0" smtClean="0">
                <a:latin typeface="Arial" pitchFamily="34" charset="0"/>
                <a:cs typeface="Arial" pitchFamily="34" charset="0"/>
              </a:rPr>
              <a:t>промени</a:t>
            </a:r>
            <a:endParaRPr lang="mk-MK" dirty="0">
              <a:latin typeface="Arial" pitchFamily="34" charset="0"/>
              <a:cs typeface="Arial" pitchFamily="34" charset="0"/>
            </a:endParaRPr>
          </a:p>
        </p:txBody>
      </p:sp>
      <p:sp>
        <p:nvSpPr>
          <p:cNvPr id="35852" name="TextBox 12"/>
          <p:cNvSpPr txBox="1">
            <a:spLocks noChangeArrowheads="1"/>
          </p:cNvSpPr>
          <p:nvPr/>
        </p:nvSpPr>
        <p:spPr bwMode="auto">
          <a:xfrm>
            <a:off x="4643438" y="4725144"/>
            <a:ext cx="1165832" cy="369332"/>
          </a:xfrm>
          <a:prstGeom prst="rect">
            <a:avLst/>
          </a:prstGeom>
          <a:noFill/>
          <a:ln w="9525">
            <a:noFill/>
            <a:miter lim="800000"/>
            <a:headEnd/>
            <a:tailEnd/>
          </a:ln>
        </p:spPr>
        <p:txBody>
          <a:bodyPr wrap="none">
            <a:spAutoFit/>
          </a:bodyPr>
          <a:lstStyle/>
          <a:p>
            <a:r>
              <a:rPr lang="mk-MK" dirty="0" smtClean="0">
                <a:latin typeface="Arial" pitchFamily="34" charset="0"/>
                <a:cs typeface="Arial" pitchFamily="34" charset="0"/>
              </a:rPr>
              <a:t>Кортизол</a:t>
            </a:r>
            <a:endParaRPr lang="mk-MK" dirty="0">
              <a:latin typeface="Arial" pitchFamily="34" charset="0"/>
              <a:cs typeface="Arial" pitchFamily="34" charset="0"/>
            </a:endParaRPr>
          </a:p>
        </p:txBody>
      </p:sp>
      <p:sp>
        <p:nvSpPr>
          <p:cNvPr id="35853" name="TextBox 13"/>
          <p:cNvSpPr txBox="1">
            <a:spLocks noChangeArrowheads="1"/>
          </p:cNvSpPr>
          <p:nvPr/>
        </p:nvSpPr>
        <p:spPr bwMode="auto">
          <a:xfrm>
            <a:off x="395536" y="3358733"/>
            <a:ext cx="1486946" cy="646331"/>
          </a:xfrm>
          <a:prstGeom prst="rect">
            <a:avLst/>
          </a:prstGeom>
          <a:noFill/>
          <a:ln w="9525">
            <a:noFill/>
            <a:miter lim="800000"/>
            <a:headEnd/>
            <a:tailEnd/>
          </a:ln>
        </p:spPr>
        <p:txBody>
          <a:bodyPr wrap="none">
            <a:spAutoFit/>
          </a:bodyPr>
          <a:lstStyle/>
          <a:p>
            <a:r>
              <a:rPr lang="mk-MK" dirty="0" smtClean="0">
                <a:latin typeface="Arial" pitchFamily="34" charset="0"/>
                <a:cs typeface="Arial" pitchFamily="34" charset="0"/>
              </a:rPr>
              <a:t>Висцерална</a:t>
            </a:r>
          </a:p>
          <a:p>
            <a:r>
              <a:rPr lang="mk-MK" dirty="0" smtClean="0">
                <a:latin typeface="Arial" pitchFamily="34" charset="0"/>
                <a:cs typeface="Arial" pitchFamily="34" charset="0"/>
              </a:rPr>
              <a:t>маст</a:t>
            </a:r>
            <a:endParaRPr lang="mk-MK" dirty="0">
              <a:latin typeface="Arial" pitchFamily="34" charset="0"/>
              <a:cs typeface="Arial" pitchFamily="34" charset="0"/>
            </a:endParaRPr>
          </a:p>
        </p:txBody>
      </p:sp>
      <p:cxnSp>
        <p:nvCxnSpPr>
          <p:cNvPr id="16" name="Straight Connector 15"/>
          <p:cNvCxnSpPr/>
          <p:nvPr/>
        </p:nvCxnSpPr>
        <p:spPr>
          <a:xfrm rot="5400000">
            <a:off x="3928269" y="4858544"/>
            <a:ext cx="714375" cy="1587"/>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4215606" y="4856957"/>
            <a:ext cx="714375" cy="158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4214813" y="5214938"/>
            <a:ext cx="142875" cy="142875"/>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mk-MK"/>
          </a:p>
        </p:txBody>
      </p:sp>
      <p:sp>
        <p:nvSpPr>
          <p:cNvPr id="19" name="Oval 18"/>
          <p:cNvSpPr/>
          <p:nvPr/>
        </p:nvSpPr>
        <p:spPr>
          <a:xfrm>
            <a:off x="4500563" y="5214938"/>
            <a:ext cx="142875" cy="142875"/>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mk-MK"/>
          </a:p>
        </p:txBody>
      </p:sp>
      <p:cxnSp>
        <p:nvCxnSpPr>
          <p:cNvPr id="20" name="Straight Connector 19"/>
          <p:cNvCxnSpPr/>
          <p:nvPr/>
        </p:nvCxnSpPr>
        <p:spPr>
          <a:xfrm rot="5400000">
            <a:off x="3929856" y="5714207"/>
            <a:ext cx="714375" cy="158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4215606" y="5714207"/>
            <a:ext cx="714375" cy="158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35860" name="TextBox 21"/>
          <p:cNvSpPr txBox="1">
            <a:spLocks noChangeArrowheads="1"/>
          </p:cNvSpPr>
          <p:nvPr/>
        </p:nvSpPr>
        <p:spPr bwMode="auto">
          <a:xfrm>
            <a:off x="4714875" y="5786438"/>
            <a:ext cx="2114681" cy="646331"/>
          </a:xfrm>
          <a:prstGeom prst="rect">
            <a:avLst/>
          </a:prstGeom>
          <a:noFill/>
          <a:ln w="9525">
            <a:noFill/>
            <a:miter lim="800000"/>
            <a:headEnd/>
            <a:tailEnd/>
          </a:ln>
        </p:spPr>
        <p:txBody>
          <a:bodyPr wrap="none">
            <a:spAutoFit/>
          </a:bodyPr>
          <a:lstStyle/>
          <a:p>
            <a:r>
              <a:rPr lang="mk-MK" sz="3600" dirty="0" smtClean="0">
                <a:latin typeface="Arial" pitchFamily="34" charset="0"/>
                <a:cs typeface="Arial" pitchFamily="34" charset="0"/>
              </a:rPr>
              <a:t>ДМ тип 2</a:t>
            </a:r>
            <a:endParaRPr lang="mk-MK" sz="3600" dirty="0">
              <a:latin typeface="Arial" pitchFamily="34" charset="0"/>
              <a:cs typeface="Arial" pitchFamily="34" charset="0"/>
            </a:endParaRPr>
          </a:p>
        </p:txBody>
      </p:sp>
      <p:sp>
        <p:nvSpPr>
          <p:cNvPr id="35861" name="TextBox 22"/>
          <p:cNvSpPr txBox="1">
            <a:spLocks noChangeArrowheads="1"/>
          </p:cNvSpPr>
          <p:nvPr/>
        </p:nvSpPr>
        <p:spPr bwMode="auto">
          <a:xfrm>
            <a:off x="1043608" y="5931277"/>
            <a:ext cx="3305585" cy="954107"/>
          </a:xfrm>
          <a:prstGeom prst="rect">
            <a:avLst/>
          </a:prstGeom>
          <a:noFill/>
          <a:ln w="9525">
            <a:noFill/>
            <a:miter lim="800000"/>
            <a:headEnd/>
            <a:tailEnd/>
          </a:ln>
        </p:spPr>
        <p:txBody>
          <a:bodyPr wrap="none">
            <a:spAutoFit/>
          </a:bodyPr>
          <a:lstStyle/>
          <a:p>
            <a:pPr algn="ctr"/>
            <a:r>
              <a:rPr lang="mk-MK" sz="2800" dirty="0" smtClean="0">
                <a:latin typeface="Arial" pitchFamily="34" charset="0"/>
                <a:cs typeface="Arial" pitchFamily="34" charset="0"/>
              </a:rPr>
              <a:t>Кардиоваскуларни</a:t>
            </a:r>
          </a:p>
          <a:p>
            <a:pPr algn="ctr"/>
            <a:r>
              <a:rPr lang="mk-MK" sz="2800" dirty="0" smtClean="0">
                <a:latin typeface="Arial" pitchFamily="34" charset="0"/>
                <a:cs typeface="Arial" pitchFamily="34" charset="0"/>
              </a:rPr>
              <a:t>болести</a:t>
            </a:r>
            <a:endParaRPr lang="mk-MK" sz="2800" dirty="0">
              <a:latin typeface="Arial" pitchFamily="34" charset="0"/>
              <a:cs typeface="Arial" pitchFamily="34" charset="0"/>
            </a:endParaRPr>
          </a:p>
        </p:txBody>
      </p:sp>
      <p:sp>
        <p:nvSpPr>
          <p:cNvPr id="35863" name="TextBox 24"/>
          <p:cNvSpPr txBox="1">
            <a:spLocks noChangeArrowheads="1"/>
          </p:cNvSpPr>
          <p:nvPr/>
        </p:nvSpPr>
        <p:spPr bwMode="auto">
          <a:xfrm>
            <a:off x="2285984" y="785794"/>
            <a:ext cx="1431802" cy="646331"/>
          </a:xfrm>
          <a:prstGeom prst="rect">
            <a:avLst/>
          </a:prstGeom>
          <a:noFill/>
          <a:ln w="9525">
            <a:noFill/>
            <a:miter lim="800000"/>
            <a:headEnd/>
            <a:tailEnd/>
          </a:ln>
        </p:spPr>
        <p:txBody>
          <a:bodyPr wrap="none">
            <a:spAutoFit/>
          </a:bodyPr>
          <a:lstStyle/>
          <a:p>
            <a:r>
              <a:rPr lang="mk-MK" dirty="0" smtClean="0">
                <a:latin typeface="Arial" pitchFamily="34" charset="0"/>
                <a:cs typeface="Arial" pitchFamily="34" charset="0"/>
              </a:rPr>
              <a:t>Етничка</a:t>
            </a:r>
          </a:p>
          <a:p>
            <a:r>
              <a:rPr lang="mk-MK" dirty="0" smtClean="0">
                <a:latin typeface="Arial" pitchFamily="34" charset="0"/>
                <a:cs typeface="Arial" pitchFamily="34" charset="0"/>
              </a:rPr>
              <a:t>припадност</a:t>
            </a:r>
            <a:endParaRPr lang="mk-MK" dirty="0">
              <a:latin typeface="Arial" pitchFamily="34" charset="0"/>
              <a:cs typeface="Arial" pitchFamily="34" charset="0"/>
            </a:endParaRPr>
          </a:p>
        </p:txBody>
      </p:sp>
      <p:sp>
        <p:nvSpPr>
          <p:cNvPr id="35864" name="TextBox 25"/>
          <p:cNvSpPr txBox="1">
            <a:spLocks noChangeArrowheads="1"/>
          </p:cNvSpPr>
          <p:nvPr/>
        </p:nvSpPr>
        <p:spPr bwMode="auto">
          <a:xfrm>
            <a:off x="4556134" y="928688"/>
            <a:ext cx="1444626" cy="646331"/>
          </a:xfrm>
          <a:prstGeom prst="rect">
            <a:avLst/>
          </a:prstGeom>
          <a:noFill/>
          <a:ln w="9525">
            <a:noFill/>
            <a:miter lim="800000"/>
            <a:headEnd/>
            <a:tailEnd/>
          </a:ln>
        </p:spPr>
        <p:txBody>
          <a:bodyPr wrap="none">
            <a:spAutoFit/>
          </a:bodyPr>
          <a:lstStyle/>
          <a:p>
            <a:r>
              <a:rPr lang="mk-MK" dirty="0" smtClean="0">
                <a:latin typeface="Arial" pitchFamily="34" charset="0"/>
                <a:cs typeface="Arial" pitchFamily="34" charset="0"/>
              </a:rPr>
              <a:t>Генетска </a:t>
            </a:r>
          </a:p>
          <a:p>
            <a:r>
              <a:rPr lang="mk-MK" dirty="0" smtClean="0">
                <a:latin typeface="Arial" pitchFamily="34" charset="0"/>
                <a:cs typeface="Arial" pitchFamily="34" charset="0"/>
              </a:rPr>
              <a:t>компонента</a:t>
            </a:r>
            <a:endParaRPr lang="mk-MK" dirty="0">
              <a:latin typeface="Arial" pitchFamily="34" charset="0"/>
              <a:cs typeface="Arial" pitchFamily="34" charset="0"/>
            </a:endParaRPr>
          </a:p>
        </p:txBody>
      </p:sp>
      <p:cxnSp>
        <p:nvCxnSpPr>
          <p:cNvPr id="28" name="Straight Arrow Connector 27"/>
          <p:cNvCxnSpPr>
            <a:stCxn id="35863" idx="2"/>
          </p:cNvCxnSpPr>
          <p:nvPr/>
        </p:nvCxnSpPr>
        <p:spPr>
          <a:xfrm rot="16200000" flipH="1">
            <a:off x="3220698" y="1213311"/>
            <a:ext cx="282363" cy="71998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flipV="1">
            <a:off x="3929063" y="1357313"/>
            <a:ext cx="571500" cy="3571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5867" name="TextBox 32"/>
          <p:cNvSpPr txBox="1">
            <a:spLocks noChangeArrowheads="1"/>
          </p:cNvSpPr>
          <p:nvPr/>
        </p:nvSpPr>
        <p:spPr bwMode="auto">
          <a:xfrm>
            <a:off x="642910" y="285728"/>
            <a:ext cx="8295220" cy="523220"/>
          </a:xfrm>
          <a:prstGeom prst="rect">
            <a:avLst/>
          </a:prstGeom>
          <a:noFill/>
          <a:ln w="9525">
            <a:noFill/>
            <a:miter lim="800000"/>
            <a:headEnd/>
            <a:tailEnd/>
          </a:ln>
        </p:spPr>
        <p:txBody>
          <a:bodyPr wrap="none">
            <a:spAutoFit/>
          </a:bodyPr>
          <a:lstStyle/>
          <a:p>
            <a:r>
              <a:rPr lang="mk-MK" sz="2800" dirty="0" smtClean="0">
                <a:latin typeface="Arial" pitchFamily="34" charset="0"/>
                <a:cs typeface="Arial" pitchFamily="34" charset="0"/>
              </a:rPr>
              <a:t>Компоненти на метаболички синдром кај децата</a:t>
            </a:r>
            <a:endParaRPr lang="mk-MK" sz="2800" dirty="0">
              <a:latin typeface="Arial" pitchFamily="34" charset="0"/>
              <a:cs typeface="Arial" pitchFamily="34" charset="0"/>
            </a:endParaRPr>
          </a:p>
        </p:txBody>
      </p:sp>
      <p:sp>
        <p:nvSpPr>
          <p:cNvPr id="35868" name="TextBox 33"/>
          <p:cNvSpPr txBox="1">
            <a:spLocks noChangeArrowheads="1"/>
          </p:cNvSpPr>
          <p:nvPr/>
        </p:nvSpPr>
        <p:spPr bwMode="auto">
          <a:xfrm>
            <a:off x="5148064" y="6550223"/>
            <a:ext cx="4069832" cy="307777"/>
          </a:xfrm>
          <a:prstGeom prst="rect">
            <a:avLst/>
          </a:prstGeom>
          <a:noFill/>
          <a:ln w="9525">
            <a:noFill/>
            <a:miter lim="800000"/>
            <a:headEnd/>
            <a:tailEnd/>
          </a:ln>
        </p:spPr>
        <p:txBody>
          <a:bodyPr wrap="none">
            <a:spAutoFit/>
          </a:bodyPr>
          <a:lstStyle/>
          <a:p>
            <a:r>
              <a:rPr lang="en-US" sz="1400" dirty="0">
                <a:latin typeface="Arial" pitchFamily="34" charset="0"/>
                <a:cs typeface="Arial" pitchFamily="34" charset="0"/>
              </a:rPr>
              <a:t>Steinberger J et al. Circulation 2009;119:628-647</a:t>
            </a:r>
            <a:endParaRPr lang="mk-MK" sz="1400" dirty="0">
              <a:latin typeface="Arial" pitchFamily="34" charset="0"/>
              <a:cs typeface="Arial" pitchFamily="34" charset="0"/>
            </a:endParaRPr>
          </a:p>
        </p:txBody>
      </p:sp>
      <p:sp>
        <p:nvSpPr>
          <p:cNvPr id="35869" name="TextBox 34"/>
          <p:cNvSpPr txBox="1">
            <a:spLocks noChangeArrowheads="1"/>
          </p:cNvSpPr>
          <p:nvPr/>
        </p:nvSpPr>
        <p:spPr bwMode="auto">
          <a:xfrm>
            <a:off x="0" y="6211888"/>
            <a:ext cx="1133475" cy="646112"/>
          </a:xfrm>
          <a:prstGeom prst="rect">
            <a:avLst/>
          </a:prstGeom>
          <a:noFill/>
          <a:ln w="9525">
            <a:noFill/>
            <a:miter lim="800000"/>
            <a:headEnd/>
            <a:tailEnd/>
          </a:ln>
        </p:spPr>
        <p:txBody>
          <a:bodyPr wrap="none">
            <a:spAutoFit/>
          </a:bodyPr>
          <a:lstStyle/>
          <a:p>
            <a:r>
              <a:rPr lang="en-US" sz="3600">
                <a:latin typeface="Arial" pitchFamily="34" charset="0"/>
                <a:cs typeface="Arial" pitchFamily="34" charset="0"/>
              </a:rPr>
              <a:t>AHA</a:t>
            </a:r>
            <a:endParaRPr lang="mk-MK" sz="3600">
              <a:latin typeface="Arial" pitchFamily="34" charset="0"/>
              <a:cs typeface="Arial" pitchFamily="34" charset="0"/>
            </a:endParaRPr>
          </a:p>
        </p:txBody>
      </p:sp>
      <p:sp>
        <p:nvSpPr>
          <p:cNvPr id="6" name="Oval 5"/>
          <p:cNvSpPr/>
          <p:nvPr/>
        </p:nvSpPr>
        <p:spPr>
          <a:xfrm>
            <a:off x="6804248" y="3140968"/>
            <a:ext cx="2267744" cy="792088"/>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MK" dirty="0" smtClean="0">
                <a:solidFill>
                  <a:schemeClr val="bg1"/>
                </a:solidFill>
              </a:rPr>
              <a:t>Инсулинска</a:t>
            </a:r>
          </a:p>
          <a:p>
            <a:pPr algn="ctr"/>
            <a:r>
              <a:rPr lang="mk-MK" dirty="0" smtClean="0">
                <a:solidFill>
                  <a:schemeClr val="bg1"/>
                </a:solidFill>
              </a:rPr>
              <a:t>резистенција</a:t>
            </a:r>
            <a:endParaRPr lang="en-US" dirty="0">
              <a:solidFill>
                <a:schemeClr val="bg1"/>
              </a:solidFill>
            </a:endParaRPr>
          </a:p>
        </p:txBody>
      </p:sp>
      <p:sp>
        <p:nvSpPr>
          <p:cNvPr id="7" name="Oval 6"/>
          <p:cNvSpPr/>
          <p:nvPr/>
        </p:nvSpPr>
        <p:spPr>
          <a:xfrm>
            <a:off x="2699792" y="1772816"/>
            <a:ext cx="2016224" cy="576064"/>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987824" y="1844824"/>
            <a:ext cx="1440160" cy="369332"/>
          </a:xfrm>
          <a:prstGeom prst="rect">
            <a:avLst/>
          </a:prstGeom>
          <a:noFill/>
        </p:spPr>
        <p:txBody>
          <a:bodyPr wrap="square" rtlCol="0">
            <a:spAutoFit/>
          </a:bodyPr>
          <a:lstStyle/>
          <a:p>
            <a:r>
              <a:rPr lang="mk-MK" dirty="0" smtClean="0">
                <a:solidFill>
                  <a:schemeClr val="bg1"/>
                </a:solidFill>
              </a:rPr>
              <a:t>Дебелеење</a:t>
            </a:r>
            <a:endParaRPr lang="en-US"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BMI for age, bo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3400"/>
            <a:ext cx="4275138" cy="4743450"/>
          </a:xfrm>
          <a:prstGeom prst="rect">
            <a:avLst/>
          </a:prstGeom>
          <a:noFill/>
          <a:ln w="57150">
            <a:solidFill>
              <a:srgbClr val="FFFF66"/>
            </a:solidFill>
            <a:miter lim="800000"/>
            <a:headEnd/>
            <a:tailEnd/>
          </a:ln>
          <a:extLst>
            <a:ext uri="{909E8E84-426E-40DD-AFC4-6F175D3DCCD1}">
              <a14:hiddenFill xmlns:a14="http://schemas.microsoft.com/office/drawing/2010/main">
                <a:solidFill>
                  <a:srgbClr val="FFFFFF"/>
                </a:solidFill>
              </a14:hiddenFill>
            </a:ext>
          </a:extLst>
        </p:spPr>
      </p:pic>
      <p:pic>
        <p:nvPicPr>
          <p:cNvPr id="33795" name="Picture 3" descr="BMI for age, gir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533400"/>
            <a:ext cx="4114800" cy="4743450"/>
          </a:xfrm>
          <a:prstGeom prst="rect">
            <a:avLst/>
          </a:prstGeom>
          <a:noFill/>
          <a:ln w="57150">
            <a:solidFill>
              <a:srgbClr val="FFFF66"/>
            </a:solidFill>
            <a:miter lim="800000"/>
            <a:headEnd/>
            <a:tailEnd/>
          </a:ln>
          <a:extLst>
            <a:ext uri="{909E8E84-426E-40DD-AFC4-6F175D3DCCD1}">
              <a14:hiddenFill xmlns:a14="http://schemas.microsoft.com/office/drawing/2010/main">
                <a:solidFill>
                  <a:srgbClr val="FFFFFF"/>
                </a:solidFill>
              </a14:hiddenFill>
            </a:ext>
          </a:extLst>
        </p:spPr>
      </p:pic>
      <p:sp>
        <p:nvSpPr>
          <p:cNvPr id="33796" name="Text Box 4"/>
          <p:cNvSpPr txBox="1">
            <a:spLocks noChangeArrowheads="1"/>
          </p:cNvSpPr>
          <p:nvPr/>
        </p:nvSpPr>
        <p:spPr bwMode="auto">
          <a:xfrm>
            <a:off x="45996" y="5445224"/>
            <a:ext cx="9065302" cy="830997"/>
          </a:xfrm>
          <a:prstGeom prst="rect">
            <a:avLst/>
          </a:prstGeom>
          <a:noFill/>
          <a:ln>
            <a:noFill/>
          </a:ln>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solidFill>
                  <a:srgbClr val="FFFF66"/>
                </a:solidFill>
                <a:latin typeface="Arial" panose="020B0604020202020204" pitchFamily="34" charset="0"/>
              </a:rPr>
              <a:t>BMI </a:t>
            </a:r>
            <a:r>
              <a:rPr lang="en-US" altLang="en-US" dirty="0" err="1">
                <a:solidFill>
                  <a:srgbClr val="FFFF66"/>
                </a:solidFill>
                <a:latin typeface="MAC C Swiss" panose="020B7200000000000000" pitchFamily="34" charset="0"/>
              </a:rPr>
              <a:t>za</a:t>
            </a:r>
            <a:r>
              <a:rPr lang="en-US" altLang="en-US" dirty="0">
                <a:solidFill>
                  <a:srgbClr val="FFFF66"/>
                </a:solidFill>
                <a:latin typeface="MAC C Swiss" panose="020B7200000000000000" pitchFamily="34" charset="0"/>
              </a:rPr>
              <a:t> </a:t>
            </a:r>
            <a:r>
              <a:rPr lang="en-US" altLang="en-US" dirty="0" err="1">
                <a:solidFill>
                  <a:srgbClr val="FFFF66"/>
                </a:solidFill>
                <a:latin typeface="MAC C Swiss" panose="020B7200000000000000" pitchFamily="34" charset="0"/>
              </a:rPr>
              <a:t>vozrasta</a:t>
            </a:r>
            <a:r>
              <a:rPr lang="en-US" altLang="en-US" dirty="0">
                <a:solidFill>
                  <a:srgbClr val="FFFF66"/>
                </a:solidFill>
                <a:latin typeface="MAC C Swiss" panose="020B7200000000000000" pitchFamily="34" charset="0"/>
              </a:rPr>
              <a:t> </a:t>
            </a:r>
            <a:r>
              <a:rPr lang="en-US" altLang="en-US" dirty="0" err="1">
                <a:solidFill>
                  <a:srgbClr val="FFFF66"/>
                </a:solidFill>
                <a:latin typeface="MAC C Swiss" panose="020B7200000000000000" pitchFamily="34" charset="0"/>
              </a:rPr>
              <a:t>kaj</a:t>
            </a:r>
            <a:r>
              <a:rPr lang="en-US" altLang="en-US" dirty="0">
                <a:solidFill>
                  <a:srgbClr val="FFFF66"/>
                </a:solidFill>
                <a:latin typeface="MAC C Swiss" panose="020B7200000000000000" pitchFamily="34" charset="0"/>
              </a:rPr>
              <a:t> </a:t>
            </a:r>
            <a:r>
              <a:rPr lang="en-US" altLang="en-US" dirty="0" err="1">
                <a:solidFill>
                  <a:srgbClr val="FFFF66"/>
                </a:solidFill>
                <a:latin typeface="MAC C Swiss" panose="020B7200000000000000" pitchFamily="34" charset="0"/>
              </a:rPr>
              <a:t>devoj~iwa</a:t>
            </a:r>
            <a:r>
              <a:rPr lang="en-US" altLang="en-US" dirty="0">
                <a:solidFill>
                  <a:srgbClr val="FFFF66"/>
                </a:solidFill>
                <a:latin typeface="MAC C Swiss" panose="020B7200000000000000" pitchFamily="34" charset="0"/>
              </a:rPr>
              <a:t> </a:t>
            </a:r>
            <a:r>
              <a:rPr lang="en-US" altLang="en-US" dirty="0" err="1">
                <a:solidFill>
                  <a:srgbClr val="FFFF66"/>
                </a:solidFill>
                <a:latin typeface="MAC C Swiss" panose="020B7200000000000000" pitchFamily="34" charset="0"/>
              </a:rPr>
              <a:t>i</a:t>
            </a:r>
            <a:r>
              <a:rPr lang="en-US" altLang="en-US" dirty="0">
                <a:solidFill>
                  <a:srgbClr val="FFFF66"/>
                </a:solidFill>
                <a:latin typeface="MAC C Swiss" panose="020B7200000000000000" pitchFamily="34" charset="0"/>
              </a:rPr>
              <a:t> ma{</a:t>
            </a:r>
            <a:r>
              <a:rPr lang="en-US" altLang="en-US" dirty="0" err="1">
                <a:solidFill>
                  <a:srgbClr val="FFFF66"/>
                </a:solidFill>
                <a:latin typeface="MAC C Swiss" panose="020B7200000000000000" pitchFamily="34" charset="0"/>
              </a:rPr>
              <a:t>ki</a:t>
            </a:r>
            <a:r>
              <a:rPr lang="en-US" altLang="en-US" dirty="0">
                <a:solidFill>
                  <a:srgbClr val="FFFF66"/>
                </a:solidFill>
                <a:latin typeface="MAC C Swiss" panose="020B7200000000000000" pitchFamily="34" charset="0"/>
              </a:rPr>
              <a:t> </a:t>
            </a:r>
            <a:r>
              <a:rPr lang="en-US" altLang="en-US" dirty="0" err="1">
                <a:solidFill>
                  <a:srgbClr val="FFFF66"/>
                </a:solidFill>
                <a:latin typeface="MAC C Swiss" panose="020B7200000000000000" pitchFamily="34" charset="0"/>
              </a:rPr>
              <a:t>na</a:t>
            </a:r>
            <a:r>
              <a:rPr lang="en-US" altLang="en-US" dirty="0">
                <a:solidFill>
                  <a:srgbClr val="FFFF66"/>
                </a:solidFill>
                <a:latin typeface="MAC C Swiss" panose="020B7200000000000000" pitchFamily="34" charset="0"/>
              </a:rPr>
              <a:t> </a:t>
            </a:r>
            <a:r>
              <a:rPr lang="en-US" altLang="en-US" dirty="0" err="1">
                <a:solidFill>
                  <a:srgbClr val="FFFF66"/>
                </a:solidFill>
                <a:latin typeface="MAC C Swiss" panose="020B7200000000000000" pitchFamily="34" charset="0"/>
              </a:rPr>
              <a:t>vozrast</a:t>
            </a:r>
            <a:r>
              <a:rPr lang="en-US" altLang="en-US" dirty="0">
                <a:solidFill>
                  <a:srgbClr val="FFFF66"/>
                </a:solidFill>
                <a:latin typeface="MAC C Swiss" panose="020B7200000000000000" pitchFamily="34" charset="0"/>
              </a:rPr>
              <a:t> od 2-20 g</a:t>
            </a:r>
            <a:r>
              <a:rPr lang="en-US" altLang="en-US" dirty="0" smtClean="0">
                <a:solidFill>
                  <a:srgbClr val="FFFF66"/>
                </a:solidFill>
                <a:latin typeface="MAC C Swiss" panose="020B7200000000000000" pitchFamily="34" charset="0"/>
              </a:rPr>
              <a:t>.</a:t>
            </a:r>
            <a:endParaRPr lang="mk-MK" altLang="en-US" dirty="0" smtClean="0">
              <a:solidFill>
                <a:srgbClr val="FFFF66"/>
              </a:solidFill>
              <a:latin typeface="MAC C Swiss" panose="020B7200000000000000" pitchFamily="34" charset="0"/>
            </a:endParaRPr>
          </a:p>
          <a:p>
            <a:pPr eaLnBrk="1" hangingPunct="1"/>
            <a:r>
              <a:rPr lang="mk-MK" altLang="en-US" dirty="0" smtClean="0">
                <a:solidFill>
                  <a:srgbClr val="FFFF66"/>
                </a:solidFill>
                <a:latin typeface="MAC C Swiss" panose="020B7200000000000000" pitchFamily="34" charset="0"/>
              </a:rPr>
              <a:t>Се користат за да ги покријат динамичните промени во детството</a:t>
            </a:r>
            <a:r>
              <a:rPr lang="en-US" altLang="en-US" dirty="0" smtClean="0">
                <a:solidFill>
                  <a:srgbClr val="FFFF66"/>
                </a:solidFill>
                <a:latin typeface="MAC C Swiss" panose="020B7200000000000000" pitchFamily="34" charset="0"/>
              </a:rPr>
              <a:t> </a:t>
            </a:r>
            <a:endParaRPr lang="en-US" altLang="en-US" dirty="0">
              <a:solidFill>
                <a:srgbClr val="FFFF66"/>
              </a:solidFill>
              <a:latin typeface="MAC C Swiss" panose="020B7200000000000000" pitchFamily="34" charset="0"/>
            </a:endParaRPr>
          </a:p>
        </p:txBody>
      </p:sp>
      <p:sp>
        <p:nvSpPr>
          <p:cNvPr id="33797" name="Rectangle 5"/>
          <p:cNvSpPr>
            <a:spLocks noChangeArrowheads="1"/>
          </p:cNvSpPr>
          <p:nvPr/>
        </p:nvSpPr>
        <p:spPr bwMode="auto">
          <a:xfrm>
            <a:off x="228600" y="533400"/>
            <a:ext cx="4267200" cy="152400"/>
          </a:xfrm>
          <a:prstGeom prst="rect">
            <a:avLst/>
          </a:prstGeom>
          <a:solidFill>
            <a:srgbClr val="FFFF66"/>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mk-MK" altLang="en-US"/>
          </a:p>
        </p:txBody>
      </p:sp>
      <p:sp>
        <p:nvSpPr>
          <p:cNvPr id="33798" name="Rectangle 6"/>
          <p:cNvSpPr>
            <a:spLocks noChangeArrowheads="1"/>
          </p:cNvSpPr>
          <p:nvPr/>
        </p:nvSpPr>
        <p:spPr bwMode="auto">
          <a:xfrm>
            <a:off x="4724400" y="533400"/>
            <a:ext cx="4114800" cy="152400"/>
          </a:xfrm>
          <a:prstGeom prst="rect">
            <a:avLst/>
          </a:prstGeom>
          <a:solidFill>
            <a:srgbClr val="FFFF66"/>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mk-MK" altLang="en-US"/>
          </a:p>
        </p:txBody>
      </p:sp>
    </p:spTree>
    <p:extLst>
      <p:ext uri="{BB962C8B-B14F-4D97-AF65-F5344CB8AC3E}">
        <p14:creationId xmlns:p14="http://schemas.microsoft.com/office/powerpoint/2010/main" val="2630622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57188" y="116632"/>
            <a:ext cx="8229600" cy="642938"/>
          </a:xfrm>
        </p:spPr>
        <p:txBody>
          <a:bodyPr/>
          <a:lstStyle/>
          <a:p>
            <a:pPr eaLnBrk="1" hangingPunct="1">
              <a:defRPr/>
            </a:pPr>
            <a:r>
              <a:rPr lang="mk-MK" sz="4000" dirty="0" smtClean="0">
                <a:latin typeface="Arial" pitchFamily="34" charset="0"/>
                <a:cs typeface="Arial" pitchFamily="34" charset="0"/>
              </a:rPr>
              <a:t>Метаболички синдром кај децата</a:t>
            </a:r>
            <a:endParaRPr lang="en-US" sz="4000" dirty="0" smtClean="0">
              <a:latin typeface="Arial" pitchFamily="34" charset="0"/>
              <a:cs typeface="Arial" pitchFamily="34" charset="0"/>
            </a:endParaRPr>
          </a:p>
        </p:txBody>
      </p:sp>
      <p:sp>
        <p:nvSpPr>
          <p:cNvPr id="76803" name="Rectangle 3"/>
          <p:cNvSpPr>
            <a:spLocks noGrp="1" noChangeArrowheads="1"/>
          </p:cNvSpPr>
          <p:nvPr>
            <p:ph type="body" idx="1"/>
          </p:nvPr>
        </p:nvSpPr>
        <p:spPr>
          <a:xfrm>
            <a:off x="142875" y="764704"/>
            <a:ext cx="9001125" cy="4000500"/>
          </a:xfrm>
        </p:spPr>
        <p:txBody>
          <a:bodyPr/>
          <a:lstStyle/>
          <a:p>
            <a:pPr eaLnBrk="1" hangingPunct="1">
              <a:buFont typeface="Wingdings" pitchFamily="2" charset="2"/>
              <a:buNone/>
              <a:defRPr/>
            </a:pPr>
            <a:r>
              <a:rPr lang="mk-MK" dirty="0" smtClean="0">
                <a:latin typeface="Arial" pitchFamily="34" charset="0"/>
                <a:cs typeface="Arial" pitchFamily="34" charset="0"/>
              </a:rPr>
              <a:t>Мора да има барем 3 од следниве дијагнози (со споредливост на пол и возраст):</a:t>
            </a:r>
            <a:endParaRPr lang="en-US" dirty="0" smtClean="0">
              <a:latin typeface="Arial" pitchFamily="34" charset="0"/>
              <a:cs typeface="Arial" pitchFamily="34" charset="0"/>
            </a:endParaRPr>
          </a:p>
          <a:p>
            <a:pPr eaLnBrk="1" hangingPunct="1">
              <a:defRPr/>
            </a:pPr>
            <a:r>
              <a:rPr lang="en-US" dirty="0" smtClean="0">
                <a:latin typeface="Arial" pitchFamily="34" charset="0"/>
                <a:cs typeface="Arial" pitchFamily="34" charset="0"/>
              </a:rPr>
              <a:t>BMI &gt;</a:t>
            </a:r>
            <a:r>
              <a:rPr lang="en-US" dirty="0" smtClean="0">
                <a:latin typeface="Arial" pitchFamily="34" charset="0"/>
                <a:cs typeface="Arial" pitchFamily="34" charset="0"/>
              </a:rPr>
              <a:t>9</a:t>
            </a:r>
            <a:r>
              <a:rPr lang="mk-MK" dirty="0" smtClean="0">
                <a:latin typeface="Arial" pitchFamily="34" charset="0"/>
                <a:cs typeface="Arial" pitchFamily="34" charset="0"/>
              </a:rPr>
              <a:t>5 </a:t>
            </a:r>
            <a:r>
              <a:rPr lang="mk-MK" dirty="0">
                <a:latin typeface="Arial" pitchFamily="34" charset="0"/>
                <a:cs typeface="Arial" pitchFamily="34" charset="0"/>
              </a:rPr>
              <a:t>‰ </a:t>
            </a:r>
            <a:r>
              <a:rPr lang="en-US" dirty="0" smtClean="0">
                <a:latin typeface="Arial" pitchFamily="34" charset="0"/>
                <a:cs typeface="Arial" pitchFamily="34" charset="0"/>
              </a:rPr>
              <a:t>(</a:t>
            </a:r>
            <a:r>
              <a:rPr lang="mk-MK" dirty="0" smtClean="0">
                <a:latin typeface="Arial" pitchFamily="34" charset="0"/>
                <a:cs typeface="Arial" pitchFamily="34" charset="0"/>
              </a:rPr>
              <a:t>централно дебелеење-</a:t>
            </a:r>
            <a:r>
              <a:rPr lang="mk-MK" sz="3600" b="1" dirty="0" smtClean="0">
                <a:solidFill>
                  <a:schemeClr val="tx2">
                    <a:lumMod val="50000"/>
                  </a:schemeClr>
                </a:solidFill>
                <a:latin typeface="Arial" pitchFamily="34" charset="0"/>
                <a:cs typeface="Arial" pitchFamily="34" charset="0"/>
              </a:rPr>
              <a:t>ОС</a:t>
            </a:r>
            <a:r>
              <a:rPr lang="mk-MK" dirty="0" smtClean="0">
                <a:latin typeface="Arial" pitchFamily="34" charset="0"/>
                <a:cs typeface="Arial" pitchFamily="34" charset="0"/>
              </a:rPr>
              <a:t>)</a:t>
            </a:r>
            <a:endParaRPr lang="en-US" dirty="0" smtClean="0">
              <a:latin typeface="Arial" pitchFamily="34" charset="0"/>
              <a:cs typeface="Arial" pitchFamily="34" charset="0"/>
            </a:endParaRPr>
          </a:p>
          <a:p>
            <a:pPr eaLnBrk="1" hangingPunct="1">
              <a:defRPr/>
            </a:pPr>
            <a:r>
              <a:rPr lang="mk-MK" dirty="0" smtClean="0">
                <a:latin typeface="Arial" pitchFamily="34" charset="0"/>
                <a:cs typeface="Arial" pitchFamily="34" charset="0"/>
              </a:rPr>
              <a:t>Триглицериди</a:t>
            </a:r>
            <a:r>
              <a:rPr lang="en-US" dirty="0" smtClean="0">
                <a:latin typeface="Arial" pitchFamily="34" charset="0"/>
                <a:cs typeface="Arial" pitchFamily="34" charset="0"/>
              </a:rPr>
              <a:t> &gt;95</a:t>
            </a:r>
            <a:r>
              <a:rPr lang="mk-MK" dirty="0">
                <a:latin typeface="Arial" pitchFamily="34" charset="0"/>
                <a:cs typeface="Arial" pitchFamily="34" charset="0"/>
              </a:rPr>
              <a:t> ‰ </a:t>
            </a:r>
            <a:r>
              <a:rPr lang="mk-MK" dirty="0" smtClean="0">
                <a:latin typeface="Arial" pitchFamily="34" charset="0"/>
                <a:cs typeface="Arial" pitchFamily="34" charset="0"/>
              </a:rPr>
              <a:t>(хиперлипидемија)</a:t>
            </a:r>
          </a:p>
          <a:p>
            <a:pPr eaLnBrk="1" hangingPunct="1">
              <a:defRPr/>
            </a:pPr>
            <a:r>
              <a:rPr lang="en-US" dirty="0" smtClean="0">
                <a:latin typeface="Arial" pitchFamily="34" charset="0"/>
                <a:cs typeface="Arial" pitchFamily="34" charset="0"/>
              </a:rPr>
              <a:t>HDL &lt;5</a:t>
            </a:r>
            <a:r>
              <a:rPr lang="mk-MK" dirty="0">
                <a:latin typeface="Arial" pitchFamily="34" charset="0"/>
                <a:cs typeface="Arial" pitchFamily="34" charset="0"/>
              </a:rPr>
              <a:t> ‰ </a:t>
            </a:r>
            <a:r>
              <a:rPr lang="mk-MK" dirty="0" smtClean="0">
                <a:latin typeface="Arial" pitchFamily="34" charset="0"/>
                <a:cs typeface="Arial" pitchFamily="34" charset="0"/>
              </a:rPr>
              <a:t>(липиден профил)</a:t>
            </a:r>
            <a:endParaRPr lang="en-US" dirty="0" smtClean="0">
              <a:latin typeface="Arial" pitchFamily="34" charset="0"/>
              <a:cs typeface="Arial" pitchFamily="34" charset="0"/>
            </a:endParaRPr>
          </a:p>
          <a:p>
            <a:pPr eaLnBrk="1" hangingPunct="1">
              <a:defRPr/>
            </a:pPr>
            <a:r>
              <a:rPr lang="mk-MK" dirty="0" smtClean="0">
                <a:latin typeface="Arial" pitchFamily="34" charset="0"/>
                <a:cs typeface="Arial" pitchFamily="34" charset="0"/>
              </a:rPr>
              <a:t>Систолен или дијастолен крвен притисок</a:t>
            </a:r>
            <a:r>
              <a:rPr lang="en-US" dirty="0" smtClean="0">
                <a:latin typeface="Arial" pitchFamily="34" charset="0"/>
                <a:cs typeface="Arial" pitchFamily="34" charset="0"/>
              </a:rPr>
              <a:t> &gt;95</a:t>
            </a:r>
            <a:r>
              <a:rPr lang="mk-MK" dirty="0">
                <a:latin typeface="Arial" pitchFamily="34" charset="0"/>
                <a:cs typeface="Arial" pitchFamily="34" charset="0"/>
              </a:rPr>
              <a:t> ‰ </a:t>
            </a:r>
            <a:endParaRPr lang="mk-MK" dirty="0" smtClean="0">
              <a:latin typeface="Arial" pitchFamily="34" charset="0"/>
              <a:cs typeface="Arial" pitchFamily="34" charset="0"/>
            </a:endParaRPr>
          </a:p>
          <a:p>
            <a:pPr eaLnBrk="1" hangingPunct="1">
              <a:defRPr/>
            </a:pPr>
            <a:r>
              <a:rPr lang="mk-MK" dirty="0" smtClean="0">
                <a:latin typeface="Arial" pitchFamily="34" charset="0"/>
                <a:cs typeface="Arial" pitchFamily="34" charset="0"/>
              </a:rPr>
              <a:t>Нарушена гликозна толеранција (ОГТТ) </a:t>
            </a:r>
            <a:endParaRPr lang="en-US" dirty="0" smtClean="0">
              <a:latin typeface="Arial" pitchFamily="34" charset="0"/>
              <a:cs typeface="Arial" pitchFamily="34" charset="0"/>
            </a:endParaRPr>
          </a:p>
        </p:txBody>
      </p:sp>
      <p:sp>
        <p:nvSpPr>
          <p:cNvPr id="27653" name="Rectangle 4"/>
          <p:cNvSpPr>
            <a:spLocks noChangeArrowheads="1"/>
          </p:cNvSpPr>
          <p:nvPr/>
        </p:nvSpPr>
        <p:spPr bwMode="auto">
          <a:xfrm>
            <a:off x="357188" y="5301208"/>
            <a:ext cx="8501062" cy="830997"/>
          </a:xfrm>
          <a:prstGeom prst="rect">
            <a:avLst/>
          </a:prstGeom>
          <a:solidFill>
            <a:schemeClr val="accent6">
              <a:lumMod val="50000"/>
            </a:schemeClr>
          </a:solidFill>
          <a:ln w="9525">
            <a:noFill/>
            <a:miter lim="800000"/>
            <a:headEnd/>
            <a:tailEnd/>
          </a:ln>
        </p:spPr>
        <p:txBody>
          <a:bodyPr>
            <a:spAutoFit/>
          </a:bodyPr>
          <a:lstStyle/>
          <a:p>
            <a:pPr marL="342900" indent="-342900">
              <a:defRPr/>
            </a:pPr>
            <a:r>
              <a:rPr lang="mk-MK" sz="2400" dirty="0" smtClean="0">
                <a:latin typeface="Arial" charset="0"/>
              </a:rPr>
              <a:t>Сеуште нема стандардизирани вредности за дијагноза на метаболички синдром кај деца</a:t>
            </a:r>
            <a:endParaRPr lang="en-GB" sz="2400" dirty="0">
              <a:latin typeface="Arial" charset="0"/>
            </a:endParaRPr>
          </a:p>
        </p:txBody>
      </p:sp>
      <p:cxnSp>
        <p:nvCxnSpPr>
          <p:cNvPr id="3" name="Straight Arrow Connector 2"/>
          <p:cNvCxnSpPr/>
          <p:nvPr/>
        </p:nvCxnSpPr>
        <p:spPr>
          <a:xfrm flipH="1">
            <a:off x="7956376" y="2276872"/>
            <a:ext cx="504056" cy="2880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794071" y="6525344"/>
            <a:ext cx="3314433" cy="307777"/>
          </a:xfrm>
          <a:prstGeom prst="rect">
            <a:avLst/>
          </a:prstGeom>
          <a:noFill/>
        </p:spPr>
        <p:txBody>
          <a:bodyPr wrap="none" rtlCol="0">
            <a:spAutoFit/>
          </a:bodyPr>
          <a:lstStyle/>
          <a:p>
            <a:r>
              <a:rPr lang="en-US" sz="1400" dirty="0" err="1" smtClean="0"/>
              <a:t>Zimmet</a:t>
            </a:r>
            <a:r>
              <a:rPr lang="en-US" sz="1400" dirty="0" smtClean="0"/>
              <a:t> P et al, Pediatric Diabetes 2007</a:t>
            </a:r>
            <a:endParaRPr lang="en-US"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3980</TotalTime>
  <Words>3316</Words>
  <Application>Microsoft Office PowerPoint</Application>
  <PresentationFormat>On-screen Show (4:3)</PresentationFormat>
  <Paragraphs>564</Paragraphs>
  <Slides>38</Slides>
  <Notes>33</Notes>
  <HiddenSlides>1</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38</vt:i4>
      </vt:variant>
    </vt:vector>
  </HeadingPairs>
  <TitlesOfParts>
    <vt:vector size="52" baseType="lpstr">
      <vt:lpstr>Arial</vt:lpstr>
      <vt:lpstr>Arial Narrow</vt:lpstr>
      <vt:lpstr>Calibri</vt:lpstr>
      <vt:lpstr>Comic Sans MS</vt:lpstr>
      <vt:lpstr>MAC C Swiss</vt:lpstr>
      <vt:lpstr>MAC C Times</vt:lpstr>
      <vt:lpstr>Symbol</vt:lpstr>
      <vt:lpstr>Tahoma</vt:lpstr>
      <vt:lpstr>Times New Roman</vt:lpstr>
      <vt:lpstr>Wingdings</vt:lpstr>
      <vt:lpstr>Slit</vt:lpstr>
      <vt:lpstr>StaticEnhancedMetafile</vt:lpstr>
      <vt:lpstr>Document</vt:lpstr>
      <vt:lpstr>Chart</vt:lpstr>
      <vt:lpstr>МЕТАБОЛИЧКИ СИНДРОМ КАЈ ДЕБЕЛИТЕ ДЕЦА</vt:lpstr>
      <vt:lpstr>PowerPoint Presentation</vt:lpstr>
      <vt:lpstr>PowerPoint Presentation</vt:lpstr>
      <vt:lpstr>PowerPoint Presentation</vt:lpstr>
      <vt:lpstr>PowerPoint Presentation</vt:lpstr>
      <vt:lpstr>Колку е голем проблемот на педијатриското дебелеење</vt:lpstr>
      <vt:lpstr>PowerPoint Presentation</vt:lpstr>
      <vt:lpstr>PowerPoint Presentation</vt:lpstr>
      <vt:lpstr>Метаболички синдром кај децата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my beginning is my end  (T. S. Eliot)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METABOLIC SET UP AND RISKS IN OBESE CHILDREN</dc:title>
  <dc:creator>GoliathXD</dc:creator>
  <cp:lastModifiedBy>Mira</cp:lastModifiedBy>
  <cp:revision>117</cp:revision>
  <dcterms:created xsi:type="dcterms:W3CDTF">2013-08-15T10:04:49Z</dcterms:created>
  <dcterms:modified xsi:type="dcterms:W3CDTF">2015-12-26T16:22:53Z</dcterms:modified>
</cp:coreProperties>
</file>