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45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310" r:id="rId39"/>
    <p:sldId id="311" r:id="rId40"/>
    <p:sldId id="312" r:id="rId41"/>
    <p:sldId id="285" r:id="rId42"/>
    <p:sldId id="288" r:id="rId43"/>
    <p:sldId id="289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BEA9E-08F0-426D-80B8-47A44D2F1CD5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59B3F-596F-4F1C-A7E5-317A2E1B7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914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59B3F-596F-4F1C-A7E5-317A2E1B7B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93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71980D3-0871-4FD8-8DD4-166D78DDF5C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A745D5C-B088-45B6-A986-348F288E503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3351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80D3-0871-4FD8-8DD4-166D78DDF5C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5D5C-B088-45B6-A986-348F288E5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316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80D3-0871-4FD8-8DD4-166D78DDF5C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5D5C-B088-45B6-A986-348F288E503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7491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80D3-0871-4FD8-8DD4-166D78DDF5C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5D5C-B088-45B6-A986-348F288E503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7249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80D3-0871-4FD8-8DD4-166D78DDF5C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5D5C-B088-45B6-A986-348F288E5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6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80D3-0871-4FD8-8DD4-166D78DDF5C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5D5C-B088-45B6-A986-348F288E503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27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80D3-0871-4FD8-8DD4-166D78DDF5C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5D5C-B088-45B6-A986-348F288E5031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240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80D3-0871-4FD8-8DD4-166D78DDF5C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5D5C-B088-45B6-A986-348F288E503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796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80D3-0871-4FD8-8DD4-166D78DDF5C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5D5C-B088-45B6-A986-348F288E503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342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80D3-0871-4FD8-8DD4-166D78DDF5C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5D5C-B088-45B6-A986-348F288E5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64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80D3-0871-4FD8-8DD4-166D78DDF5C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5D5C-B088-45B6-A986-348F288E503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14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80D3-0871-4FD8-8DD4-166D78DDF5C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5D5C-B088-45B6-A986-348F288E5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68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80D3-0871-4FD8-8DD4-166D78DDF5C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5D5C-B088-45B6-A986-348F288E5031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441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80D3-0871-4FD8-8DD4-166D78DDF5C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5D5C-B088-45B6-A986-348F288E5031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096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80D3-0871-4FD8-8DD4-166D78DDF5C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5D5C-B088-45B6-A986-348F288E5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7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80D3-0871-4FD8-8DD4-166D78DDF5C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5D5C-B088-45B6-A986-348F288E5031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39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980D3-0871-4FD8-8DD4-166D78DDF5C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45D5C-B088-45B6-A986-348F288E5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1980D3-0871-4FD8-8DD4-166D78DDF5CA}" type="datetimeFigureOut">
              <a:rPr lang="en-US" smtClean="0"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A745D5C-B088-45B6-A986-348F288E5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2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Burnout Syndrome</a:t>
            </a:r>
            <a:br>
              <a:rPr lang="en-US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k-MK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Синром на согорување</a:t>
            </a:r>
            <a:endParaRPr lang="en-US" sz="4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mk-MK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Сашо </a:t>
            </a:r>
            <a:r>
              <a:rPr lang="mk-MK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Стојчев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76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6944" y="60015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mk-MK" altLang="en-US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Мултипни случки на стрес</a:t>
            </a:r>
            <a:endParaRPr lang="en-CA" altLang="en-US" sz="40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4"/>
          <p:cNvSpPr>
            <a:spLocks/>
          </p:cNvSpPr>
          <p:nvPr/>
        </p:nvSpPr>
        <p:spPr bwMode="auto">
          <a:xfrm>
            <a:off x="3113845" y="4383161"/>
            <a:ext cx="2357438" cy="1041400"/>
          </a:xfrm>
          <a:custGeom>
            <a:avLst/>
            <a:gdLst>
              <a:gd name="T0" fmla="*/ 0 w 1968"/>
              <a:gd name="T1" fmla="*/ 2147483646 h 1144"/>
              <a:gd name="T2" fmla="*/ 2147483646 w 1968"/>
              <a:gd name="T3" fmla="*/ 2147483646 h 1144"/>
              <a:gd name="T4" fmla="*/ 2147483646 w 1968"/>
              <a:gd name="T5" fmla="*/ 2147483646 h 1144"/>
              <a:gd name="T6" fmla="*/ 2147483646 w 1968"/>
              <a:gd name="T7" fmla="*/ 2147483646 h 1144"/>
              <a:gd name="T8" fmla="*/ 2147483646 w 1968"/>
              <a:gd name="T9" fmla="*/ 2147483646 h 1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68"/>
              <a:gd name="T16" fmla="*/ 0 h 1144"/>
              <a:gd name="T17" fmla="*/ 1968 w 1968"/>
              <a:gd name="T18" fmla="*/ 1144 h 1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68" h="1144">
                <a:moveTo>
                  <a:pt x="0" y="1144"/>
                </a:moveTo>
                <a:cubicBezTo>
                  <a:pt x="4" y="660"/>
                  <a:pt x="8" y="176"/>
                  <a:pt x="96" y="88"/>
                </a:cubicBezTo>
                <a:cubicBezTo>
                  <a:pt x="184" y="0"/>
                  <a:pt x="312" y="456"/>
                  <a:pt x="528" y="616"/>
                </a:cubicBezTo>
                <a:cubicBezTo>
                  <a:pt x="744" y="776"/>
                  <a:pt x="1152" y="968"/>
                  <a:pt x="1392" y="1048"/>
                </a:cubicBezTo>
                <a:cubicBezTo>
                  <a:pt x="1632" y="1128"/>
                  <a:pt x="1872" y="1088"/>
                  <a:pt x="1968" y="1096"/>
                </a:cubicBezTo>
              </a:path>
            </a:pathLst>
          </a:custGeom>
          <a:noFill/>
          <a:ln w="57150">
            <a:solidFill>
              <a:srgbClr val="FF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3055108" y="5616649"/>
            <a:ext cx="58737" cy="261937"/>
          </a:xfrm>
          <a:prstGeom prst="upArrow">
            <a:avLst>
              <a:gd name="adj1" fmla="val 50000"/>
              <a:gd name="adj2" fmla="val 111487"/>
            </a:avLst>
          </a:prstGeom>
          <a:solidFill>
            <a:srgbClr val="03FB61"/>
          </a:solidFill>
          <a:ln w="57150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55195" y="5546799"/>
            <a:ext cx="230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353808" y="5546799"/>
            <a:ext cx="230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6160258" y="5529336"/>
            <a:ext cx="230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081008" y="5529336"/>
            <a:ext cx="228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7943020" y="5529336"/>
            <a:ext cx="231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209822" y="4033911"/>
            <a:ext cx="18468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mk-MK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Интензитет на одговор</a:t>
            </a:r>
            <a:endParaRPr lang="en-US" altLang="en-US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14"/>
          <p:cNvSpPr>
            <a:spLocks/>
          </p:cNvSpPr>
          <p:nvPr/>
        </p:nvSpPr>
        <p:spPr bwMode="auto">
          <a:xfrm>
            <a:off x="3688520" y="3895799"/>
            <a:ext cx="3095625" cy="1052512"/>
          </a:xfrm>
          <a:custGeom>
            <a:avLst/>
            <a:gdLst>
              <a:gd name="T0" fmla="*/ 0 w 1968"/>
              <a:gd name="T1" fmla="*/ 2147483646 h 1144"/>
              <a:gd name="T2" fmla="*/ 2147483646 w 1968"/>
              <a:gd name="T3" fmla="*/ 2147483646 h 1144"/>
              <a:gd name="T4" fmla="*/ 2147483646 w 1968"/>
              <a:gd name="T5" fmla="*/ 2147483646 h 1144"/>
              <a:gd name="T6" fmla="*/ 2147483646 w 1968"/>
              <a:gd name="T7" fmla="*/ 2147483646 h 1144"/>
              <a:gd name="T8" fmla="*/ 2147483646 w 1968"/>
              <a:gd name="T9" fmla="*/ 2147483646 h 1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68"/>
              <a:gd name="T16" fmla="*/ 0 h 1144"/>
              <a:gd name="T17" fmla="*/ 1968 w 1968"/>
              <a:gd name="T18" fmla="*/ 1144 h 1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68" h="1144">
                <a:moveTo>
                  <a:pt x="0" y="1144"/>
                </a:moveTo>
                <a:cubicBezTo>
                  <a:pt x="4" y="660"/>
                  <a:pt x="8" y="176"/>
                  <a:pt x="96" y="88"/>
                </a:cubicBezTo>
                <a:cubicBezTo>
                  <a:pt x="184" y="0"/>
                  <a:pt x="312" y="456"/>
                  <a:pt x="528" y="616"/>
                </a:cubicBezTo>
                <a:cubicBezTo>
                  <a:pt x="744" y="776"/>
                  <a:pt x="1152" y="968"/>
                  <a:pt x="1392" y="1048"/>
                </a:cubicBezTo>
                <a:cubicBezTo>
                  <a:pt x="1632" y="1128"/>
                  <a:pt x="1872" y="1088"/>
                  <a:pt x="1968" y="1096"/>
                </a:cubicBezTo>
              </a:path>
            </a:pathLst>
          </a:custGeom>
          <a:noFill/>
          <a:ln w="57150">
            <a:solidFill>
              <a:srgbClr val="FF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Freeform 15"/>
          <p:cNvSpPr>
            <a:spLocks/>
          </p:cNvSpPr>
          <p:nvPr/>
        </p:nvSpPr>
        <p:spPr bwMode="auto">
          <a:xfrm>
            <a:off x="4550533" y="3502099"/>
            <a:ext cx="3162300" cy="962025"/>
          </a:xfrm>
          <a:custGeom>
            <a:avLst/>
            <a:gdLst>
              <a:gd name="T0" fmla="*/ 0 w 1968"/>
              <a:gd name="T1" fmla="*/ 2147483646 h 1144"/>
              <a:gd name="T2" fmla="*/ 2147483646 w 1968"/>
              <a:gd name="T3" fmla="*/ 2147483646 h 1144"/>
              <a:gd name="T4" fmla="*/ 2147483646 w 1968"/>
              <a:gd name="T5" fmla="*/ 2147483646 h 1144"/>
              <a:gd name="T6" fmla="*/ 2147483646 w 1968"/>
              <a:gd name="T7" fmla="*/ 2147483646 h 1144"/>
              <a:gd name="T8" fmla="*/ 2147483646 w 1968"/>
              <a:gd name="T9" fmla="*/ 2147483646 h 1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68"/>
              <a:gd name="T16" fmla="*/ 0 h 1144"/>
              <a:gd name="T17" fmla="*/ 1968 w 1968"/>
              <a:gd name="T18" fmla="*/ 1144 h 1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68" h="1144">
                <a:moveTo>
                  <a:pt x="0" y="1144"/>
                </a:moveTo>
                <a:cubicBezTo>
                  <a:pt x="4" y="660"/>
                  <a:pt x="8" y="176"/>
                  <a:pt x="96" y="88"/>
                </a:cubicBezTo>
                <a:cubicBezTo>
                  <a:pt x="184" y="0"/>
                  <a:pt x="312" y="456"/>
                  <a:pt x="528" y="616"/>
                </a:cubicBezTo>
                <a:cubicBezTo>
                  <a:pt x="744" y="776"/>
                  <a:pt x="1152" y="968"/>
                  <a:pt x="1392" y="1048"/>
                </a:cubicBezTo>
                <a:cubicBezTo>
                  <a:pt x="1632" y="1128"/>
                  <a:pt x="1872" y="1088"/>
                  <a:pt x="1968" y="1096"/>
                </a:cubicBezTo>
              </a:path>
            </a:pathLst>
          </a:custGeom>
          <a:noFill/>
          <a:ln w="57150">
            <a:solidFill>
              <a:srgbClr val="FF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Freeform 16"/>
          <p:cNvSpPr>
            <a:spLocks/>
          </p:cNvSpPr>
          <p:nvPr/>
        </p:nvSpPr>
        <p:spPr bwMode="auto">
          <a:xfrm>
            <a:off x="5298245" y="2890911"/>
            <a:ext cx="3105150" cy="1092200"/>
          </a:xfrm>
          <a:custGeom>
            <a:avLst/>
            <a:gdLst>
              <a:gd name="T0" fmla="*/ 0 w 1968"/>
              <a:gd name="T1" fmla="*/ 2147483646 h 1144"/>
              <a:gd name="T2" fmla="*/ 2147483646 w 1968"/>
              <a:gd name="T3" fmla="*/ 2147483646 h 1144"/>
              <a:gd name="T4" fmla="*/ 2147483646 w 1968"/>
              <a:gd name="T5" fmla="*/ 2147483646 h 1144"/>
              <a:gd name="T6" fmla="*/ 2147483646 w 1968"/>
              <a:gd name="T7" fmla="*/ 2147483646 h 1144"/>
              <a:gd name="T8" fmla="*/ 2147483646 w 1968"/>
              <a:gd name="T9" fmla="*/ 2147483646 h 1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68"/>
              <a:gd name="T16" fmla="*/ 0 h 1144"/>
              <a:gd name="T17" fmla="*/ 1968 w 1968"/>
              <a:gd name="T18" fmla="*/ 1144 h 1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68" h="1144">
                <a:moveTo>
                  <a:pt x="0" y="1144"/>
                </a:moveTo>
                <a:cubicBezTo>
                  <a:pt x="4" y="660"/>
                  <a:pt x="8" y="176"/>
                  <a:pt x="96" y="88"/>
                </a:cubicBezTo>
                <a:cubicBezTo>
                  <a:pt x="184" y="0"/>
                  <a:pt x="312" y="456"/>
                  <a:pt x="528" y="616"/>
                </a:cubicBezTo>
                <a:cubicBezTo>
                  <a:pt x="744" y="776"/>
                  <a:pt x="1152" y="968"/>
                  <a:pt x="1392" y="1048"/>
                </a:cubicBezTo>
                <a:cubicBezTo>
                  <a:pt x="1632" y="1128"/>
                  <a:pt x="1872" y="1088"/>
                  <a:pt x="1968" y="1096"/>
                </a:cubicBezTo>
              </a:path>
            </a:pathLst>
          </a:custGeom>
          <a:noFill/>
          <a:ln w="57150">
            <a:solidFill>
              <a:srgbClr val="FF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17"/>
          <p:cNvSpPr>
            <a:spLocks noChangeArrowheads="1"/>
          </p:cNvSpPr>
          <p:nvPr/>
        </p:nvSpPr>
        <p:spPr bwMode="auto">
          <a:xfrm>
            <a:off x="3698045" y="5618236"/>
            <a:ext cx="58738" cy="261938"/>
          </a:xfrm>
          <a:prstGeom prst="upArrow">
            <a:avLst>
              <a:gd name="adj1" fmla="val 50000"/>
              <a:gd name="adj2" fmla="val 111486"/>
            </a:avLst>
          </a:prstGeom>
          <a:solidFill>
            <a:srgbClr val="03FB61"/>
          </a:solidFill>
          <a:ln w="57150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AutoShape 19"/>
          <p:cNvSpPr>
            <a:spLocks noChangeArrowheads="1"/>
          </p:cNvSpPr>
          <p:nvPr/>
        </p:nvSpPr>
        <p:spPr bwMode="auto">
          <a:xfrm>
            <a:off x="5295070" y="5618236"/>
            <a:ext cx="58738" cy="261938"/>
          </a:xfrm>
          <a:prstGeom prst="upArrow">
            <a:avLst>
              <a:gd name="adj1" fmla="val 50000"/>
              <a:gd name="adj2" fmla="val 111486"/>
            </a:avLst>
          </a:prstGeom>
          <a:solidFill>
            <a:srgbClr val="03FB61"/>
          </a:solidFill>
          <a:ln w="57150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1716944" y="5618236"/>
            <a:ext cx="13857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mk-MK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Стресор</a:t>
            </a:r>
            <a:endParaRPr lang="en-US" altLang="en-US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" name="Freeform 23"/>
          <p:cNvSpPr>
            <a:spLocks/>
          </p:cNvSpPr>
          <p:nvPr/>
        </p:nvSpPr>
        <p:spPr bwMode="auto">
          <a:xfrm>
            <a:off x="3696458" y="4886399"/>
            <a:ext cx="1770062" cy="508000"/>
          </a:xfrm>
          <a:custGeom>
            <a:avLst/>
            <a:gdLst>
              <a:gd name="T0" fmla="*/ 0 w 1115"/>
              <a:gd name="T1" fmla="*/ 0 h 320"/>
              <a:gd name="T2" fmla="*/ 2147483646 w 1115"/>
              <a:gd name="T3" fmla="*/ 2147483646 h 320"/>
              <a:gd name="T4" fmla="*/ 2147483646 w 1115"/>
              <a:gd name="T5" fmla="*/ 2147483646 h 320"/>
              <a:gd name="T6" fmla="*/ 2147483646 w 1115"/>
              <a:gd name="T7" fmla="*/ 2147483646 h 320"/>
              <a:gd name="T8" fmla="*/ 2147483646 w 1115"/>
              <a:gd name="T9" fmla="*/ 2147483646 h 320"/>
              <a:gd name="T10" fmla="*/ 2147483646 w 1115"/>
              <a:gd name="T11" fmla="*/ 2147483646 h 320"/>
              <a:gd name="T12" fmla="*/ 2147483646 w 1115"/>
              <a:gd name="T13" fmla="*/ 2147483646 h 320"/>
              <a:gd name="T14" fmla="*/ 2147483646 w 1115"/>
              <a:gd name="T15" fmla="*/ 2147483646 h 320"/>
              <a:gd name="T16" fmla="*/ 2147483646 w 1115"/>
              <a:gd name="T17" fmla="*/ 2147483646 h 320"/>
              <a:gd name="T18" fmla="*/ 2147483646 w 1115"/>
              <a:gd name="T19" fmla="*/ 2147483646 h 320"/>
              <a:gd name="T20" fmla="*/ 2147483646 w 1115"/>
              <a:gd name="T21" fmla="*/ 2147483646 h 320"/>
              <a:gd name="T22" fmla="*/ 2147483646 w 1115"/>
              <a:gd name="T23" fmla="*/ 2147483646 h 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5"/>
              <a:gd name="T37" fmla="*/ 0 h 320"/>
              <a:gd name="T38" fmla="*/ 1115 w 1115"/>
              <a:gd name="T39" fmla="*/ 320 h 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5" h="320">
                <a:moveTo>
                  <a:pt x="0" y="0"/>
                </a:moveTo>
                <a:cubicBezTo>
                  <a:pt x="29" y="46"/>
                  <a:pt x="61" y="48"/>
                  <a:pt x="110" y="64"/>
                </a:cubicBezTo>
                <a:cubicBezTo>
                  <a:pt x="179" y="112"/>
                  <a:pt x="144" y="94"/>
                  <a:pt x="219" y="119"/>
                </a:cubicBezTo>
                <a:cubicBezTo>
                  <a:pt x="228" y="122"/>
                  <a:pt x="247" y="128"/>
                  <a:pt x="247" y="128"/>
                </a:cubicBezTo>
                <a:cubicBezTo>
                  <a:pt x="263" y="139"/>
                  <a:pt x="275" y="156"/>
                  <a:pt x="292" y="165"/>
                </a:cubicBezTo>
                <a:cubicBezTo>
                  <a:pt x="295" y="167"/>
                  <a:pt x="360" y="187"/>
                  <a:pt x="375" y="192"/>
                </a:cubicBezTo>
                <a:cubicBezTo>
                  <a:pt x="436" y="212"/>
                  <a:pt x="496" y="230"/>
                  <a:pt x="558" y="247"/>
                </a:cubicBezTo>
                <a:cubicBezTo>
                  <a:pt x="597" y="258"/>
                  <a:pt x="637" y="272"/>
                  <a:pt x="676" y="284"/>
                </a:cubicBezTo>
                <a:cubicBezTo>
                  <a:pt x="694" y="290"/>
                  <a:pt x="713" y="296"/>
                  <a:pt x="731" y="302"/>
                </a:cubicBezTo>
                <a:cubicBezTo>
                  <a:pt x="740" y="305"/>
                  <a:pt x="759" y="311"/>
                  <a:pt x="759" y="311"/>
                </a:cubicBezTo>
                <a:cubicBezTo>
                  <a:pt x="820" y="308"/>
                  <a:pt x="881" y="302"/>
                  <a:pt x="942" y="302"/>
                </a:cubicBezTo>
                <a:cubicBezTo>
                  <a:pt x="1003" y="302"/>
                  <a:pt x="1055" y="320"/>
                  <a:pt x="1115" y="320"/>
                </a:cubicBezTo>
              </a:path>
            </a:pathLst>
          </a:custGeom>
          <a:noFill/>
          <a:ln w="57150">
            <a:solidFill>
              <a:srgbClr val="46D7F4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24"/>
          <p:cNvSpPr>
            <a:spLocks/>
          </p:cNvSpPr>
          <p:nvPr/>
        </p:nvSpPr>
        <p:spPr bwMode="auto">
          <a:xfrm>
            <a:off x="4574345" y="4491111"/>
            <a:ext cx="2278063" cy="423863"/>
          </a:xfrm>
          <a:custGeom>
            <a:avLst/>
            <a:gdLst>
              <a:gd name="T0" fmla="*/ 0 w 1115"/>
              <a:gd name="T1" fmla="*/ 0 h 320"/>
              <a:gd name="T2" fmla="*/ 2147483646 w 1115"/>
              <a:gd name="T3" fmla="*/ 2147483646 h 320"/>
              <a:gd name="T4" fmla="*/ 2147483646 w 1115"/>
              <a:gd name="T5" fmla="*/ 2147483646 h 320"/>
              <a:gd name="T6" fmla="*/ 2147483646 w 1115"/>
              <a:gd name="T7" fmla="*/ 2147483646 h 320"/>
              <a:gd name="T8" fmla="*/ 2147483646 w 1115"/>
              <a:gd name="T9" fmla="*/ 2147483646 h 320"/>
              <a:gd name="T10" fmla="*/ 2147483646 w 1115"/>
              <a:gd name="T11" fmla="*/ 2147483646 h 320"/>
              <a:gd name="T12" fmla="*/ 2147483646 w 1115"/>
              <a:gd name="T13" fmla="*/ 2147483646 h 320"/>
              <a:gd name="T14" fmla="*/ 2147483646 w 1115"/>
              <a:gd name="T15" fmla="*/ 2147483646 h 320"/>
              <a:gd name="T16" fmla="*/ 2147483646 w 1115"/>
              <a:gd name="T17" fmla="*/ 2147483646 h 320"/>
              <a:gd name="T18" fmla="*/ 2147483646 w 1115"/>
              <a:gd name="T19" fmla="*/ 2147483646 h 320"/>
              <a:gd name="T20" fmla="*/ 2147483646 w 1115"/>
              <a:gd name="T21" fmla="*/ 2147483646 h 320"/>
              <a:gd name="T22" fmla="*/ 2147483646 w 1115"/>
              <a:gd name="T23" fmla="*/ 2147483646 h 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5"/>
              <a:gd name="T37" fmla="*/ 0 h 320"/>
              <a:gd name="T38" fmla="*/ 1115 w 1115"/>
              <a:gd name="T39" fmla="*/ 320 h 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5" h="320">
                <a:moveTo>
                  <a:pt x="0" y="0"/>
                </a:moveTo>
                <a:cubicBezTo>
                  <a:pt x="29" y="46"/>
                  <a:pt x="61" y="48"/>
                  <a:pt x="110" y="64"/>
                </a:cubicBezTo>
                <a:cubicBezTo>
                  <a:pt x="179" y="112"/>
                  <a:pt x="144" y="94"/>
                  <a:pt x="219" y="119"/>
                </a:cubicBezTo>
                <a:cubicBezTo>
                  <a:pt x="228" y="122"/>
                  <a:pt x="247" y="128"/>
                  <a:pt x="247" y="128"/>
                </a:cubicBezTo>
                <a:cubicBezTo>
                  <a:pt x="263" y="139"/>
                  <a:pt x="275" y="156"/>
                  <a:pt x="292" y="165"/>
                </a:cubicBezTo>
                <a:cubicBezTo>
                  <a:pt x="295" y="167"/>
                  <a:pt x="360" y="187"/>
                  <a:pt x="375" y="192"/>
                </a:cubicBezTo>
                <a:cubicBezTo>
                  <a:pt x="436" y="212"/>
                  <a:pt x="496" y="230"/>
                  <a:pt x="558" y="247"/>
                </a:cubicBezTo>
                <a:cubicBezTo>
                  <a:pt x="597" y="258"/>
                  <a:pt x="637" y="272"/>
                  <a:pt x="676" y="284"/>
                </a:cubicBezTo>
                <a:cubicBezTo>
                  <a:pt x="694" y="290"/>
                  <a:pt x="713" y="296"/>
                  <a:pt x="731" y="302"/>
                </a:cubicBezTo>
                <a:cubicBezTo>
                  <a:pt x="740" y="305"/>
                  <a:pt x="759" y="311"/>
                  <a:pt x="759" y="311"/>
                </a:cubicBezTo>
                <a:cubicBezTo>
                  <a:pt x="820" y="308"/>
                  <a:pt x="881" y="302"/>
                  <a:pt x="942" y="302"/>
                </a:cubicBezTo>
                <a:cubicBezTo>
                  <a:pt x="1003" y="302"/>
                  <a:pt x="1055" y="320"/>
                  <a:pt x="1115" y="320"/>
                </a:cubicBezTo>
              </a:path>
            </a:pathLst>
          </a:custGeom>
          <a:noFill/>
          <a:ln w="57150">
            <a:solidFill>
              <a:srgbClr val="2EAEEE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25"/>
          <p:cNvSpPr>
            <a:spLocks/>
          </p:cNvSpPr>
          <p:nvPr/>
        </p:nvSpPr>
        <p:spPr bwMode="auto">
          <a:xfrm>
            <a:off x="5318883" y="3968824"/>
            <a:ext cx="2393950" cy="465137"/>
          </a:xfrm>
          <a:custGeom>
            <a:avLst/>
            <a:gdLst>
              <a:gd name="T0" fmla="*/ 0 w 1115"/>
              <a:gd name="T1" fmla="*/ 0 h 320"/>
              <a:gd name="T2" fmla="*/ 2147483646 w 1115"/>
              <a:gd name="T3" fmla="*/ 2147483646 h 320"/>
              <a:gd name="T4" fmla="*/ 2147483646 w 1115"/>
              <a:gd name="T5" fmla="*/ 2147483646 h 320"/>
              <a:gd name="T6" fmla="*/ 2147483646 w 1115"/>
              <a:gd name="T7" fmla="*/ 2147483646 h 320"/>
              <a:gd name="T8" fmla="*/ 2147483646 w 1115"/>
              <a:gd name="T9" fmla="*/ 2147483646 h 320"/>
              <a:gd name="T10" fmla="*/ 2147483646 w 1115"/>
              <a:gd name="T11" fmla="*/ 2147483646 h 320"/>
              <a:gd name="T12" fmla="*/ 2147483646 w 1115"/>
              <a:gd name="T13" fmla="*/ 2147483646 h 320"/>
              <a:gd name="T14" fmla="*/ 2147483646 w 1115"/>
              <a:gd name="T15" fmla="*/ 2147483646 h 320"/>
              <a:gd name="T16" fmla="*/ 2147483646 w 1115"/>
              <a:gd name="T17" fmla="*/ 2147483646 h 320"/>
              <a:gd name="T18" fmla="*/ 2147483646 w 1115"/>
              <a:gd name="T19" fmla="*/ 2147483646 h 320"/>
              <a:gd name="T20" fmla="*/ 2147483646 w 1115"/>
              <a:gd name="T21" fmla="*/ 2147483646 h 320"/>
              <a:gd name="T22" fmla="*/ 2147483646 w 1115"/>
              <a:gd name="T23" fmla="*/ 2147483646 h 32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15"/>
              <a:gd name="T37" fmla="*/ 0 h 320"/>
              <a:gd name="T38" fmla="*/ 1115 w 1115"/>
              <a:gd name="T39" fmla="*/ 320 h 32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15" h="320">
                <a:moveTo>
                  <a:pt x="0" y="0"/>
                </a:moveTo>
                <a:cubicBezTo>
                  <a:pt x="29" y="46"/>
                  <a:pt x="61" y="48"/>
                  <a:pt x="110" y="64"/>
                </a:cubicBezTo>
                <a:cubicBezTo>
                  <a:pt x="179" y="112"/>
                  <a:pt x="144" y="94"/>
                  <a:pt x="219" y="119"/>
                </a:cubicBezTo>
                <a:cubicBezTo>
                  <a:pt x="228" y="122"/>
                  <a:pt x="247" y="128"/>
                  <a:pt x="247" y="128"/>
                </a:cubicBezTo>
                <a:cubicBezTo>
                  <a:pt x="263" y="139"/>
                  <a:pt x="275" y="156"/>
                  <a:pt x="292" y="165"/>
                </a:cubicBezTo>
                <a:cubicBezTo>
                  <a:pt x="295" y="167"/>
                  <a:pt x="360" y="187"/>
                  <a:pt x="375" y="192"/>
                </a:cubicBezTo>
                <a:cubicBezTo>
                  <a:pt x="436" y="212"/>
                  <a:pt x="496" y="230"/>
                  <a:pt x="558" y="247"/>
                </a:cubicBezTo>
                <a:cubicBezTo>
                  <a:pt x="597" y="258"/>
                  <a:pt x="637" y="272"/>
                  <a:pt x="676" y="284"/>
                </a:cubicBezTo>
                <a:cubicBezTo>
                  <a:pt x="694" y="290"/>
                  <a:pt x="713" y="296"/>
                  <a:pt x="731" y="302"/>
                </a:cubicBezTo>
                <a:cubicBezTo>
                  <a:pt x="740" y="305"/>
                  <a:pt x="759" y="311"/>
                  <a:pt x="759" y="311"/>
                </a:cubicBezTo>
                <a:cubicBezTo>
                  <a:pt x="820" y="308"/>
                  <a:pt x="881" y="302"/>
                  <a:pt x="942" y="302"/>
                </a:cubicBezTo>
                <a:cubicBezTo>
                  <a:pt x="1003" y="302"/>
                  <a:pt x="1055" y="320"/>
                  <a:pt x="1115" y="320"/>
                </a:cubicBezTo>
              </a:path>
            </a:pathLst>
          </a:custGeom>
          <a:noFill/>
          <a:ln w="57150">
            <a:solidFill>
              <a:srgbClr val="2EAEEE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6022144" y="2967111"/>
            <a:ext cx="33035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  <a:latin typeface="Calibri" panose="020F0502020204030204" pitchFamily="34" charset="0"/>
              </a:rPr>
              <a:t>   </a:t>
            </a:r>
            <a:r>
              <a:rPr lang="mk-MK" altLang="en-US" sz="20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Натрупување на стрес</a:t>
            </a:r>
            <a:endParaRPr lang="en-US" altLang="en-US" sz="20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5198233" y="5950024"/>
            <a:ext cx="2514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mk-MK" altLang="en-US" sz="2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Недели/години</a:t>
            </a:r>
            <a:endParaRPr lang="en-US" altLang="en-US" sz="20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0" name="Line 2"/>
          <p:cNvSpPr>
            <a:spLocks noChangeShapeType="1"/>
          </p:cNvSpPr>
          <p:nvPr/>
        </p:nvSpPr>
        <p:spPr bwMode="auto">
          <a:xfrm>
            <a:off x="2937633" y="1843161"/>
            <a:ext cx="0" cy="3657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3"/>
          <p:cNvSpPr>
            <a:spLocks noChangeShapeType="1"/>
          </p:cNvSpPr>
          <p:nvPr/>
        </p:nvSpPr>
        <p:spPr bwMode="auto">
          <a:xfrm>
            <a:off x="2904295" y="5518224"/>
            <a:ext cx="56594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4634670" y="5546799"/>
            <a:ext cx="2301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chemeClr val="tx1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33" name="AutoShape 18"/>
          <p:cNvSpPr>
            <a:spLocks noChangeArrowheads="1"/>
          </p:cNvSpPr>
          <p:nvPr/>
        </p:nvSpPr>
        <p:spPr bwMode="auto">
          <a:xfrm>
            <a:off x="4561645" y="5618236"/>
            <a:ext cx="57150" cy="261938"/>
          </a:xfrm>
          <a:prstGeom prst="upArrow">
            <a:avLst>
              <a:gd name="adj1" fmla="val 50000"/>
              <a:gd name="adj2" fmla="val 114584"/>
            </a:avLst>
          </a:prstGeom>
          <a:solidFill>
            <a:srgbClr val="03FB61"/>
          </a:solidFill>
          <a:ln w="57150" algn="ctr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78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3319" y="586118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mk-MK" altLang="en-US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Оптоварување со стрес</a:t>
            </a:r>
            <a:endParaRPr lang="en-CA" altLang="en-US" sz="40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4"/>
          <p:cNvSpPr>
            <a:spLocks/>
          </p:cNvSpPr>
          <p:nvPr/>
        </p:nvSpPr>
        <p:spPr bwMode="auto">
          <a:xfrm>
            <a:off x="2468319" y="4533437"/>
            <a:ext cx="1092200" cy="660400"/>
          </a:xfrm>
          <a:custGeom>
            <a:avLst/>
            <a:gdLst>
              <a:gd name="T0" fmla="*/ 0 w 1968"/>
              <a:gd name="T1" fmla="*/ 2147483646 h 1144"/>
              <a:gd name="T2" fmla="*/ 2147483646 w 1968"/>
              <a:gd name="T3" fmla="*/ 2147483646 h 1144"/>
              <a:gd name="T4" fmla="*/ 2147483646 w 1968"/>
              <a:gd name="T5" fmla="*/ 2147483646 h 1144"/>
              <a:gd name="T6" fmla="*/ 2147483646 w 1968"/>
              <a:gd name="T7" fmla="*/ 2147483646 h 1144"/>
              <a:gd name="T8" fmla="*/ 2147483646 w 1968"/>
              <a:gd name="T9" fmla="*/ 2147483646 h 1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68"/>
              <a:gd name="T16" fmla="*/ 0 h 1144"/>
              <a:gd name="T17" fmla="*/ 1968 w 1968"/>
              <a:gd name="T18" fmla="*/ 1144 h 1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68" h="1144">
                <a:moveTo>
                  <a:pt x="0" y="1144"/>
                </a:moveTo>
                <a:cubicBezTo>
                  <a:pt x="4" y="660"/>
                  <a:pt x="8" y="176"/>
                  <a:pt x="96" y="88"/>
                </a:cubicBezTo>
                <a:cubicBezTo>
                  <a:pt x="184" y="0"/>
                  <a:pt x="312" y="456"/>
                  <a:pt x="528" y="616"/>
                </a:cubicBezTo>
                <a:cubicBezTo>
                  <a:pt x="744" y="776"/>
                  <a:pt x="1152" y="968"/>
                  <a:pt x="1392" y="1048"/>
                </a:cubicBezTo>
                <a:cubicBezTo>
                  <a:pt x="1632" y="1128"/>
                  <a:pt x="1872" y="1088"/>
                  <a:pt x="1968" y="1096"/>
                </a:cubicBezTo>
              </a:path>
            </a:pathLst>
          </a:custGeom>
          <a:noFill/>
          <a:ln w="57150">
            <a:solidFill>
              <a:srgbClr val="FF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2442919" y="4544549"/>
            <a:ext cx="25400" cy="166688"/>
          </a:xfrm>
          <a:prstGeom prst="upArrow">
            <a:avLst>
              <a:gd name="adj1" fmla="val 50000"/>
              <a:gd name="adj2" fmla="val 164063"/>
            </a:avLst>
          </a:prstGeom>
          <a:solidFill>
            <a:srgbClr val="03FB61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214444" y="4600112"/>
            <a:ext cx="8255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lang="en-US" altLang="en-US" sz="2000" b="1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2642944" y="4490574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lang="en-US" altLang="en-US" sz="2000" b="1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3042994" y="4490574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lang="en-US" altLang="en-US" sz="2000" b="1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3441456" y="4490574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lang="en-US" altLang="en-US" sz="2000" b="1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3841506" y="4490574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lang="en-US" altLang="en-US" sz="2000" b="1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4266956" y="4490574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lang="en-US" altLang="en-US" sz="2000" b="1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 Box 12"/>
          <p:cNvSpPr txBox="1">
            <a:spLocks noChangeArrowheads="1"/>
          </p:cNvSpPr>
          <p:nvPr/>
        </p:nvSpPr>
        <p:spPr bwMode="auto">
          <a:xfrm>
            <a:off x="4613031" y="4465174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lang="en-US" altLang="en-US" sz="2000" b="1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2015881" y="3493624"/>
            <a:ext cx="4270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lang="en-US" altLang="en-US" sz="1200" b="1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Freeform 14"/>
          <p:cNvSpPr>
            <a:spLocks/>
          </p:cNvSpPr>
          <p:nvPr/>
        </p:nvSpPr>
        <p:spPr bwMode="auto">
          <a:xfrm>
            <a:off x="2735019" y="4177837"/>
            <a:ext cx="1438275" cy="635000"/>
          </a:xfrm>
          <a:custGeom>
            <a:avLst/>
            <a:gdLst>
              <a:gd name="T0" fmla="*/ 0 w 1968"/>
              <a:gd name="T1" fmla="*/ 2147483646 h 1144"/>
              <a:gd name="T2" fmla="*/ 2147483646 w 1968"/>
              <a:gd name="T3" fmla="*/ 2147483646 h 1144"/>
              <a:gd name="T4" fmla="*/ 2147483646 w 1968"/>
              <a:gd name="T5" fmla="*/ 2147483646 h 1144"/>
              <a:gd name="T6" fmla="*/ 2147483646 w 1968"/>
              <a:gd name="T7" fmla="*/ 2147483646 h 1144"/>
              <a:gd name="T8" fmla="*/ 2147483646 w 1968"/>
              <a:gd name="T9" fmla="*/ 2147483646 h 1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68"/>
              <a:gd name="T16" fmla="*/ 0 h 1144"/>
              <a:gd name="T17" fmla="*/ 1968 w 1968"/>
              <a:gd name="T18" fmla="*/ 1144 h 1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68" h="1144">
                <a:moveTo>
                  <a:pt x="0" y="1144"/>
                </a:moveTo>
                <a:cubicBezTo>
                  <a:pt x="4" y="660"/>
                  <a:pt x="8" y="176"/>
                  <a:pt x="96" y="88"/>
                </a:cubicBezTo>
                <a:cubicBezTo>
                  <a:pt x="184" y="0"/>
                  <a:pt x="312" y="456"/>
                  <a:pt x="528" y="616"/>
                </a:cubicBezTo>
                <a:cubicBezTo>
                  <a:pt x="744" y="776"/>
                  <a:pt x="1152" y="968"/>
                  <a:pt x="1392" y="1048"/>
                </a:cubicBezTo>
                <a:cubicBezTo>
                  <a:pt x="1632" y="1128"/>
                  <a:pt x="1872" y="1088"/>
                  <a:pt x="1968" y="1096"/>
                </a:cubicBezTo>
              </a:path>
            </a:pathLst>
          </a:custGeom>
          <a:noFill/>
          <a:ln w="57150">
            <a:solidFill>
              <a:srgbClr val="FF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15"/>
          <p:cNvSpPr>
            <a:spLocks/>
          </p:cNvSpPr>
          <p:nvPr/>
        </p:nvSpPr>
        <p:spPr bwMode="auto">
          <a:xfrm>
            <a:off x="3135069" y="3900024"/>
            <a:ext cx="1465262" cy="608013"/>
          </a:xfrm>
          <a:custGeom>
            <a:avLst/>
            <a:gdLst>
              <a:gd name="T0" fmla="*/ 0 w 1968"/>
              <a:gd name="T1" fmla="*/ 2147483646 h 1144"/>
              <a:gd name="T2" fmla="*/ 2147483646 w 1968"/>
              <a:gd name="T3" fmla="*/ 2147483646 h 1144"/>
              <a:gd name="T4" fmla="*/ 2147483646 w 1968"/>
              <a:gd name="T5" fmla="*/ 2147483646 h 1144"/>
              <a:gd name="T6" fmla="*/ 2147483646 w 1968"/>
              <a:gd name="T7" fmla="*/ 2147483646 h 1144"/>
              <a:gd name="T8" fmla="*/ 2147483646 w 1968"/>
              <a:gd name="T9" fmla="*/ 2147483646 h 1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68"/>
              <a:gd name="T16" fmla="*/ 0 h 1144"/>
              <a:gd name="T17" fmla="*/ 1968 w 1968"/>
              <a:gd name="T18" fmla="*/ 1144 h 1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68" h="1144">
                <a:moveTo>
                  <a:pt x="0" y="1144"/>
                </a:moveTo>
                <a:cubicBezTo>
                  <a:pt x="4" y="660"/>
                  <a:pt x="8" y="176"/>
                  <a:pt x="96" y="88"/>
                </a:cubicBezTo>
                <a:cubicBezTo>
                  <a:pt x="184" y="0"/>
                  <a:pt x="312" y="456"/>
                  <a:pt x="528" y="616"/>
                </a:cubicBezTo>
                <a:cubicBezTo>
                  <a:pt x="744" y="776"/>
                  <a:pt x="1152" y="968"/>
                  <a:pt x="1392" y="1048"/>
                </a:cubicBezTo>
                <a:cubicBezTo>
                  <a:pt x="1632" y="1128"/>
                  <a:pt x="1872" y="1088"/>
                  <a:pt x="1968" y="1096"/>
                </a:cubicBezTo>
              </a:path>
            </a:pathLst>
          </a:custGeom>
          <a:noFill/>
          <a:ln w="57150">
            <a:solidFill>
              <a:srgbClr val="FF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Freeform 16"/>
          <p:cNvSpPr>
            <a:spLocks/>
          </p:cNvSpPr>
          <p:nvPr/>
        </p:nvSpPr>
        <p:spPr bwMode="auto">
          <a:xfrm>
            <a:off x="3481144" y="3434887"/>
            <a:ext cx="1438275" cy="692150"/>
          </a:xfrm>
          <a:custGeom>
            <a:avLst/>
            <a:gdLst>
              <a:gd name="T0" fmla="*/ 0 w 1968"/>
              <a:gd name="T1" fmla="*/ 2147483646 h 1144"/>
              <a:gd name="T2" fmla="*/ 2147483646 w 1968"/>
              <a:gd name="T3" fmla="*/ 2147483646 h 1144"/>
              <a:gd name="T4" fmla="*/ 2147483646 w 1968"/>
              <a:gd name="T5" fmla="*/ 2147483646 h 1144"/>
              <a:gd name="T6" fmla="*/ 2147483646 w 1968"/>
              <a:gd name="T7" fmla="*/ 2147483646 h 1144"/>
              <a:gd name="T8" fmla="*/ 2147483646 w 1968"/>
              <a:gd name="T9" fmla="*/ 2147483646 h 1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68"/>
              <a:gd name="T16" fmla="*/ 0 h 1144"/>
              <a:gd name="T17" fmla="*/ 1968 w 1968"/>
              <a:gd name="T18" fmla="*/ 1144 h 1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68" h="1144">
                <a:moveTo>
                  <a:pt x="0" y="1144"/>
                </a:moveTo>
                <a:cubicBezTo>
                  <a:pt x="4" y="660"/>
                  <a:pt x="8" y="176"/>
                  <a:pt x="96" y="88"/>
                </a:cubicBezTo>
                <a:cubicBezTo>
                  <a:pt x="184" y="0"/>
                  <a:pt x="312" y="456"/>
                  <a:pt x="528" y="616"/>
                </a:cubicBezTo>
                <a:cubicBezTo>
                  <a:pt x="744" y="776"/>
                  <a:pt x="1152" y="968"/>
                  <a:pt x="1392" y="1048"/>
                </a:cubicBezTo>
                <a:cubicBezTo>
                  <a:pt x="1632" y="1128"/>
                  <a:pt x="1872" y="1088"/>
                  <a:pt x="1968" y="1096"/>
                </a:cubicBezTo>
              </a:path>
            </a:pathLst>
          </a:custGeom>
          <a:noFill/>
          <a:ln w="57150">
            <a:solidFill>
              <a:srgbClr val="FF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AutoShape 17"/>
          <p:cNvSpPr>
            <a:spLocks noChangeArrowheads="1"/>
          </p:cNvSpPr>
          <p:nvPr/>
        </p:nvSpPr>
        <p:spPr bwMode="auto">
          <a:xfrm>
            <a:off x="2682631" y="4544549"/>
            <a:ext cx="25400" cy="166688"/>
          </a:xfrm>
          <a:prstGeom prst="upArrow">
            <a:avLst>
              <a:gd name="adj1" fmla="val 50000"/>
              <a:gd name="adj2" fmla="val 164063"/>
            </a:avLst>
          </a:prstGeom>
          <a:solidFill>
            <a:srgbClr val="03FB61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AutoShape 18"/>
          <p:cNvSpPr>
            <a:spLocks noChangeArrowheads="1"/>
          </p:cNvSpPr>
          <p:nvPr/>
        </p:nvSpPr>
        <p:spPr bwMode="auto">
          <a:xfrm>
            <a:off x="3054106" y="4544549"/>
            <a:ext cx="26988" cy="166688"/>
          </a:xfrm>
          <a:prstGeom prst="upArrow">
            <a:avLst>
              <a:gd name="adj1" fmla="val 50000"/>
              <a:gd name="adj2" fmla="val 154409"/>
            </a:avLst>
          </a:prstGeom>
          <a:solidFill>
            <a:srgbClr val="03FB61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AutoShape 19"/>
          <p:cNvSpPr>
            <a:spLocks noChangeArrowheads="1"/>
          </p:cNvSpPr>
          <p:nvPr/>
        </p:nvSpPr>
        <p:spPr bwMode="auto">
          <a:xfrm>
            <a:off x="3401769" y="4544549"/>
            <a:ext cx="25400" cy="166688"/>
          </a:xfrm>
          <a:prstGeom prst="upArrow">
            <a:avLst>
              <a:gd name="adj1" fmla="val 50000"/>
              <a:gd name="adj2" fmla="val 164063"/>
            </a:avLst>
          </a:prstGeom>
          <a:solidFill>
            <a:srgbClr val="03FB61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Line 26"/>
          <p:cNvSpPr>
            <a:spLocks noChangeShapeType="1"/>
          </p:cNvSpPr>
          <p:nvPr/>
        </p:nvSpPr>
        <p:spPr bwMode="auto">
          <a:xfrm>
            <a:off x="5921131" y="4490574"/>
            <a:ext cx="2530475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5521081" y="3493624"/>
            <a:ext cx="4270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lang="en-US" altLang="en-US" sz="1200" b="1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5521081" y="4544549"/>
            <a:ext cx="4270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endParaRPr lang="en-US" altLang="en-US" sz="1200" b="1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Freeform 30"/>
          <p:cNvSpPr>
            <a:spLocks/>
          </p:cNvSpPr>
          <p:nvPr/>
        </p:nvSpPr>
        <p:spPr bwMode="auto">
          <a:xfrm>
            <a:off x="4841631" y="3898437"/>
            <a:ext cx="3886200" cy="1447800"/>
          </a:xfrm>
          <a:custGeom>
            <a:avLst/>
            <a:gdLst>
              <a:gd name="T0" fmla="*/ 0 w 2448"/>
              <a:gd name="T1" fmla="*/ 2147483646 h 912"/>
              <a:gd name="T2" fmla="*/ 2147483646 w 2448"/>
              <a:gd name="T3" fmla="*/ 2147483646 h 912"/>
              <a:gd name="T4" fmla="*/ 2147483646 w 2448"/>
              <a:gd name="T5" fmla="*/ 2147483646 h 912"/>
              <a:gd name="T6" fmla="*/ 2147483646 w 2448"/>
              <a:gd name="T7" fmla="*/ 2147483646 h 912"/>
              <a:gd name="T8" fmla="*/ 0 60000 65536"/>
              <a:gd name="T9" fmla="*/ 0 60000 65536"/>
              <a:gd name="T10" fmla="*/ 0 60000 65536"/>
              <a:gd name="T11" fmla="*/ 0 60000 65536"/>
              <a:gd name="T12" fmla="*/ 0 w 2448"/>
              <a:gd name="T13" fmla="*/ 0 h 912"/>
              <a:gd name="T14" fmla="*/ 2448 w 2448"/>
              <a:gd name="T15" fmla="*/ 912 h 91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48" h="912">
                <a:moveTo>
                  <a:pt x="0" y="112"/>
                </a:moveTo>
                <a:cubicBezTo>
                  <a:pt x="296" y="56"/>
                  <a:pt x="592" y="0"/>
                  <a:pt x="864" y="112"/>
                </a:cubicBezTo>
                <a:cubicBezTo>
                  <a:pt x="1136" y="224"/>
                  <a:pt x="1368" y="656"/>
                  <a:pt x="1632" y="784"/>
                </a:cubicBezTo>
                <a:cubicBezTo>
                  <a:pt x="1896" y="912"/>
                  <a:pt x="2312" y="864"/>
                  <a:pt x="2448" y="880"/>
                </a:cubicBezTo>
              </a:path>
            </a:pathLst>
          </a:custGeom>
          <a:noFill/>
          <a:ln w="57150">
            <a:solidFill>
              <a:srgbClr val="FF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31"/>
          <p:cNvSpPr txBox="1">
            <a:spLocks noChangeArrowheads="1"/>
          </p:cNvSpPr>
          <p:nvPr/>
        </p:nvSpPr>
        <p:spPr bwMode="auto">
          <a:xfrm>
            <a:off x="168812" y="5422437"/>
            <a:ext cx="120231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mk-MK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Повторувани стресови со недели, месеци, години со мала до отсутна сатисфацкија за возврат на инвестираната енергија поради стресот, 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mk-MK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и без редовно враќање кон потполно релаксирана состојба, води до  </a:t>
            </a:r>
            <a:r>
              <a:rPr lang="mk-MK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оптоварување со стрес </a:t>
            </a:r>
            <a:r>
              <a:rPr lang="mk-MK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и евентуално до </a:t>
            </a:r>
            <a:r>
              <a:rPr lang="mk-MK" altLang="en-US" sz="20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здравствен колапс.</a:t>
            </a:r>
            <a:endParaRPr lang="en-US" altLang="en-US" sz="20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32" name="Text Box 33"/>
          <p:cNvSpPr txBox="1">
            <a:spLocks noChangeArrowheads="1"/>
          </p:cNvSpPr>
          <p:nvPr/>
        </p:nvSpPr>
        <p:spPr bwMode="auto">
          <a:xfrm>
            <a:off x="8270631" y="2984037"/>
            <a:ext cx="218166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mk-MK" altLang="en-US" sz="2400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Евентуален здравствен колапс</a:t>
            </a:r>
            <a:endParaRPr lang="en-US" altLang="en-US" sz="2400" b="1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 flipH="1">
            <a:off x="8727831" y="4246099"/>
            <a:ext cx="3048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Freeform 36"/>
          <p:cNvSpPr>
            <a:spLocks/>
          </p:cNvSpPr>
          <p:nvPr/>
        </p:nvSpPr>
        <p:spPr bwMode="auto">
          <a:xfrm>
            <a:off x="8727831" y="5270037"/>
            <a:ext cx="1066800" cy="279400"/>
          </a:xfrm>
          <a:custGeom>
            <a:avLst/>
            <a:gdLst>
              <a:gd name="T0" fmla="*/ 0 w 720"/>
              <a:gd name="T1" fmla="*/ 2147483646 h 224"/>
              <a:gd name="T2" fmla="*/ 2147483646 w 720"/>
              <a:gd name="T3" fmla="*/ 2147483646 h 224"/>
              <a:gd name="T4" fmla="*/ 2147483646 w 720"/>
              <a:gd name="T5" fmla="*/ 2147483646 h 224"/>
              <a:gd name="T6" fmla="*/ 0 60000 65536"/>
              <a:gd name="T7" fmla="*/ 0 60000 65536"/>
              <a:gd name="T8" fmla="*/ 0 60000 65536"/>
              <a:gd name="T9" fmla="*/ 0 w 720"/>
              <a:gd name="T10" fmla="*/ 0 h 224"/>
              <a:gd name="T11" fmla="*/ 720 w 720"/>
              <a:gd name="T12" fmla="*/ 224 h 22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224">
                <a:moveTo>
                  <a:pt x="0" y="32"/>
                </a:moveTo>
                <a:cubicBezTo>
                  <a:pt x="84" y="16"/>
                  <a:pt x="168" y="0"/>
                  <a:pt x="288" y="32"/>
                </a:cubicBezTo>
                <a:cubicBezTo>
                  <a:pt x="408" y="64"/>
                  <a:pt x="648" y="200"/>
                  <a:pt x="720" y="224"/>
                </a:cubicBezTo>
              </a:path>
            </a:pathLst>
          </a:custGeom>
          <a:noFill/>
          <a:ln w="57150">
            <a:solidFill>
              <a:srgbClr val="FF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Line 37"/>
          <p:cNvSpPr>
            <a:spLocks noChangeShapeType="1"/>
          </p:cNvSpPr>
          <p:nvPr/>
        </p:nvSpPr>
        <p:spPr bwMode="auto">
          <a:xfrm>
            <a:off x="9046919" y="4512799"/>
            <a:ext cx="8382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745588" y="2958637"/>
            <a:ext cx="16973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mk-MK" altLang="en-US" sz="20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Интензитет на одговор</a:t>
            </a:r>
            <a:endParaRPr lang="en-US" altLang="en-US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7" name="Line 2"/>
          <p:cNvSpPr>
            <a:spLocks noChangeShapeType="1"/>
          </p:cNvSpPr>
          <p:nvPr/>
        </p:nvSpPr>
        <p:spPr bwMode="auto">
          <a:xfrm>
            <a:off x="2379419" y="1642599"/>
            <a:ext cx="0" cy="3657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Line 3"/>
          <p:cNvSpPr>
            <a:spLocks noChangeShapeType="1"/>
          </p:cNvSpPr>
          <p:nvPr/>
        </p:nvSpPr>
        <p:spPr bwMode="auto">
          <a:xfrm>
            <a:off x="2355606" y="5304962"/>
            <a:ext cx="7704138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6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52024" y="949764"/>
            <a:ext cx="9460523" cy="1143000"/>
          </a:xfrm>
        </p:spPr>
        <p:txBody>
          <a:bodyPr>
            <a:normAutofit fontScale="90000"/>
          </a:bodyPr>
          <a:lstStyle/>
          <a:p>
            <a:r>
              <a:rPr lang="mk-MK" altLang="en-US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Оптоварување со стрес води до болест</a:t>
            </a:r>
            <a:endParaRPr lang="en-US" altLang="en-US" sz="40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603717" y="2332037"/>
            <a:ext cx="8813409" cy="4525963"/>
          </a:xfrm>
        </p:spPr>
        <p:txBody>
          <a:bodyPr/>
          <a:lstStyle/>
          <a:p>
            <a:pPr marL="533400" indent="-533400" eaLnBrk="1" hangingPunct="1"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mk-MK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Стадиуми на оптоварување со стрес:</a:t>
            </a:r>
            <a:endParaRPr lang="en-US" sz="36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itchFamily="34" charset="0"/>
            </a:endParaRPr>
          </a:p>
          <a:p>
            <a:pPr marL="457200" eaLnBrk="1" hangingPunct="1"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 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1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. </a:t>
            </a:r>
            <a:r>
              <a:rPr lang="mk-MK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Замор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marL="457200" eaLnBrk="1" hangingPunct="1"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   2. </a:t>
            </a:r>
            <a:r>
              <a:rPr lang="mk-MK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 Проблеми </a:t>
            </a:r>
            <a:r>
              <a:rPr lang="mk-MK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во односите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marL="457200" eaLnBrk="1" hangingPunct="1"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   3. </a:t>
            </a:r>
            <a:r>
              <a:rPr lang="mk-MK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 Негативни </a:t>
            </a:r>
            <a:r>
              <a:rPr lang="mk-MK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емоции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marL="457200" eaLnBrk="1" hangingPunct="1"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   4. </a:t>
            </a:r>
            <a:r>
              <a:rPr lang="mk-MK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 Болки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marL="457200" eaLnBrk="1" hangingPunct="1"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   5. </a:t>
            </a:r>
            <a:r>
              <a:rPr lang="mk-MK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</a:rPr>
              <a:t> Болест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  <a:p>
            <a:pPr marL="457200" eaLnBrk="1" hangingPunct="1">
              <a:spcBef>
                <a:spcPts val="0"/>
              </a:spcBef>
              <a:spcAft>
                <a:spcPts val="1200"/>
              </a:spcAft>
              <a:buClr>
                <a:schemeClr val="hlink"/>
              </a:buClr>
              <a:buFont typeface="Wingdings" panose="05000000000000000000" pitchFamily="2" charset="2"/>
              <a:buNone/>
              <a:defRPr/>
            </a:pPr>
            <a:r>
              <a:rPr lang="en-US" sz="1600" dirty="0" smtClean="0">
                <a:latin typeface="Arial" pitchFamily="34" charset="0"/>
              </a:rPr>
              <a:t>(Source:  Canadian Institute of Stress)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320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1488831" y="1048361"/>
            <a:ext cx="9024426" cy="1143000"/>
          </a:xfrm>
        </p:spPr>
        <p:txBody>
          <a:bodyPr/>
          <a:lstStyle/>
          <a:p>
            <a:pPr eaLnBrk="1" hangingPunct="1"/>
            <a:r>
              <a:rPr lang="mk-MK" altLang="en-US" sz="32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Хронични нарушувања асоцирани со стрес </a:t>
            </a:r>
            <a:r>
              <a:rPr lang="en-CA" altLang="en-US" sz="32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mk-MK" altLang="en-US" sz="32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Болести</a:t>
            </a:r>
            <a:endParaRPr lang="en-CA" altLang="en-US" sz="32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1294229" y="2515039"/>
            <a:ext cx="4706816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mk-MK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Срцева болест</a:t>
            </a:r>
            <a:endParaRPr lang="en-US" altLang="en-US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Хипертензија</a:t>
            </a:r>
            <a:endParaRPr lang="en-US" altLang="en-US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Намален имунитет</a:t>
            </a:r>
            <a:endParaRPr lang="en-US" altLang="en-US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Гастроинтестинални</a:t>
            </a:r>
            <a:endParaRPr lang="en-US" altLang="en-US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Намалена желба за секс</a:t>
            </a:r>
            <a:endParaRPr lang="en-US" altLang="en-US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Злоупотреба на супстанци</a:t>
            </a:r>
            <a:endParaRPr lang="en-US" altLang="en-US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Нарушен сон</a:t>
            </a:r>
            <a:endParaRPr lang="en-CA" altLang="en-US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8"/>
          <p:cNvSpPr txBox="1">
            <a:spLocks noChangeArrowheads="1"/>
          </p:cNvSpPr>
          <p:nvPr/>
        </p:nvSpPr>
        <p:spPr>
          <a:xfrm>
            <a:off x="6153444" y="2515039"/>
            <a:ext cx="4734950" cy="4525963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mk-MK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Депресија</a:t>
            </a:r>
            <a:endParaRPr lang="en-US" altLang="en-US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Ансиозност</a:t>
            </a:r>
            <a:endParaRPr lang="en-US" altLang="en-US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Астма</a:t>
            </a:r>
            <a:endParaRPr lang="en-US" altLang="en-US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Репродуктивни проблеми</a:t>
            </a:r>
            <a:endParaRPr lang="en-US" altLang="en-US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Мигрени</a:t>
            </a:r>
            <a:endParaRPr lang="en-US" altLang="en-US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Мускулоскелетни</a:t>
            </a:r>
            <a:endParaRPr lang="en-US" altLang="en-US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 2 Дијабетес</a:t>
            </a:r>
            <a:endParaRPr lang="en-US" altLang="en-US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012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983958" y="590819"/>
            <a:ext cx="10143587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mk-MK" altLang="en-US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Ризик фактори за оптоварување со стрес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221740" y="1459962"/>
            <a:ext cx="10424160" cy="452596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Негативна </a:t>
            </a:r>
            <a:r>
              <a:rPr lang="mk-MK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перцепција </a:t>
            </a:r>
            <a:r>
              <a:rPr lang="en-CA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k-MK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песимизам</a:t>
            </a:r>
            <a:r>
              <a:rPr lang="en-CA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CA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</a:t>
            </a:r>
          </a:p>
          <a:p>
            <a:pPr marL="514350" indent="-514350">
              <a:buFont typeface="Wingdings" panose="05000000000000000000" pitchFamily="2" charset="2"/>
              <a:buAutoNum type="arabicPeriod" startAt="2"/>
              <a:defRPr/>
            </a:pPr>
            <a:r>
              <a:rPr lang="mk-MK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Семеен притисок</a:t>
            </a:r>
            <a:r>
              <a:rPr lang="en-CA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marL="514350" indent="-514350">
              <a:buFont typeface="Wingdings" panose="05000000000000000000" pitchFamily="2" charset="2"/>
              <a:buNone/>
              <a:defRPr/>
            </a:pPr>
            <a:r>
              <a:rPr lang="en-CA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 </a:t>
            </a:r>
            <a:r>
              <a:rPr lang="mk-MK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Поседува менталитет на</a:t>
            </a:r>
            <a:r>
              <a:rPr lang="en-CA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mk-MK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помагач</a:t>
            </a:r>
            <a:r>
              <a:rPr lang="en-CA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		       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CA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 </a:t>
            </a:r>
            <a:r>
              <a:rPr lang="mk-MK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Проблеми на работа</a:t>
            </a:r>
            <a:r>
              <a:rPr lang="en-CA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       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AutoNum type="arabicPeriod" startAt="5"/>
              <a:defRPr/>
            </a:pPr>
            <a:r>
              <a:rPr lang="mk-MK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Негативни особини при справување со проблеми</a:t>
            </a:r>
            <a:r>
              <a:rPr lang="en-CA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      	       </a:t>
            </a:r>
            <a:endParaRPr lang="en-US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AutoNum type="arabicPeriod" startAt="5"/>
              <a:defRPr/>
            </a:pPr>
            <a:r>
              <a:rPr lang="mk-MK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Неразвиени вештини за менаџирање на стрес</a:t>
            </a:r>
            <a:endParaRPr lang="en-CA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spcBef>
                <a:spcPts val="576"/>
              </a:spcBef>
              <a:buFont typeface="Wingdings" panose="05000000000000000000" pitchFamily="2" charset="2"/>
              <a:buAutoNum type="arabicPeriod" startAt="5"/>
              <a:defRPr/>
            </a:pPr>
            <a:r>
              <a:rPr lang="mk-MK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Скршен внатрешен</a:t>
            </a:r>
            <a:r>
              <a:rPr lang="en-CA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mk-MK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компас</a:t>
            </a:r>
            <a:r>
              <a:rPr lang="en-CA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			              </a:t>
            </a:r>
          </a:p>
          <a:p>
            <a:pPr marL="514350" indent="-514350">
              <a:spcBef>
                <a:spcPts val="576"/>
              </a:spcBef>
              <a:buFont typeface="Wingdings" panose="05000000000000000000" pitchFamily="2" charset="2"/>
              <a:buAutoNum type="arabicPeriod" startAt="5"/>
              <a:defRPr/>
            </a:pPr>
            <a:r>
              <a:rPr lang="mk-MK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Лична трагедија</a:t>
            </a:r>
            <a:r>
              <a:rPr lang="en-CA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       </a:t>
            </a:r>
          </a:p>
          <a:p>
            <a:pPr marL="514350" indent="-514350">
              <a:spcBef>
                <a:spcPts val="576"/>
              </a:spcBef>
              <a:buFont typeface="Wingdings" panose="05000000000000000000" pitchFamily="2" charset="2"/>
              <a:buAutoNum type="arabicPeriod" startAt="5"/>
              <a:defRPr/>
            </a:pPr>
            <a:r>
              <a:rPr lang="mk-MK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Ограничен систем на поддршка</a:t>
            </a:r>
            <a:r>
              <a:rPr lang="en-CA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514350" indent="-514350">
              <a:spcBef>
                <a:spcPts val="576"/>
              </a:spcBef>
              <a:buFont typeface="Wingdings" panose="05000000000000000000" pitchFamily="2" charset="2"/>
              <a:buNone/>
              <a:defRPr/>
            </a:pPr>
            <a:r>
              <a:rPr lang="en-CA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 Source: Canadian Institute of Stress)		</a:t>
            </a:r>
            <a:r>
              <a:rPr lang="en-CA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03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62443" y="415315"/>
            <a:ext cx="8229600" cy="1143000"/>
          </a:xfrm>
        </p:spPr>
        <p:txBody>
          <a:bodyPr/>
          <a:lstStyle/>
          <a:p>
            <a:pPr algn="ctr"/>
            <a:r>
              <a:rPr lang="en-US" altLang="en-US" dirty="0" smtClean="0"/>
              <a:t> </a:t>
            </a:r>
            <a:r>
              <a:rPr lang="mk-MK" altLang="en-US" sz="3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Стрес асоциран со работа</a:t>
            </a:r>
            <a:r>
              <a:rPr lang="en-US" altLang="en-US" sz="3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(Source: Statistics Canada 2010 General Social Survey)</a:t>
            </a:r>
            <a:endParaRPr lang="en-US" altLang="en-US" sz="1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98806" y="2105025"/>
            <a:ext cx="10227994" cy="475297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mk-MK" altLang="en-US" sz="2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¼ од возрасните кои работат го опишуваат нивниот живот во текот на денот како високо стресоген </a:t>
            </a:r>
            <a:endParaRPr lang="en-US" altLang="en-US" sz="22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 </a:t>
            </a:r>
            <a:r>
              <a:rPr lang="mk-MK" altLang="en-US" sz="2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 работниците под висок </a:t>
            </a:r>
            <a:r>
              <a:rPr lang="mk-MK" altLang="en-US" sz="2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стрес </a:t>
            </a:r>
            <a:r>
              <a:rPr lang="mk-MK" altLang="en-US" sz="2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ја препознаваат работата како нивен главен извор на стрес </a:t>
            </a:r>
            <a:endParaRPr lang="en-US" altLang="en-US" sz="22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mk-MK" altLang="en-US" sz="2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Работниците кои имаат стрес воглавно од работа се обично добро-едуцирани и се службеници </a:t>
            </a:r>
            <a:endParaRPr lang="en-US" altLang="en-US" sz="22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mk-MK" altLang="en-US" sz="2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Работниците кои имаат стрес поради недоволно време, обично имаат деца дома </a:t>
            </a:r>
            <a:r>
              <a:rPr lang="en-US" altLang="en-US" sz="2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mk-MK" altLang="en-US" sz="2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Повеќето работници кои имаат стрес поради семејни причини се жени </a:t>
            </a:r>
            <a:endParaRPr lang="en-US" altLang="en-US" sz="22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mk-MK" altLang="en-US" sz="22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Работодавачите губат продуктивност поради стрес преку отсутност, намалена продуктивност и зголемени жалби на немоќ </a:t>
            </a:r>
            <a:endParaRPr lang="en-US" altLang="en-US" sz="22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en-US" dirty="0" smtClean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b="1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516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78036" y="12700"/>
            <a:ext cx="8229600" cy="1143001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CA" dirty="0" smtClean="0"/>
              <a:t> </a:t>
            </a:r>
            <a:br>
              <a:rPr lang="en-CA" dirty="0" smtClean="0"/>
            </a:br>
            <a:r>
              <a:rPr lang="mk-MK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Изворот на стрес кај вработените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125415" y="1454151"/>
            <a:ext cx="9847385" cy="4525962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800"/>
              </a:spcBef>
            </a:pPr>
            <a:r>
              <a:rPr lang="mk-MK" altLang="en-US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Лошо совпаѓање меѓу индивидуата и работата</a:t>
            </a:r>
            <a:endParaRPr lang="en-US" altLang="en-US" sz="26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mk-MK" altLang="en-US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Недоволна контрола врз состојбата на работата и условите</a:t>
            </a:r>
            <a:endParaRPr lang="en-US" altLang="en-US" sz="26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mk-MK" altLang="en-US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Недоволна поддршка од надредените и колегите </a:t>
            </a:r>
            <a:endParaRPr lang="en-US" altLang="en-US" sz="26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mk-MK" altLang="en-US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Финансиски проблеми</a:t>
            </a:r>
            <a:endParaRPr lang="en-US" altLang="en-US" sz="26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mk-MK" altLang="en-US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Недоволно време</a:t>
            </a:r>
            <a:endParaRPr lang="en-US" altLang="en-US" sz="26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mk-MK" altLang="en-US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Семејни проблеми</a:t>
            </a:r>
            <a:endParaRPr lang="en-US" altLang="en-US" sz="26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mk-MK" altLang="en-US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Лични проблеми</a:t>
            </a:r>
            <a:r>
              <a:rPr lang="en-US" altLang="en-US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mk-MK" altLang="en-US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т.е.</a:t>
            </a:r>
            <a:r>
              <a:rPr lang="en-US" altLang="en-US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altLang="en-US" sz="2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односи, здравје, грижи</a:t>
            </a:r>
            <a:endParaRPr lang="en-US" altLang="en-US" sz="26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Arial" panose="020B0604020202020204" pitchFamily="34" charset="0"/>
              </a:rPr>
              <a:t>      </a:t>
            </a:r>
            <a:r>
              <a:rPr lang="en-US" altLang="en-US" sz="1600" dirty="0" smtClean="0">
                <a:latin typeface="Arial" panose="020B0604020202020204" pitchFamily="34" charset="0"/>
              </a:rPr>
              <a:t>(Source: Statistics Canada, </a:t>
            </a:r>
            <a:r>
              <a:rPr lang="en-US" altLang="en-US" sz="1600" i="1" dirty="0" smtClean="0">
                <a:latin typeface="Arial" panose="020B0604020202020204" pitchFamily="34" charset="0"/>
              </a:rPr>
              <a:t>What’s Stressing the Stressed? </a:t>
            </a:r>
            <a:r>
              <a:rPr lang="en-US" altLang="en-US" sz="1600" dirty="0" smtClean="0">
                <a:latin typeface="Arial" panose="020B0604020202020204" pitchFamily="34" charset="0"/>
              </a:rPr>
              <a:t>2010)</a:t>
            </a:r>
          </a:p>
        </p:txBody>
      </p:sp>
    </p:spTree>
    <p:extLst>
      <p:ext uri="{BB962C8B-B14F-4D97-AF65-F5344CB8AC3E}">
        <p14:creationId xmlns:p14="http://schemas.microsoft.com/office/powerpoint/2010/main" val="259937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81468" y="602572"/>
            <a:ext cx="9601200" cy="873177"/>
          </a:xfrm>
        </p:spPr>
        <p:txBody>
          <a:bodyPr>
            <a:normAutofit/>
          </a:bodyPr>
          <a:lstStyle/>
          <a:p>
            <a:pPr algn="ctr"/>
            <a:r>
              <a:rPr lang="mk-MK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Епидемиологија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519004" y="2509033"/>
            <a:ext cx="10672996" cy="4222979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mk-MK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Конференции за здравјето на лекарите</a:t>
            </a:r>
            <a:endParaRPr lang="en-US" sz="2800" b="1" baseline="920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mk-MK" sz="2800" b="1" i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Постоеле уште од </a:t>
            </a:r>
            <a:r>
              <a:rPr lang="en-US" sz="2800" b="1" i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1975 </a:t>
            </a:r>
            <a:r>
              <a:rPr lang="mk-MK" sz="2800" b="1" i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САД</a:t>
            </a:r>
            <a:r>
              <a:rPr lang="en-US" sz="2800" b="1" i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mk-MK" sz="2800" b="1" i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Интернационални конгреси од </a:t>
            </a:r>
            <a:r>
              <a:rPr lang="en-US" sz="2800" b="1" i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1991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1/3 </a:t>
            </a:r>
            <a:r>
              <a:rPr lang="mk-MK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1/2 </a:t>
            </a:r>
            <a:r>
              <a:rPr lang="mk-MK" sz="2800" b="1" i="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 лекарите имале синдром на согорување</a:t>
            </a:r>
            <a:r>
              <a:rPr lang="en-US" sz="2800" b="1" baseline="9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mk-MK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Жените се </a:t>
            </a:r>
            <a:r>
              <a:rPr 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 </a:t>
            </a:r>
            <a:r>
              <a:rPr lang="mk-MK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пати повеќе засегнати од мажите</a:t>
            </a:r>
            <a:r>
              <a:rPr lang="en-US" sz="2800" b="1" i="0" baseline="920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b="1" i="0" baseline="920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15237" y="5736498"/>
            <a:ext cx="29102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1. (Albuquerque </a:t>
            </a:r>
            <a:r>
              <a:rPr lang="en-US" sz="1400" dirty="0"/>
              <a:t>&amp; </a:t>
            </a:r>
            <a:r>
              <a:rPr lang="en-US" sz="1400" dirty="0" smtClean="0"/>
              <a:t>Deshauer, 2014)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8015237" y="6007689"/>
            <a:ext cx="3226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2. (Nedrow, Steckler, &amp; Hardman, 2012)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0926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46517" y="435751"/>
            <a:ext cx="9601200" cy="1031036"/>
          </a:xfrm>
        </p:spPr>
        <p:txBody>
          <a:bodyPr>
            <a:normAutofit/>
          </a:bodyPr>
          <a:lstStyle/>
          <a:p>
            <a:pPr algn="ctr"/>
            <a:r>
              <a:rPr lang="mk-MK" sz="4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Епидемиологија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66288" y="1419150"/>
            <a:ext cx="10799385" cy="4726337"/>
          </a:xfrm>
        </p:spPr>
        <p:txBody>
          <a:bodyPr>
            <a:normAutofit lnSpcReduction="10000"/>
          </a:bodyPr>
          <a:lstStyle/>
          <a:p>
            <a:pPr marL="457200" lvl="3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30%-65% </a:t>
            </a:r>
            <a:r>
              <a:rPr lang="mk-MK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стапката на согорување е </a:t>
            </a:r>
            <a:r>
              <a:rPr lang="mk-MK" sz="2400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кај лекарите специјалисти</a:t>
            </a:r>
            <a:r>
              <a:rPr lang="en-US" sz="2400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mk-MK" sz="2400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највисока стапка кај оние на првата линија </a:t>
            </a:r>
            <a:r>
              <a:rPr lang="en-US" sz="2400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mk-MK" sz="2400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итна помош и општа интерна медицина</a:t>
            </a:r>
            <a:endParaRPr lang="en-US" sz="2400" i="0" baseline="920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>
              <a:buFont typeface="Arial" panose="020B0604020202020204" pitchFamily="34" charset="0"/>
              <a:buChar char="•"/>
            </a:pPr>
            <a:r>
              <a:rPr lang="mk-MK" sz="2400" i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Лекарите со синдром на согорување поверојатно е дека ќе заминат</a:t>
            </a:r>
            <a:endParaRPr lang="en-US" sz="2400" i="0" baseline="920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3" indent="-457200">
              <a:buFont typeface="Arial" panose="020B0604020202020204" pitchFamily="34" charset="0"/>
              <a:buChar char="•"/>
            </a:pPr>
            <a:r>
              <a:rPr lang="mk-MK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Трошокот за замена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 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$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250,000/</a:t>
            </a:r>
            <a:r>
              <a:rPr lang="mk-MK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лекар од ПЗЗ</a:t>
            </a:r>
            <a:r>
              <a:rPr lang="en-US" sz="2400" i="0" baseline="9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457200" lvl="4" indent="-457200">
              <a:buFont typeface="Arial" panose="020B0604020202020204" pitchFamily="34" charset="0"/>
              <a:buChar char="•"/>
            </a:pPr>
            <a:r>
              <a:rPr lang="mk-MK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Кога академските лекари имаат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10-20% </a:t>
            </a:r>
            <a:r>
              <a:rPr lang="mk-MK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можност да прават она што најмногу им е важно – стапката на согорување се искачува на 75% </a:t>
            </a:r>
            <a:r>
              <a:rPr lang="en-US" sz="2400" baseline="920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457200" lvl="4" indent="-457200">
              <a:buFont typeface="Arial" panose="020B0604020202020204" pitchFamily="34" charset="0"/>
              <a:buChar char="•"/>
            </a:pPr>
            <a:r>
              <a:rPr lang="mk-MK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Оние кои </a:t>
            </a:r>
            <a:r>
              <a:rPr lang="mk-MK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работат </a:t>
            </a:r>
            <a:r>
              <a:rPr lang="mk-MK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хонорарно (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time) </a:t>
            </a:r>
            <a:r>
              <a:rPr lang="mk-MK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имаат подобар исход во однос на </a:t>
            </a:r>
            <a:r>
              <a:rPr lang="mk-MK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согорување</a:t>
            </a:r>
          </a:p>
          <a:p>
            <a:pPr marL="457200" lvl="4" indent="-457200">
              <a:buFont typeface="Arial" panose="020B0604020202020204" pitchFamily="34" charset="0"/>
              <a:buChar char="•"/>
            </a:pPr>
            <a:r>
              <a:rPr lang="mk-MK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Согорувањето </a:t>
            </a:r>
            <a:r>
              <a:rPr lang="mk-MK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 </a:t>
            </a:r>
            <a:r>
              <a:rPr lang="mk-MK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почесто </a:t>
            </a:r>
            <a:r>
              <a:rPr lang="mk-MK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кај лекарите во амбуланта отколку кај оние во болнички </a:t>
            </a:r>
            <a:r>
              <a:rPr lang="mk-MK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22038" y="5751103"/>
            <a:ext cx="1851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1. (Linzer</a:t>
            </a:r>
            <a:r>
              <a:rPr lang="en-US" sz="1400" dirty="0"/>
              <a:t> </a:t>
            </a:r>
            <a:r>
              <a:rPr lang="en-US" sz="1400" dirty="0" smtClean="0"/>
              <a:t>et al., 2013)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9822038" y="6005949"/>
            <a:ext cx="1743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2. (Lee et al., 2013)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0684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139483" y="427038"/>
            <a:ext cx="9777046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mk-MK" sz="4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 се сфаќа синдромот на согорување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(Source: Joan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Borysenko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, PhD. 2011. 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Fried: Why You Burnout &amp; How to Revive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998806" y="1677889"/>
            <a:ext cx="10367889" cy="4877656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200"/>
              </a:spcBef>
            </a:pPr>
            <a:r>
              <a:rPr lang="mk-MK" alt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Синдромот на согорување тешко се согледува и разбира</a:t>
            </a:r>
            <a:endParaRPr lang="en-US" altLang="en-US" sz="2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mk-MK" alt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Лекарите погрешно го дијагностицираат  и го лекуваат со антидепресиви 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mk-MK" alt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Одредени наследни особини ги предисполнираат луѓето кон 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mk-MK" alt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согорување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spcBef>
                <a:spcPts val="1200"/>
              </a:spcBef>
            </a:pPr>
            <a:r>
              <a:rPr lang="mk-MK" alt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Согорувањето е незибежно доколку преоптоварувањето со стрес не се менаџира </a:t>
            </a:r>
            <a:endParaRPr lang="en-US" altLang="en-US" sz="2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mk-MK" alt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Согорувањето вклучува и компонента на депресија</a:t>
            </a:r>
            <a:endParaRPr lang="en-US" altLang="en-US" sz="2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mk-MK" alt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Согорувањето го засега мислењето, однесувањето, емоционалното искуство, односите и работата </a:t>
            </a:r>
            <a:r>
              <a:rPr lang="en-US" alt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Bef>
                <a:spcPts val="1200"/>
              </a:spcBef>
            </a:pPr>
            <a:r>
              <a:rPr lang="mk-MK" alt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Опоравувењето треба да значи промена на индивидуата кон нејзиниот живот и работа </a:t>
            </a:r>
            <a:endParaRPr lang="en-US" altLang="en-US" sz="28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83524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PQuestion"/>
          <p:cNvSpPr>
            <a:spLocks noGrp="1"/>
          </p:cNvSpPr>
          <p:nvPr>
            <p:ph type="title"/>
          </p:nvPr>
        </p:nvSpPr>
        <p:spPr>
          <a:xfrm>
            <a:off x="1371600" y="685800"/>
            <a:ext cx="10408024" cy="1485900"/>
          </a:xfrm>
        </p:spPr>
        <p:txBody>
          <a:bodyPr>
            <a:noAutofit/>
          </a:bodyPr>
          <a:lstStyle/>
          <a:p>
            <a:r>
              <a:rPr lang="mk-MK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Помалку веројатно е лекарите да добијат синдром на согорување поради ........</a:t>
            </a:r>
            <a:endParaRPr lang="en-US" sz="4000" b="1" dirty="0">
              <a:latin typeface="Georgia" panose="02040502050405020303" pitchFamily="18" charset="0"/>
            </a:endParaRPr>
          </a:p>
        </p:txBody>
      </p:sp>
      <p:sp>
        <p:nvSpPr>
          <p:cNvPr id="6" name="TPAnswers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371600" y="2827074"/>
            <a:ext cx="10366188" cy="48006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mk-MK" sz="3200" dirty="0" smtClean="0">
                <a:latin typeface="Georgia" panose="02040502050405020303" pitchFamily="18" charset="0"/>
              </a:rPr>
              <a:t>1.    </a:t>
            </a:r>
            <a:r>
              <a:rPr lang="mk-MK" sz="28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Имаат </a:t>
            </a:r>
            <a:r>
              <a:rPr lang="mk-MK" sz="28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блескави кариери</a:t>
            </a:r>
            <a:endParaRPr lang="en-US" sz="28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mk-MK" sz="28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  Имаат пријатели и семејства кои ги поддржуваат</a:t>
            </a:r>
            <a:endParaRPr lang="en-US" sz="28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mk-MK" sz="28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  Обично работат со силен тим</a:t>
            </a:r>
            <a:endParaRPr lang="en-US" sz="28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mk-MK" sz="28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  </a:t>
            </a:r>
            <a:r>
              <a:rPr lang="mk-MK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Ниту едно од погоре споменатите, лекарите имаат висок ризик за синдром на согорување 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5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882423" y="5853626"/>
            <a:ext cx="2880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(Starling, Rodgers, &amp; Winkler, 2014) </a:t>
            </a:r>
            <a:endParaRPr lang="en-US" sz="1400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945979" y="1817432"/>
            <a:ext cx="9153821" cy="45259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mk-MK" alt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Личноста</a:t>
            </a:r>
            <a:endParaRPr lang="en-CA" altLang="en-US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alt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 на лични вредности</a:t>
            </a:r>
            <a:endParaRPr lang="en-CA" altLang="en-US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alt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Очекувања</a:t>
            </a:r>
            <a:r>
              <a:rPr lang="en-CA" alt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mk-MK" alt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 себе и од другите</a:t>
            </a:r>
            <a:r>
              <a:rPr lang="en-CA" alt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mk-MK" alt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Односите на индивидуата кон работата </a:t>
            </a:r>
            <a:r>
              <a:rPr lang="en-CA" altLang="en-US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k-MK" altLang="en-US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идентитет, желби</a:t>
            </a:r>
            <a:r>
              <a:rPr lang="en-CA" altLang="en-US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mk-MK" alt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Однесување</a:t>
            </a:r>
            <a:endParaRPr lang="en-CA" altLang="en-US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alt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Навики</a:t>
            </a:r>
            <a:endParaRPr lang="en-CA" altLang="en-US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alt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Ситуационен контекст</a:t>
            </a:r>
            <a:endParaRPr lang="en-CA" altLang="en-US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alt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Оптоварување со стрес</a:t>
            </a:r>
            <a:endParaRPr lang="en-CA" altLang="en-US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altLang="en-US" dirty="0" smtClean="0"/>
          </a:p>
          <a:p>
            <a:pPr>
              <a:buFont typeface="Wingdings" panose="05000000000000000000" pitchFamily="2" charset="2"/>
              <a:buNone/>
            </a:pPr>
            <a:endParaRPr lang="en-CA" altLang="en-US" dirty="0" smtClean="0"/>
          </a:p>
        </p:txBody>
      </p:sp>
      <p:sp>
        <p:nvSpPr>
          <p:cNvPr id="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6849" y="488950"/>
            <a:ext cx="9036050" cy="1143000"/>
          </a:xfrm>
        </p:spPr>
        <p:txBody>
          <a:bodyPr/>
          <a:lstStyle/>
          <a:p>
            <a:pPr algn="ctr" eaLnBrk="1" hangingPunct="1"/>
            <a:r>
              <a:rPr lang="mk-MK" altLang="en-US" sz="38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Ризик фактори за согорување</a:t>
            </a:r>
            <a:endParaRPr lang="en-CA" altLang="en-US" sz="38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81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45288" y="5788223"/>
            <a:ext cx="2880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(Starling, Rodgers, &amp; Winkler, 2014) </a:t>
            </a:r>
            <a:endParaRPr lang="en-US" sz="1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65564" y="709613"/>
            <a:ext cx="8229600" cy="1143000"/>
          </a:xfrm>
        </p:spPr>
        <p:txBody>
          <a:bodyPr/>
          <a:lstStyle/>
          <a:p>
            <a:pPr algn="ctr"/>
            <a:r>
              <a:rPr lang="en-US" altLang="en-US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Yerkes-Dodson</a:t>
            </a:r>
            <a:r>
              <a:rPr lang="mk-MK" altLang="en-US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-ов Закон</a:t>
            </a:r>
            <a:r>
              <a:rPr lang="en-US" altLang="en-US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k-MK" altLang="en-US" sz="2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Поврзаност со манифестацијата на стрес</a:t>
            </a:r>
            <a:endParaRPr lang="en-US" altLang="en-US" sz="2400" b="1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5" name="Picture 3" descr="stress graph new letter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322" y="2179638"/>
            <a:ext cx="5092700" cy="391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62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7492" y="6374987"/>
            <a:ext cx="2880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(Starling, Rodgers, &amp; Winkler, 2014) </a:t>
            </a:r>
            <a:endParaRPr lang="en-US" sz="1400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543050" y="328895"/>
            <a:ext cx="938818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CA" altLang="en-US" dirty="0" smtClean="0"/>
              <a:t> </a:t>
            </a:r>
            <a:r>
              <a:rPr lang="mk-MK" altLang="en-US" sz="4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Структурен модел на соговрување</a:t>
            </a:r>
            <a:endParaRPr lang="en-CA" altLang="en-US" sz="40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2"/>
          <p:cNvSpPr>
            <a:spLocks/>
          </p:cNvSpPr>
          <p:nvPr/>
        </p:nvSpPr>
        <p:spPr bwMode="auto">
          <a:xfrm>
            <a:off x="1830388" y="1128201"/>
            <a:ext cx="8497887" cy="477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/>
              <a:t>					</a:t>
            </a: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</a:rPr>
              <a:t> </a:t>
            </a:r>
            <a:endParaRPr lang="en-US" altLang="en-US" sz="2400" b="1" dirty="0"/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2190750" y="1201226"/>
            <a:ext cx="1655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427018" y="2568063"/>
            <a:ext cx="2924320" cy="207321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0"/>
              </a:spcAft>
              <a:defRPr/>
            </a:pPr>
            <a:r>
              <a:rPr lang="en-US" sz="2000" b="1" dirty="0">
                <a:latin typeface="Arial Narrow" pitchFamily="34" charset="0"/>
              </a:rPr>
              <a:t> </a:t>
            </a:r>
            <a:r>
              <a:rPr lang="mk-MK" sz="2400" b="1" dirty="0" smtClean="0">
                <a:latin typeface="Arial Narrow" pitchFamily="34" charset="0"/>
              </a:rPr>
              <a:t>Намалено</a:t>
            </a:r>
            <a:r>
              <a:rPr lang="en-US" sz="2400" b="1" dirty="0" smtClean="0">
                <a:latin typeface="Arial Narrow" pitchFamily="34" charset="0"/>
              </a:rPr>
              <a:t>:</a:t>
            </a:r>
            <a:endParaRPr lang="en-US" sz="2400" b="1" dirty="0">
              <a:latin typeface="Arial Narrow" pitchFamily="34" charset="0"/>
            </a:endParaRPr>
          </a:p>
          <a:p>
            <a:pPr eaLnBrk="1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latin typeface="+mn-lt"/>
              </a:rPr>
              <a:t> 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Справување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Социјална поддршка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Автономија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Интерес за одлучување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3379787" y="1488563"/>
            <a:ext cx="6082867" cy="687388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333333"/>
                </a:solidFill>
                <a:latin typeface="Arial Narrow" pitchFamily="34" charset="0"/>
                <a:cs typeface="Arial" charset="0"/>
              </a:rPr>
              <a:t>           </a:t>
            </a:r>
            <a:r>
              <a:rPr lang="mk-MK" sz="2400" b="1" dirty="0" smtClean="0">
                <a:solidFill>
                  <a:srgbClr val="333333"/>
                </a:solidFill>
                <a:latin typeface="Arial Narrow" pitchFamily="34" charset="0"/>
                <a:cs typeface="Arial" charset="0"/>
              </a:rPr>
              <a:t>Зголемени барања</a:t>
            </a:r>
            <a:r>
              <a:rPr lang="en-US" sz="2400" b="1" dirty="0" smtClean="0">
                <a:solidFill>
                  <a:srgbClr val="333333"/>
                </a:solidFill>
                <a:latin typeface="Arial Narrow" pitchFamily="34" charset="0"/>
                <a:cs typeface="Arial" charset="0"/>
              </a:rPr>
              <a:t>:</a:t>
            </a:r>
            <a:endParaRPr lang="en-US" sz="2400" b="1" dirty="0">
              <a:solidFill>
                <a:srgbClr val="333333"/>
              </a:solidFill>
              <a:latin typeface="Arial Narrow" pitchFamily="34" charset="0"/>
              <a:cs typeface="Arial" charset="0"/>
            </a:endParaRPr>
          </a:p>
          <a:p>
            <a:pPr eaLnBrk="1" hangingPunct="1">
              <a:spcAft>
                <a:spcPts val="0"/>
              </a:spcAft>
              <a:defRPr/>
            </a:pPr>
            <a:r>
              <a:rPr lang="mk-MK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Оптоварување со работа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</a:t>
            </a:r>
            <a:r>
              <a:rPr lang="mk-MK" sz="20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Личен конфликт</a:t>
            </a:r>
            <a:endParaRPr lang="en-US" sz="20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5143500" y="2568063"/>
            <a:ext cx="5472113" cy="1657350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0"/>
              </a:spcAft>
              <a:defRPr/>
            </a:pPr>
            <a:r>
              <a:rPr lang="en-US" sz="2000" b="1" dirty="0">
                <a:latin typeface="+mn-lt"/>
              </a:rPr>
              <a:t>                   </a:t>
            </a:r>
            <a:r>
              <a:rPr lang="mk-MK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Синдром на согорување</a:t>
            </a:r>
            <a:r>
              <a:rPr lang="en-US" sz="24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dirty="0">
                <a:latin typeface="Arial Narrow" pitchFamily="34" charset="0"/>
              </a:rPr>
              <a:t> </a:t>
            </a:r>
            <a:r>
              <a:rPr lang="mk-MK" sz="2000" b="1" dirty="0" smtClean="0">
                <a:solidFill>
                  <a:srgbClr val="800000"/>
                </a:solidFill>
                <a:latin typeface="Arial Narrow" pitchFamily="34" charset="0"/>
              </a:rPr>
              <a:t>Истоштување</a:t>
            </a:r>
            <a:r>
              <a:rPr lang="en-US" sz="2000" b="1" dirty="0" smtClean="0">
                <a:solidFill>
                  <a:srgbClr val="800000"/>
                </a:solidFill>
                <a:latin typeface="Arial Narrow" pitchFamily="34" charset="0"/>
              </a:rPr>
              <a:t>                                </a:t>
            </a:r>
            <a:endParaRPr lang="en-US" sz="2000" b="1" dirty="0">
              <a:solidFill>
                <a:srgbClr val="800000"/>
              </a:solidFill>
              <a:latin typeface="Arial Narrow" pitchFamily="34" charset="0"/>
            </a:endParaRPr>
          </a:p>
          <a:p>
            <a:pPr eaLnBrk="1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800000"/>
                </a:solidFill>
                <a:latin typeface="Arial Narrow" pitchFamily="34" charset="0"/>
              </a:rPr>
              <a:t> </a:t>
            </a:r>
            <a:r>
              <a:rPr lang="mk-MK" sz="2000" b="1" dirty="0" smtClean="0">
                <a:solidFill>
                  <a:srgbClr val="800000"/>
                </a:solidFill>
                <a:latin typeface="Arial Narrow" pitchFamily="34" charset="0"/>
              </a:rPr>
              <a:t>Деперсонализација</a:t>
            </a:r>
            <a:endParaRPr lang="en-US" sz="2000" b="1" dirty="0">
              <a:solidFill>
                <a:srgbClr val="800000"/>
              </a:solidFill>
              <a:latin typeface="Arial Narrow" pitchFamily="34" charset="0"/>
            </a:endParaRPr>
          </a:p>
          <a:p>
            <a:pPr eaLnBrk="1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sz="2000" b="1" dirty="0">
                <a:solidFill>
                  <a:srgbClr val="800000"/>
                </a:solidFill>
                <a:latin typeface="Arial Narrow" pitchFamily="34" charset="0"/>
              </a:rPr>
              <a:t> </a:t>
            </a:r>
            <a:r>
              <a:rPr lang="mk-MK" sz="2000" b="1" dirty="0" smtClean="0">
                <a:solidFill>
                  <a:srgbClr val="800000"/>
                </a:solidFill>
                <a:latin typeface="Arial Narrow" pitchFamily="34" charset="0"/>
              </a:rPr>
              <a:t>Намалени лични постигнувања</a:t>
            </a:r>
            <a:endParaRPr lang="en-US" sz="2000" b="1" dirty="0">
              <a:solidFill>
                <a:srgbClr val="800000"/>
              </a:solidFill>
              <a:latin typeface="Arial Narrow" pitchFamily="34" charset="0"/>
            </a:endParaRPr>
          </a:p>
          <a:p>
            <a:pPr eaLnBrk="1" hangingPunct="1">
              <a:defRPr/>
            </a:pPr>
            <a:endParaRPr lang="en-US" dirty="0">
              <a:latin typeface="Arial Narrow" pitchFamily="34" charset="0"/>
            </a:endParaRP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 flipH="1">
            <a:off x="7287491" y="2175951"/>
            <a:ext cx="0" cy="3587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 flipH="1">
            <a:off x="7662863" y="4080951"/>
            <a:ext cx="0" cy="3603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5070475" y="4441313"/>
            <a:ext cx="5860760" cy="1533525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mk-MK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Трошоци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0"/>
              </a:spcAf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Намален обрт и 					Физички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endParaRPr lang="mk-M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mk-MK" sz="2000" dirty="0">
                <a:latin typeface="Arial" panose="020B0604020202020204" pitchFamily="34" charset="0"/>
                <a:cs typeface="Arial" panose="020B0604020202020204" pitchFamily="34" charset="0"/>
              </a:rPr>
              <a:t>организациска посветеност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Отсутност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				и болест</a:t>
            </a: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auto">
          <a:xfrm>
            <a:off x="1543050" y="5974838"/>
            <a:ext cx="87122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tabLst>
                <a:tab pos="457200" algn="l"/>
              </a:tabLst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4572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Source: Maslach Burnout Inventory Manual by Christina Maslach, Susan E. Jackson &amp; Michael P. Leiter)</a:t>
            </a:r>
            <a:endParaRPr lang="en-US" altLang="en-US" sz="120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 flipV="1">
            <a:off x="4422775" y="3433251"/>
            <a:ext cx="6477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 flipH="1">
            <a:off x="2587624" y="1917189"/>
            <a:ext cx="792163" cy="5762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622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311048" y="6528876"/>
            <a:ext cx="2880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(Starling, Rodgers, &amp; Winkler, 2014) </a:t>
            </a:r>
            <a:endParaRPr lang="en-US" sz="1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479964" y="825500"/>
            <a:ext cx="8229600" cy="1143000"/>
          </a:xfrm>
        </p:spPr>
        <p:txBody>
          <a:bodyPr/>
          <a:lstStyle/>
          <a:p>
            <a:pPr algn="ctr"/>
            <a:r>
              <a:rPr lang="en-US" altLang="en-US" dirty="0" smtClean="0"/>
              <a:t>…..</a:t>
            </a:r>
            <a:r>
              <a:rPr lang="mk-MK" altLang="en-US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Согорување</a:t>
            </a:r>
            <a:r>
              <a:rPr lang="en-US" altLang="en-US" dirty="0" smtClean="0"/>
              <a:t>…..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064327" y="2179637"/>
            <a:ext cx="8645237" cy="4525963"/>
          </a:xfrm>
        </p:spPr>
        <p:txBody>
          <a:bodyPr/>
          <a:lstStyle/>
          <a:p>
            <a:pPr>
              <a:spcBef>
                <a:spcPts val="2400"/>
              </a:spcBef>
            </a:pPr>
            <a:endParaRPr lang="en-US" altLang="en-US" dirty="0" smtClean="0">
              <a:latin typeface="Arial" panose="020B0604020202020204" pitchFamily="34" charset="0"/>
            </a:endParaRPr>
          </a:p>
          <a:p>
            <a:pPr>
              <a:spcBef>
                <a:spcPts val="2400"/>
              </a:spcBef>
            </a:pPr>
            <a:r>
              <a:rPr lang="mk-MK" alt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Модели</a:t>
            </a:r>
            <a:endParaRPr lang="en-US" altLang="en-US" sz="2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ts val="2400"/>
              </a:spcBef>
            </a:pPr>
            <a:r>
              <a:rPr lang="mk-MK" alt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Внатрешно само-разбирање</a:t>
            </a:r>
            <a:endParaRPr lang="en-US" altLang="en-US" sz="2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ts val="2400"/>
              </a:spcBef>
            </a:pPr>
            <a:r>
              <a:rPr lang="mk-MK" alt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Континуирано искрено себе-мониторирање</a:t>
            </a:r>
            <a:endParaRPr lang="en-US" altLang="en-US" sz="2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</a:endParaRPr>
          </a:p>
          <a:p>
            <a:endParaRPr lang="en-US" altLang="en-US" sz="2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17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311048" y="6528876"/>
            <a:ext cx="2880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(Starling, Rodgers, &amp; Winkler, 2014) </a:t>
            </a:r>
            <a:endParaRPr lang="en-US" sz="1400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244436" y="9779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mk-MK" altLang="en-US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стадиуми на согорување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CA" altLang="en-US" dirty="0" smtClean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244436" y="1900237"/>
            <a:ext cx="8855364" cy="495776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None/>
            </a:pPr>
            <a:endParaRPr lang="en-CA" altLang="en-US" dirty="0" smtClean="0"/>
          </a:p>
          <a:p>
            <a:pPr>
              <a:spcBef>
                <a:spcPts val="1800"/>
              </a:spcBef>
            </a:pPr>
            <a:r>
              <a:rPr lang="mk-MK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Стадиум 1</a:t>
            </a:r>
            <a:r>
              <a:rPr lang="en-CA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mk-MK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Понесени од идеали</a:t>
            </a:r>
            <a:endParaRPr lang="en-CA" altLang="en-US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en-CA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[</a:t>
            </a:r>
            <a:r>
              <a:rPr lang="mk-MK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Увид</a:t>
            </a:r>
            <a:r>
              <a:rPr lang="en-CA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mk-MK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Биди јасен околу тоа што ја мотивира твојата работа</a:t>
            </a:r>
            <a:r>
              <a:rPr lang="en-CA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None/>
            </a:pPr>
            <a:endParaRPr lang="en-CA" altLang="en-US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mk-MK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Стадиум 2</a:t>
            </a:r>
            <a:r>
              <a:rPr lang="en-CA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mk-MK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Работи како манијак</a:t>
            </a:r>
            <a:endParaRPr lang="en-CA" altLang="en-US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en-CA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[</a:t>
            </a:r>
            <a:r>
              <a:rPr lang="mk-MK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Увид</a:t>
            </a:r>
            <a:r>
              <a:rPr lang="en-CA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mk-MK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Нека ти стане јасно кога ќе се појави најдобрата работа за тебе</a:t>
            </a:r>
            <a:r>
              <a:rPr lang="en-CA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en-CA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58737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311048" y="6528876"/>
            <a:ext cx="2880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(Starling, Rodgers, &amp; Winkler, 2014) </a:t>
            </a:r>
            <a:endParaRPr lang="en-US" sz="1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99855" y="1272165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mk-MK" alt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стадиуми на согорување</a:t>
            </a:r>
            <a:endParaRPr lang="en-US" altLang="en-US" dirty="0" smtClean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205344" y="2515466"/>
            <a:ext cx="9878291" cy="4525963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mk-MK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Стадиум 3</a:t>
            </a:r>
            <a:r>
              <a:rPr lang="en-CA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mk-MK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Ставајќи ги сопствените потреби на последно место</a:t>
            </a:r>
            <a:endParaRPr lang="en-CA" altLang="en-US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en-CA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[</a:t>
            </a:r>
            <a:r>
              <a:rPr lang="mk-MK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Увид</a:t>
            </a:r>
            <a:r>
              <a:rPr lang="en-CA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mk-MK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Процени го скорот на радоста   					во твојот живот</a:t>
            </a:r>
            <a:r>
              <a:rPr lang="en-CA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eaLnBrk="1" hangingPunct="1">
              <a:spcBef>
                <a:spcPts val="1800"/>
              </a:spcBef>
            </a:pPr>
            <a:r>
              <a:rPr lang="mk-MK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Стадиум 4 </a:t>
            </a:r>
            <a:r>
              <a:rPr lang="en-CA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mk-MK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Мизерно и беспредметно се чувствува кога ќе се запраша </a:t>
            </a:r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mk-MK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Зошто</a:t>
            </a:r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CA" altLang="en-US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en-CA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CA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mk-MK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Увид</a:t>
            </a:r>
            <a:r>
              <a:rPr lang="en-CA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mk-MK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Земи одмор за да си го процениш својот живот</a:t>
            </a:r>
            <a:r>
              <a:rPr lang="en-CA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CA" altLang="en-US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665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311048" y="6528876"/>
            <a:ext cx="2880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(Starling, Rodgers, &amp; Winkler, 2014) </a:t>
            </a:r>
            <a:endParaRPr lang="en-US" sz="1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39324" y="1410711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mk-MK" alt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стадиуми на согорување</a:t>
            </a:r>
            <a:endParaRPr lang="en-US" altLang="en-US" dirty="0" smtClean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260765" y="2764848"/>
            <a:ext cx="9698180" cy="4525963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mk-MK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Стадиум 5</a:t>
            </a:r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mk-MK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Смртта на вредностите</a:t>
            </a:r>
            <a:endParaRPr lang="en-US" altLang="en-US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mk-MK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Увид</a:t>
            </a: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mk-MK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 сеќаваш како живееше во изминатите години</a:t>
            </a: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                             </a:t>
            </a:r>
            <a:endParaRPr lang="en-US" altLang="en-US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endParaRPr lang="en-US" altLang="en-US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mk-MK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Стадиум 6</a:t>
            </a:r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mk-MK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Фрустриран, агресивен и циничен</a:t>
            </a:r>
            <a:endParaRPr lang="en-US" altLang="en-US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mk-MK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Увид</a:t>
            </a: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mk-MK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Согледај што ти ја црпи енергијата и направи нешто околу тоа</a:t>
            </a: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en-US" altLang="en-US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5352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311048" y="6528876"/>
            <a:ext cx="2880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(Starling, Rodgers, &amp; Winkler, 2014) </a:t>
            </a:r>
            <a:endParaRPr lang="en-US" sz="1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341418" y="1452274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mk-MK" alt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стадиуми на согорување</a:t>
            </a:r>
            <a:endParaRPr lang="en-US" altLang="en-US" dirty="0" smtClean="0"/>
          </a:p>
        </p:txBody>
      </p:sp>
      <p:sp>
        <p:nvSpPr>
          <p:cNvPr id="13" name="Content Placeholder 3"/>
          <p:cNvSpPr>
            <a:spLocks noGrp="1"/>
          </p:cNvSpPr>
          <p:nvPr>
            <p:ph idx="1"/>
          </p:nvPr>
        </p:nvSpPr>
        <p:spPr>
          <a:xfrm>
            <a:off x="2341418" y="2806411"/>
            <a:ext cx="8229600" cy="5109091"/>
          </a:xfrm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mk-MK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Стадиум 7</a:t>
            </a:r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mk-MK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Емоционално истоштување и не-ангажираност</a:t>
            </a:r>
            <a:endParaRPr lang="en-US" altLang="en-US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[</a:t>
            </a:r>
            <a:r>
              <a:rPr lang="mk-MK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Увид</a:t>
            </a: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mk-MK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кого си искрен</a:t>
            </a: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?]</a:t>
            </a:r>
          </a:p>
          <a:p>
            <a:pPr>
              <a:spcBef>
                <a:spcPts val="1800"/>
              </a:spcBef>
            </a:pPr>
            <a:endParaRPr lang="en-US" altLang="en-US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mk-MK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Стадиум 8</a:t>
            </a:r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mk-MK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што се предадов</a:t>
            </a:r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mk-MK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Увид</a:t>
            </a: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mk-MK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Што</a:t>
            </a: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mk-MK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Кој</a:t>
            </a: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Зошто</a:t>
            </a: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?]</a:t>
            </a:r>
            <a:endParaRPr lang="en-US" altLang="en-US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endParaRPr lang="en-US" altLang="en-US" dirty="0" smtClean="0"/>
          </a:p>
          <a:p>
            <a:pPr>
              <a:spcBef>
                <a:spcPts val="1800"/>
              </a:spcBef>
            </a:pPr>
            <a:endParaRPr lang="en-US" altLang="en-US" dirty="0" smtClean="0"/>
          </a:p>
          <a:p>
            <a:pPr>
              <a:spcBef>
                <a:spcPts val="1800"/>
              </a:spcBef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6137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311048" y="6528876"/>
            <a:ext cx="2880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(Starling, Rodgers, &amp; Winkler, 2014) </a:t>
            </a:r>
            <a:endParaRPr lang="en-US" sz="1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0" y="1244456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mk-MK" alt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стадиуми на согорување</a:t>
            </a:r>
            <a:endParaRPr lang="en-US" altLang="en-US" dirty="0" smtClean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2286000" y="2598593"/>
            <a:ext cx="8229600" cy="45259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mk-MK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Стадиум 9</a:t>
            </a:r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mk-MK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Тргни се од мене</a:t>
            </a:r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mk-MK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Увид</a:t>
            </a: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mk-MK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Колку сочувствуваш со себе си</a:t>
            </a: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?]</a:t>
            </a:r>
          </a:p>
          <a:p>
            <a:pPr>
              <a:spcBef>
                <a:spcPts val="1800"/>
              </a:spcBef>
            </a:pPr>
            <a:endParaRPr lang="en-US" altLang="en-US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mk-MK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Стадиум 10 </a:t>
            </a:r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mk-MK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Внатрешна празнина</a:t>
            </a:r>
            <a:endParaRPr lang="en-US" altLang="en-US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[</a:t>
            </a:r>
            <a:r>
              <a:rPr lang="mk-MK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Увид</a:t>
            </a: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mk-MK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Најди нешто од што ќе се чувствуваш подобро</a:t>
            </a: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96283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311048" y="6528876"/>
            <a:ext cx="2880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(Starling, Rodgers, &amp; Winkler, 2014) </a:t>
            </a:r>
            <a:endParaRPr lang="en-US" sz="140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911928" y="1258310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mk-MK" altLang="en-US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стадиуми на согорување</a:t>
            </a:r>
            <a:endParaRPr lang="en-US" altLang="en-US" dirty="0" smtClean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399309" y="2612447"/>
            <a:ext cx="8742219" cy="452596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mk-MK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Стадиум 11 </a:t>
            </a:r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mk-MK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Кому му е гајле и зошто да се грижам</a:t>
            </a:r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None/>
            </a:pPr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</a:t>
            </a: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mk-MK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Увид</a:t>
            </a: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mk-MK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Дали ти треба професионална помош</a:t>
            </a: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?]</a:t>
            </a:r>
            <a:endParaRPr lang="en-US" altLang="en-US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endParaRPr lang="en-US" altLang="en-US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mk-MK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Стадиум 12 </a:t>
            </a:r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mk-MK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Физички и ментален колапс</a:t>
            </a:r>
            <a:endParaRPr lang="en-US" altLang="en-US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[</a:t>
            </a:r>
            <a:r>
              <a:rPr lang="mk-MK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Увид</a:t>
            </a: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mk-MK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Што ти значи најмногу и како тоа да го имаш што повеќе во твојот живот</a:t>
            </a: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?]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65198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427019" y="870384"/>
            <a:ext cx="9157854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CA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altLang="en-US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Дефиниција на синдромот на согорување</a:t>
            </a:r>
            <a:endParaRPr lang="en-CA" altLang="en-US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>
            <a:spLocks/>
          </p:cNvSpPr>
          <p:nvPr/>
        </p:nvSpPr>
        <p:spPr bwMode="auto">
          <a:xfrm>
            <a:off x="1220644" y="2368984"/>
            <a:ext cx="10006156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b="1" i="1" dirty="0">
                <a:solidFill>
                  <a:schemeClr val="tx1"/>
                </a:solidFill>
                <a:latin typeface="Arial" panose="020B0604020202020204" pitchFamily="34" charset="0"/>
              </a:rPr>
              <a:t>   </a:t>
            </a:r>
            <a:r>
              <a:rPr lang="en-US" altLang="en-US" sz="3600" b="1" i="1" dirty="0" smtClean="0">
                <a:solidFill>
                  <a:schemeClr val="tx1"/>
                </a:solidFill>
                <a:latin typeface="Arial" panose="020B0604020202020204" pitchFamily="34" charset="0"/>
              </a:rPr>
              <a:t>“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Burnout”  </a:t>
            </a:r>
            <a:r>
              <a:rPr lang="mk-MK" altLang="en-US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е синдром кој се сотои од</a:t>
            </a:r>
            <a:r>
              <a:rPr lang="en-US" altLang="en-US" sz="36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: </a:t>
            </a:r>
            <a:endParaRPr lang="en-US" altLang="en-US" sz="36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lvl="2" eaLnBrk="1" hangingPunct="1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mk-MK" alt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Емоционално истоштување</a:t>
            </a:r>
            <a:r>
              <a:rPr lang="en-US" alt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,</a:t>
            </a:r>
            <a:endParaRPr lang="en-US" altLang="en-US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lvl="2" eaLnBrk="1" hangingPunct="1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mk-MK" alt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деперсонализација</a:t>
            </a:r>
            <a:r>
              <a:rPr lang="en-US" alt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mk-MK" altLang="en-US" sz="3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и</a:t>
            </a:r>
            <a:endParaRPr lang="en-US" altLang="en-US" sz="3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lvl="2" eaLnBrk="1" hangingPunct="1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mk-MK" alt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Намалување на личните постигнувања</a:t>
            </a:r>
            <a:r>
              <a:rPr lang="en-US" alt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        </a:t>
            </a:r>
            <a:r>
              <a:rPr lang="en-US" altLang="en-US" sz="3200" b="1" dirty="0" smtClean="0">
                <a:latin typeface="Arial" panose="020B0604020202020204" pitchFamily="34" charset="0"/>
              </a:rPr>
              <a:t>       </a:t>
            </a:r>
            <a:endParaRPr lang="en-US" altLang="en-US" sz="3200" b="1" dirty="0">
              <a:latin typeface="Arial" panose="020B0604020202020204" pitchFamily="34" charset="0"/>
            </a:endParaRPr>
          </a:p>
          <a:p>
            <a:pPr lvl="2" eaLnBrk="1" hangingPunct="1">
              <a:spcBef>
                <a:spcPct val="0"/>
              </a:spcBef>
              <a:buClrTx/>
              <a:buFont typeface="Arial" panose="020B0604020202020204" pitchFamily="34" charset="0"/>
              <a:buChar char="•"/>
            </a:pPr>
            <a:endParaRPr lang="en-US" altLang="en-US" sz="3600" b="1" i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(</a:t>
            </a:r>
            <a:r>
              <a:rPr lang="en-US" altLang="en-US" sz="1600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Maslach</a:t>
            </a:r>
            <a:r>
              <a:rPr lang="en-US" altLang="en-US" sz="1600" dirty="0" smtClean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</a:rPr>
              <a:t>Burnout Inventory, 1996) 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540486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43225" y="2841488"/>
            <a:ext cx="10515600" cy="157515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mk-MK" sz="4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 да се </a:t>
            </a:r>
            <a:r>
              <a:rPr lang="mk-MK" sz="4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превенира ризикот </a:t>
            </a:r>
            <a:r>
              <a:rPr lang="mk-MK" sz="4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 согорување ако сте лекар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49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247339" y="6539660"/>
            <a:ext cx="2944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(Starling, Rodgers, &amp; Winkler, 2014) </a:t>
            </a:r>
            <a:endParaRPr lang="en-US" sz="14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803563" y="951462"/>
            <a:ext cx="10848109" cy="1143000"/>
          </a:xfrm>
        </p:spPr>
        <p:txBody>
          <a:bodyPr>
            <a:noAutofit/>
          </a:bodyPr>
          <a:lstStyle/>
          <a:p>
            <a:pPr algn="ctr"/>
            <a:r>
              <a:rPr lang="mk-MK" altLang="en-US" sz="3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Превентивни стратегии за оптоварување со стрес </a:t>
            </a:r>
            <a:r>
              <a:rPr lang="en-US" altLang="en-US" sz="3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mk-MK" altLang="en-US" sz="3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согорување</a:t>
            </a:r>
            <a:endParaRPr lang="en-US" altLang="en-US" sz="3600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136073" y="2576394"/>
            <a:ext cx="10280072" cy="475297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mk-MK" alt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Менаџирајте го Перфекционизмот/Идеализмот/Заносот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mk-MK" alt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Работете според вашите сили</a:t>
            </a:r>
            <a:endParaRPr lang="en-US" altLang="en-US" sz="2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mk-MK" alt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Одржувајте силни граници</a:t>
            </a:r>
            <a:endParaRPr lang="en-US" altLang="en-US" sz="2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mk-MK" alt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Мониторирајте ја вашата инвестиција во енергија</a:t>
            </a:r>
            <a:endParaRPr lang="en-US" altLang="en-US" sz="2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mk-MK" alt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Користете модел на менаџирање со стрес</a:t>
            </a:r>
            <a:endParaRPr lang="en-US" altLang="en-US" sz="2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mk-MK" alt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Барајте помош</a:t>
            </a:r>
            <a:endParaRPr lang="en-US" altLang="en-US" sz="2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mk-MK" alt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Практикувајте екстремна грижа за себе си</a:t>
            </a:r>
            <a:endParaRPr lang="en-US" altLang="en-US" sz="2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2195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523242" y="6550223"/>
            <a:ext cx="1668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(Linzer</a:t>
            </a:r>
            <a:r>
              <a:rPr lang="en-US" sz="1400" dirty="0"/>
              <a:t> </a:t>
            </a:r>
            <a:r>
              <a:rPr lang="en-US" sz="1400" dirty="0" smtClean="0"/>
              <a:t>et al., 2013)</a:t>
            </a:r>
            <a:endParaRPr lang="en-US" sz="1400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662546" y="97790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mk-MK" altLang="en-US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Контролирајте го вашиот идеал</a:t>
            </a:r>
            <a:endParaRPr lang="en-CA" altLang="en-US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662546" y="2846387"/>
            <a:ext cx="8229600" cy="4011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en-US" altLang="en-US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  </a:t>
            </a:r>
            <a:r>
              <a:rPr lang="mk-MK" altLang="en-US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СТОП со ПЕРФЕКЦИОНИЗМОТ</a:t>
            </a:r>
            <a:r>
              <a:rPr lang="en-US" altLang="en-US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!!!</a:t>
            </a:r>
            <a:endParaRPr lang="en-US" altLang="en-US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endParaRPr lang="en-US" alt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mk-MK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Постојано барајте прилики и можности да </a:t>
            </a:r>
            <a:r>
              <a:rPr lang="mk-MK" altLang="en-US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намалите темпо</a:t>
            </a:r>
            <a:r>
              <a:rPr lang="mk-MK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, да </a:t>
            </a:r>
            <a:r>
              <a:rPr lang="mk-MK" altLang="en-US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делегирате</a:t>
            </a:r>
            <a:r>
              <a:rPr lang="mk-MK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или да </a:t>
            </a:r>
            <a:r>
              <a:rPr lang="mk-MK" altLang="en-US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пропуштите некои нешта </a:t>
            </a:r>
            <a:r>
              <a:rPr lang="mk-MK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 да го контролирате оптоварувањето со работа </a:t>
            </a: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CA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78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409714" y="6541442"/>
            <a:ext cx="1782286" cy="306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(Fortney et al., 2013)</a:t>
            </a:r>
            <a:endParaRPr lang="en-US" sz="1400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75302" y="1299875"/>
            <a:ext cx="85074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mk-MK" altLang="en-US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Бидете автенични</a:t>
            </a:r>
            <a:r>
              <a:rPr lang="en-US" altLang="en-US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en-US" altLang="en-US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mk-MK" altLang="en-US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Работете силно </a:t>
            </a:r>
            <a:r>
              <a:rPr lang="en-US" altLang="en-US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mk-MK" altLang="en-US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суштински</a:t>
            </a:r>
            <a:endParaRPr lang="en-US" altLang="en-US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676401" y="2750994"/>
            <a:ext cx="9157854" cy="4525963"/>
          </a:xfrm>
        </p:spPr>
        <p:txBody>
          <a:bodyPr/>
          <a:lstStyle/>
          <a:p>
            <a:r>
              <a:rPr lang="mk-MK" alt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Вашата сила е комбинација од вашите природни таленти, плус вашето знаење, вештини и практично искуство. </a:t>
            </a:r>
            <a:r>
              <a:rPr lang="en-US" alt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mk-MK" alt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Знајте ги вашите вредности</a:t>
            </a:r>
            <a:r>
              <a:rPr lang="en-US" alt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mk-MK" alt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кои сте всушност во вашето внатрешно јадро</a:t>
            </a:r>
            <a:endParaRPr lang="en-US" altLang="en-US" sz="2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alt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Знајте ја вашата животна цел и вашите приоритети</a:t>
            </a:r>
            <a:r>
              <a:rPr lang="en-US" alt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7562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2078182" y="330056"/>
            <a:ext cx="8229600" cy="1143000"/>
          </a:xfrm>
        </p:spPr>
        <p:txBody>
          <a:bodyPr/>
          <a:lstStyle/>
          <a:p>
            <a:pPr algn="ctr" eaLnBrk="1" hangingPunct="1"/>
            <a:r>
              <a:rPr lang="mk-MK" altLang="en-US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Развијте силни граници</a:t>
            </a:r>
            <a:endParaRPr lang="en-CA" altLang="en-US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ontent Placeholder 2"/>
          <p:cNvSpPr>
            <a:spLocks/>
          </p:cNvSpPr>
          <p:nvPr/>
        </p:nvSpPr>
        <p:spPr bwMode="auto">
          <a:xfrm>
            <a:off x="1440873" y="1612756"/>
            <a:ext cx="9785927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3000" dirty="0"/>
              <a:t>		</a:t>
            </a:r>
            <a:r>
              <a:rPr lang="mk-MK" altLang="en-US" sz="3000" dirty="0" smtClean="0"/>
              <a:t>   </a:t>
            </a:r>
            <a:r>
              <a:rPr lang="mk-MK" altLang="en-US" sz="3000" b="1" dirty="0" smtClean="0"/>
              <a:t>Слабо/Пропустливо</a:t>
            </a:r>
            <a:r>
              <a:rPr lang="en-US" altLang="en-US" sz="3000" b="1" dirty="0" smtClean="0"/>
              <a:t>   </a:t>
            </a:r>
            <a:r>
              <a:rPr lang="en-US" altLang="en-US" sz="3000" dirty="0" smtClean="0"/>
              <a:t>              </a:t>
            </a:r>
            <a:r>
              <a:rPr lang="mk-MK" altLang="en-US" sz="3000" dirty="0" smtClean="0"/>
              <a:t>   </a:t>
            </a:r>
            <a:r>
              <a:rPr lang="mk-MK" altLang="en-US" sz="3000" b="1" dirty="0" smtClean="0"/>
              <a:t>Силно/здраво</a:t>
            </a:r>
            <a:endParaRPr lang="en-US" altLang="en-US" sz="30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30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3000" dirty="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3000" b="1" dirty="0"/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6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100" b="1" i="1" dirty="0"/>
              <a:t>        </a:t>
            </a:r>
            <a:r>
              <a:rPr lang="mk-MK" altLang="en-US" sz="2400" b="1" i="1" dirty="0" smtClean="0">
                <a:solidFill>
                  <a:schemeClr val="accent2">
                    <a:lumMod val="50000"/>
                  </a:schemeClr>
                </a:solidFill>
              </a:rPr>
              <a:t>Границите се невидливи бариери кои ве одвојуваат – физички, емоционално и духовно – од светот околу вас. </a:t>
            </a:r>
            <a:endParaRPr lang="en-US" altLang="en-US" sz="24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b="1" i="1" dirty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r>
              <a:rPr lang="mk-MK" altLang="en-US" sz="2400" b="1" i="1" dirty="0" smtClean="0">
                <a:solidFill>
                  <a:schemeClr val="accent2">
                    <a:lumMod val="50000"/>
                  </a:schemeClr>
                </a:solidFill>
              </a:rPr>
              <a:t>Границите дефинираат кој сте всушност вие и ве држат безбедно. </a:t>
            </a:r>
            <a:r>
              <a:rPr lang="en-US" altLang="en-US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n-US" altLang="en-US" sz="24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b="1" dirty="0">
                <a:solidFill>
                  <a:schemeClr val="accent2">
                    <a:lumMod val="50000"/>
                  </a:schemeClr>
                </a:solidFill>
              </a:rPr>
              <a:t>                     </a:t>
            </a:r>
            <a:r>
              <a:rPr lang="mk-MK" altLang="en-US" sz="2400" b="1" dirty="0" smtClean="0">
                <a:solidFill>
                  <a:schemeClr val="accent2">
                    <a:lumMod val="50000"/>
                  </a:schemeClr>
                </a:solidFill>
              </a:rPr>
              <a:t>Каква</a:t>
            </a: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</a:rPr>
              <a:t> “</a:t>
            </a:r>
            <a:r>
              <a:rPr lang="mk-MK" altLang="en-US" sz="2400" b="1" dirty="0" smtClean="0">
                <a:solidFill>
                  <a:schemeClr val="accent2">
                    <a:lumMod val="50000"/>
                  </a:schemeClr>
                </a:solidFill>
              </a:rPr>
              <a:t>работа врз градење на граници</a:t>
            </a: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</a:rPr>
              <a:t>” </a:t>
            </a:r>
            <a:r>
              <a:rPr lang="mk-MK" altLang="en-US" sz="2400" b="1" dirty="0" smtClean="0">
                <a:solidFill>
                  <a:schemeClr val="accent2">
                    <a:lumMod val="50000"/>
                  </a:schemeClr>
                </a:solidFill>
              </a:rPr>
              <a:t>можеби ќе ви биде потребна</a:t>
            </a:r>
            <a:r>
              <a:rPr lang="en-US" altLang="en-US" sz="2400" b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lang="en-US" altLang="en-US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dirty="0"/>
              <a:t>          (Source: </a:t>
            </a:r>
            <a:r>
              <a:rPr lang="en-US" altLang="en-US" sz="1800" i="1" dirty="0"/>
              <a:t>Boundaries: Where you end and I begin </a:t>
            </a:r>
            <a:r>
              <a:rPr lang="en-US" altLang="en-US" sz="1800" dirty="0"/>
              <a:t>by Anne Katherine, MA, 1991)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400" b="1" i="1" dirty="0"/>
          </a:p>
        </p:txBody>
      </p:sp>
      <p:sp>
        <p:nvSpPr>
          <p:cNvPr id="14" name="Donut 13"/>
          <p:cNvSpPr/>
          <p:nvPr/>
        </p:nvSpPr>
        <p:spPr>
          <a:xfrm>
            <a:off x="3584720" y="2044258"/>
            <a:ext cx="1219199" cy="1219200"/>
          </a:xfrm>
          <a:prstGeom prst="donut">
            <a:avLst>
              <a:gd name="adj" fmla="val 3529"/>
            </a:avLst>
          </a:prstGeom>
          <a:ln>
            <a:solidFill>
              <a:schemeClr val="tx1"/>
            </a:solidFill>
            <a:prstDash val="dashDot"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nut 14"/>
          <p:cNvSpPr/>
          <p:nvPr/>
        </p:nvSpPr>
        <p:spPr>
          <a:xfrm>
            <a:off x="7345507" y="2044556"/>
            <a:ext cx="1295400" cy="1295400"/>
          </a:xfrm>
          <a:prstGeom prst="donut">
            <a:avLst>
              <a:gd name="adj" fmla="val 4223"/>
            </a:avLst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11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1510145" y="1231241"/>
            <a:ext cx="8906981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mk-MK" altLang="en-US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Мониторирајте ја инвестицијата во вашата енергија</a:t>
            </a:r>
            <a:endParaRPr lang="en-CA" altLang="en-US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510145" y="2585378"/>
            <a:ext cx="8906981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mk-MK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Запрашајте се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Што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mk-MK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кои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 </a:t>
            </a:r>
            <a:r>
              <a:rPr lang="mk-MK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Исцедувачите на Енергијата </a:t>
            </a:r>
            <a:r>
              <a:rPr lang="mk-MK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 мојот живот? </a:t>
            </a:r>
            <a:endParaRPr lang="en-US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mk-MK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Што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mk-MK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кои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се </a:t>
            </a:r>
            <a:r>
              <a:rPr lang="mk-MK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Обновувачите на Енергијата </a:t>
            </a:r>
            <a:r>
              <a:rPr lang="mk-MK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во мојот живот?</a:t>
            </a:r>
            <a:endParaRPr lang="en-US" alt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573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867858" y="6550223"/>
            <a:ext cx="33241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(Schneider, Kingsolver, &amp; Rosdahl, 2014)</a:t>
            </a:r>
            <a:endParaRPr lang="en-US" sz="1400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885950" y="686486"/>
            <a:ext cx="8229600" cy="1143000"/>
          </a:xfrm>
        </p:spPr>
        <p:txBody>
          <a:bodyPr/>
          <a:lstStyle/>
          <a:p>
            <a:pPr algn="ctr" eaLnBrk="1" hangingPunct="1"/>
            <a:r>
              <a:rPr lang="mk-MK" altLang="en-US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 на стрес-менаџмент</a:t>
            </a:r>
            <a:endParaRPr lang="en-CA" altLang="en-US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622220" y="1797150"/>
            <a:ext cx="9604580" cy="45259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mk-MK" altLang="en-US" sz="4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mk-MK" alt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ромени</a:t>
            </a:r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mk-MK" alt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Што и како би променил нешто за да го избегнам изворот на стрес? </a:t>
            </a:r>
            <a:endParaRPr lang="en-US" altLang="en-US" sz="28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mk-MK" altLang="en-US" sz="4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mk-MK" alt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збегни</a:t>
            </a:r>
            <a:r>
              <a:rPr lang="mk-MK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alt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 да го избегнам стресот</a:t>
            </a:r>
            <a:r>
              <a:rPr lang="en-US" alt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 typeface="Wingdings" panose="05000000000000000000" pitchFamily="2" charset="2"/>
              <a:buNone/>
            </a:pPr>
            <a:r>
              <a:rPr lang="mk-MK" altLang="en-US" sz="4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mk-MK" alt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рифати:</a:t>
            </a:r>
            <a:r>
              <a:rPr lang="en-US" alt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alt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Како би можел да живеам со стрес преку</a:t>
            </a:r>
            <a:r>
              <a:rPr lang="en-US" altLang="en-US" sz="28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CA" altLang="en-US" dirty="0" smtClean="0">
              <a:solidFill>
                <a:schemeClr val="tx1"/>
              </a:solidFill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239712" y="1808361"/>
            <a:ext cx="82089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" name="Content Placeholder 2"/>
          <p:cNvSpPr>
            <a:spLocks/>
          </p:cNvSpPr>
          <p:nvPr/>
        </p:nvSpPr>
        <p:spPr bwMode="auto">
          <a:xfrm>
            <a:off x="2231056" y="4912668"/>
            <a:ext cx="829887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4000" dirty="0"/>
              <a:t> </a:t>
            </a:r>
            <a:r>
              <a:rPr lang="mk-MK" altLang="en-US" b="1" dirty="0" smtClean="0">
                <a:solidFill>
                  <a:schemeClr val="accent2">
                    <a:lumMod val="50000"/>
                  </a:schemeClr>
                </a:solidFill>
              </a:rPr>
              <a:t>Градење на отпор,</a:t>
            </a:r>
            <a:r>
              <a:rPr lang="mk-MK" altLang="en-US" b="1" dirty="0">
                <a:solidFill>
                  <a:schemeClr val="accent2">
                    <a:lumMod val="50000"/>
                  </a:schemeClr>
                </a:solidFill>
              </a:rPr>
              <a:t>и</a:t>
            </a:r>
            <a:endParaRPr lang="en-US" alt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mk-MK" altLang="en-US" b="1" dirty="0" smtClean="0">
                <a:solidFill>
                  <a:schemeClr val="accent2">
                    <a:lumMod val="50000"/>
                  </a:schemeClr>
                </a:solidFill>
              </a:rPr>
              <a:t>Менувајќи се себе си или својата перцепција</a:t>
            </a:r>
            <a:endParaRPr lang="en-US" altLang="en-US" b="1" dirty="0">
              <a:solidFill>
                <a:schemeClr val="accent2">
                  <a:lumMod val="50000"/>
                </a:schemeClr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5285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66413" y="6550223"/>
            <a:ext cx="3025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(Nedrow, Steckler, &amp; Hardman, 2012)</a:t>
            </a:r>
            <a:endParaRPr lang="en-US" sz="1400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1593" y="499721"/>
            <a:ext cx="8229600" cy="1143000"/>
          </a:xfrm>
        </p:spPr>
        <p:txBody>
          <a:bodyPr/>
          <a:lstStyle/>
          <a:p>
            <a:pPr algn="ctr" eaLnBrk="1" hangingPunct="1"/>
            <a:r>
              <a:rPr lang="mk-MK" altLang="en-US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Барајте помош</a:t>
            </a:r>
            <a:endParaRPr lang="en-CA" altLang="en-US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967007" y="247731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mk-MK" altLang="en-US" sz="3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 двоумам да барам помош бидејќи </a:t>
            </a:r>
            <a:r>
              <a:rPr lang="en-US" altLang="en-US" sz="3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. 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endParaRPr lang="en-US" altLang="en-US" sz="3600" b="1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mk-MK" altLang="en-US" sz="3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работите кои би ми помогнале токму сега се </a:t>
            </a:r>
            <a:r>
              <a:rPr lang="en-US" altLang="en-US" sz="3600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. .</a:t>
            </a:r>
          </a:p>
          <a:p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140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66413" y="6550223"/>
            <a:ext cx="3025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(Nedrow, Steckler, &amp; Hardman, 2012)</a:t>
            </a:r>
            <a:endParaRPr lang="en-US" sz="1400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343891" y="850900"/>
            <a:ext cx="9002897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mk-MK" altLang="en-US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Практикувајте екстремна грижа за себе си</a:t>
            </a:r>
            <a:endParaRPr lang="en-CA" altLang="en-US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117188" y="22050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b="1" dirty="0" smtClean="0"/>
              <a:t> </a:t>
            </a:r>
            <a:br>
              <a:rPr lang="en-US" altLang="en-US" b="1" dirty="0" smtClean="0"/>
            </a:br>
            <a:r>
              <a:rPr lang="mk-MK" alt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 што се разликуваат активностите со кои се грижам за другите од оние кои ги применувам на себе си? </a:t>
            </a:r>
            <a:endParaRPr lang="en-US" altLang="en-US" sz="32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en-CA" altLang="en-US" sz="28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579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66413" y="6550223"/>
            <a:ext cx="3025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(Nedrow, Steckler, &amp; Hardman, 2012)</a:t>
            </a:r>
            <a:endParaRPr lang="en-US" sz="1400" dirty="0"/>
          </a:p>
        </p:txBody>
      </p:sp>
      <p:sp>
        <p:nvSpPr>
          <p:cNvPr id="11" name="Title 1"/>
          <p:cNvSpPr>
            <a:spLocks noGrp="1"/>
          </p:cNvSpPr>
          <p:nvPr>
            <p:ph type="title" idx="4294967295"/>
          </p:nvPr>
        </p:nvSpPr>
        <p:spPr>
          <a:xfrm>
            <a:off x="1533619" y="711200"/>
            <a:ext cx="8662987" cy="101580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sz="3600" dirty="0" smtClean="0">
                <a:latin typeface="Arial" panose="020B0604020202020204" pitchFamily="34" charset="0"/>
              </a:rPr>
              <a:t> </a:t>
            </a:r>
            <a:r>
              <a:rPr lang="mk-MK" altLang="en-US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Согорување поради </a:t>
            </a:r>
            <a:r>
              <a:rPr lang="mk-MK" alt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работа</a:t>
            </a:r>
            <a:r>
              <a:rPr lang="en-US" altLang="en-US" dirty="0" smtClean="0"/>
              <a:t>: </a:t>
            </a:r>
            <a:br>
              <a:rPr lang="en-US" altLang="en-US" dirty="0" smtClean="0"/>
            </a:br>
            <a:r>
              <a:rPr lang="mk-MK" alt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Превентабилно</a:t>
            </a:r>
            <a:r>
              <a:rPr lang="en-US" alt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mk-MK" alt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Реверзибилно</a:t>
            </a:r>
            <a:r>
              <a:rPr lang="en-US" alt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4294967295"/>
          </p:nvPr>
        </p:nvSpPr>
        <p:spPr>
          <a:xfrm>
            <a:off x="1732056" y="2181225"/>
            <a:ext cx="8388350" cy="38163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            </a:t>
            </a:r>
            <a:r>
              <a:rPr lang="mk-MK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Од ова								До ова</a:t>
            </a: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 sz="2400" b="1" dirty="0" smtClean="0"/>
          </a:p>
        </p:txBody>
      </p:sp>
      <p:pic>
        <p:nvPicPr>
          <p:cNvPr id="14" name="Picture 5" descr="Stress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881" y="3116262"/>
            <a:ext cx="3429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YaYaWoma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956" y="2695575"/>
            <a:ext cx="2808288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57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79419" y="46355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mk-MK" alt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Оптовареност со стрес </a:t>
            </a:r>
            <a:r>
              <a:rPr lang="en-US" alt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vs </a:t>
            </a:r>
            <a:r>
              <a:rPr lang="mk-MK" altLang="en-US" sz="3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Согорувае</a:t>
            </a:r>
            <a:endParaRPr lang="en-US" altLang="en-US" sz="36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57676" y="1666264"/>
            <a:ext cx="11907324" cy="495776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mk-MK" altLang="en-US" sz="26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Оптовареност со стрес</a:t>
            </a:r>
            <a:r>
              <a:rPr lang="en-US" altLang="en-US" sz="2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        </a:t>
            </a:r>
            <a:r>
              <a:rPr lang="mk-MK" altLang="en-US" sz="2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mk-MK" altLang="en-US" sz="2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Согорување</a:t>
            </a:r>
            <a:endParaRPr lang="en-US" altLang="en-US" sz="26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mk-MK" altLang="en-US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Прекумерно ангажирање</a:t>
            </a:r>
            <a:r>
              <a:rPr lang="en-US" altLang="en-US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</a:t>
            </a:r>
            <a:r>
              <a:rPr lang="mk-MK" altLang="en-US" sz="2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</a:t>
            </a:r>
            <a:r>
              <a:rPr lang="en-US" altLang="en-US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mk-MK" alt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Не-ангажирање</a:t>
            </a:r>
            <a:endParaRPr lang="en-US" altLang="en-US" sz="2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en-US" altLang="en-US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mk-MK" altLang="en-US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Прекумерна реакција со емоции</a:t>
            </a:r>
            <a:r>
              <a:rPr lang="en-US" altLang="en-US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● </a:t>
            </a:r>
            <a:r>
              <a:rPr lang="mk-MK" alt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Затапени емоции</a:t>
            </a:r>
            <a:endParaRPr lang="en-US" altLang="en-US" sz="2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en-US" altLang="en-US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mk-MK" altLang="en-US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Ургентност и хиперактивност		</a:t>
            </a:r>
            <a:r>
              <a:rPr lang="en-US" altLang="en-US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mk-MK" alt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mk-MK" alt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еспомошност</a:t>
            </a:r>
            <a:r>
              <a:rPr lang="en-US" alt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mk-MK" alt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безнадежност</a:t>
            </a:r>
            <a:endParaRPr lang="en-US" altLang="en-US" sz="2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en-US" altLang="en-US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mk-MK" altLang="en-US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Губиток на енергија</a:t>
            </a:r>
            <a:r>
              <a:rPr lang="en-US" altLang="en-US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</a:t>
            </a:r>
            <a:r>
              <a:rPr lang="mk-MK" altLang="en-US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en-US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mk-MK" alt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Губиток на мотивадијца/идеали/надеж</a:t>
            </a:r>
            <a:endParaRPr lang="en-US" altLang="en-US" sz="2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en-US" altLang="en-US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mk-MK" altLang="en-US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Примарна штета</a:t>
            </a:r>
            <a:r>
              <a:rPr lang="en-US" altLang="en-US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mk-MK" altLang="en-US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физичка</a:t>
            </a:r>
            <a:r>
              <a:rPr lang="en-US" altLang="en-US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</a:t>
            </a:r>
            <a:r>
              <a:rPr lang="mk-MK" altLang="en-US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mk-MK" alt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Примарна штета</a:t>
            </a:r>
            <a:r>
              <a:rPr lang="en-US" alt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mk-MK" alt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емоционална</a:t>
            </a:r>
            <a:endParaRPr lang="en-US" altLang="en-US" sz="2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None/>
            </a:pPr>
            <a:r>
              <a:rPr lang="en-US" altLang="en-US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mk-MK" altLang="en-US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Предвремено стареење</a:t>
            </a:r>
            <a:r>
              <a:rPr lang="en-US" altLang="en-US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</a:t>
            </a:r>
            <a:r>
              <a:rPr lang="mk-MK" altLang="en-US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● </a:t>
            </a:r>
            <a:r>
              <a:rPr lang="mk-MK" alt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Излгеда дека </a:t>
            </a:r>
            <a:r>
              <a:rPr lang="mk-MK" alt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живото</a:t>
            </a:r>
            <a:r>
              <a:rPr lang="mk-MK" alt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mk-MK" alt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k-MK" alt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вреди да се 														живее</a:t>
            </a:r>
            <a:r>
              <a:rPr lang="en-US" altLang="en-US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6613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166413" y="6550223"/>
            <a:ext cx="3025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(Nedrow, Steckler, &amp; Hardman, 2012)</a:t>
            </a:r>
            <a:endParaRPr lang="en-US" sz="1400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967007" y="850900"/>
            <a:ext cx="8229600" cy="1143000"/>
          </a:xfrm>
        </p:spPr>
        <p:txBody>
          <a:bodyPr/>
          <a:lstStyle/>
          <a:p>
            <a:pPr eaLnBrk="1" hangingPunct="1"/>
            <a:r>
              <a:rPr lang="mk-MK" altLang="en-US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Личен акциски план</a:t>
            </a:r>
            <a:endParaRPr lang="en-CA" altLang="en-US" b="1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704108" y="2205037"/>
            <a:ext cx="9395691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endParaRPr lang="en-US" altLang="en-US" b="1" dirty="0" smtClean="0"/>
          </a:p>
          <a:p>
            <a:pPr>
              <a:buFont typeface="Wingdings" panose="05000000000000000000" pitchFamily="2" charset="2"/>
              <a:buNone/>
            </a:pPr>
            <a:endParaRPr lang="en-US" altLang="en-US" b="1" dirty="0" smtClean="0"/>
          </a:p>
          <a:p>
            <a:pPr>
              <a:buFont typeface="Wingdings" panose="05000000000000000000" pitchFamily="2" charset="2"/>
              <a:buNone/>
            </a:pPr>
            <a:r>
              <a:rPr lang="mk-MK" altLang="en-US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Една активност која веднаш </a:t>
            </a:r>
          </a:p>
          <a:p>
            <a:pPr>
              <a:buFont typeface="Wingdings" panose="05000000000000000000" pitchFamily="2" charset="2"/>
              <a:buNone/>
            </a:pPr>
            <a:r>
              <a:rPr lang="mk-MK" altLang="en-US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ќе ја применам за да го намалам</a:t>
            </a: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mk-MK" altLang="en-US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оптоварувањето со стрес во мојот</a:t>
            </a:r>
            <a:endParaRPr lang="en-US" altLang="en-US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mk-MK" altLang="en-US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живот и да ги намалам шансите за</a:t>
            </a:r>
            <a:endParaRPr lang="en-US" altLang="en-US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mk-MK" altLang="en-US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согорување</a:t>
            </a:r>
            <a:r>
              <a:rPr lang="en-US" altLang="en-US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altLang="en-US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5" descr="iStock_000007472888XSmall_Woman Getting Hot RockMass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905" y="2964223"/>
            <a:ext cx="19526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iStock_000000317704Small_Woman with water bott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531" y="2890837"/>
            <a:ext cx="146367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33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1242" y="362806"/>
            <a:ext cx="11272603" cy="946879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mk-MK" sz="40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Заповеди за благосостојбата на лекарот</a:t>
            </a:r>
            <a:endParaRPr lang="en-US" sz="40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1144249" y="1298714"/>
            <a:ext cx="11047751" cy="5381468"/>
          </a:xfrm>
        </p:spPr>
        <p:txBody>
          <a:bodyPr>
            <a:noAutofit/>
          </a:bodyPr>
          <a:lstStyle/>
          <a:p>
            <a:pPr marL="571500" indent="-571500">
              <a:buAutoNum type="romanUcPeriod"/>
            </a:pPr>
            <a:r>
              <a:rPr lang="mk-MK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Нема да очекувате некој друг да ви го намали стресот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buAutoNum type="romanUcPeriod"/>
            </a:pPr>
            <a:r>
              <a:rPr lang="mk-MK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Нема да се опирате на промена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buAutoNum type="romanUcPeriod"/>
            </a:pPr>
            <a:r>
              <a:rPr lang="mk-MK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Нема залудно да работите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buAutoNum type="romanUcPeriod"/>
            </a:pPr>
            <a:r>
              <a:rPr lang="mk-MK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Запомнете што ви е свето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buAutoNum type="romanUcPeriod"/>
            </a:pPr>
            <a:r>
              <a:rPr lang="mk-MK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Почитувајте си ги вашите граници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buAutoNum type="romanUcPeriod"/>
            </a:pPr>
            <a:r>
              <a:rPr lang="mk-MK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Нема да работите сами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buAutoNum type="romanUcPeriod"/>
            </a:pPr>
            <a:r>
              <a:rPr lang="mk-MK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Нема да ги оптоварувате или убивате од работа другите.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71500" indent="-571500">
              <a:buAutoNum type="romanUcPeriod"/>
            </a:pPr>
            <a:r>
              <a:rPr lang="mk-MK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Нема да работите повеќе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mk-MK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Ќе работите помудро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>
              <a:buAutoNum type="romanUcPeriod"/>
            </a:pPr>
            <a:r>
              <a:rPr lang="mk-MK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Секогаш барајте радост и надмоќ во вашата работа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571500" indent="-571500">
              <a:buAutoNum type="romanUcPeriod"/>
            </a:pPr>
            <a:r>
              <a:rPr lang="mk-MK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Ќе продолжите да учите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962807" y="6515951"/>
            <a:ext cx="1229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(Krall, 2014)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561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28710" y="1657954"/>
            <a:ext cx="10515600" cy="27371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mk-MK" sz="4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Согорувањето не е болест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mk-MK" sz="4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тоа е симптом и борбата со согорувањето е победа за секого-лекари, пациенти, семејства и персонал</a:t>
            </a:r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66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PQuestion"/>
          <p:cNvSpPr>
            <a:spLocks noGrp="1"/>
          </p:cNvSpPr>
          <p:nvPr>
            <p:ph type="title"/>
          </p:nvPr>
        </p:nvSpPr>
        <p:spPr>
          <a:xfrm>
            <a:off x="1155700" y="791134"/>
            <a:ext cx="9969500" cy="1485900"/>
          </a:xfrm>
        </p:spPr>
        <p:txBody>
          <a:bodyPr>
            <a:noAutofit/>
          </a:bodyPr>
          <a:lstStyle/>
          <a:p>
            <a:r>
              <a:rPr lang="mk-MK" sz="3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Што од следното може да се примени за да се спречи согорувањето кај лекарот</a:t>
            </a:r>
            <a:r>
              <a:rPr lang="en-US" sz="36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PAnswers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554596" y="2909455"/>
            <a:ext cx="9753600" cy="439046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mk-MK" sz="2900" dirty="0" smtClean="0">
                <a:latin typeface="Georgia" panose="02040502050405020303" pitchFamily="18" charset="0"/>
              </a:rPr>
              <a:t>1.  </a:t>
            </a:r>
            <a:r>
              <a:rPr lang="mk-MK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 примени грижа за себе си како дел од медицинската професија 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mk-MK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Да промовира контрола врз работната средина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mk-MK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Да вклучи свесност и тимска работа во пракса </a:t>
            </a:r>
            <a:endParaRPr lang="en-US" sz="2800" b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mk-MK" sz="2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mk-MK" sz="28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 наведено </a:t>
            </a:r>
            <a:r>
              <a:rPr lang="mk-MK" sz="28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погор</a:t>
            </a: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PCountdownTrigger"/>
          <p:cNvSpPr/>
          <p:nvPr/>
        </p:nvSpPr>
        <p:spPr>
          <a:xfrm>
            <a:off x="152400" y="15240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76401" y="87514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mk-MK" altLang="en-US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Што е стрес</a:t>
            </a:r>
            <a:r>
              <a:rPr lang="en-CA" altLang="en-US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40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379682" y="2455449"/>
            <a:ext cx="10266218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2800" dirty="0" smtClean="0">
                <a:latin typeface="Arial" panose="020B0604020202020204" pitchFamily="34" charset="0"/>
              </a:rPr>
              <a:t> </a:t>
            </a:r>
            <a:r>
              <a:rPr lang="mk-MK" alt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вроден биолошки механизам кој постои во сите живи суштества </a:t>
            </a:r>
            <a:endParaRPr lang="en-US" altLang="en-US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en-US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mk-MK" alt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Целта е да се заштити организмот за да си го обезбеди своето преживување и преживувањето на врстата </a:t>
            </a:r>
            <a:endParaRPr lang="en-US" altLang="en-US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 altLang="en-US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mk-MK" alt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Овој механизам на стрес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, (</a:t>
            </a:r>
            <a:r>
              <a:rPr lang="mk-MK" alt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инстинкт на преживување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) </a:t>
            </a:r>
            <a:r>
              <a:rPr lang="mk-MK" alt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работи на концептот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“</a:t>
            </a:r>
            <a:r>
              <a:rPr lang="mk-MK" alt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бори се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, </a:t>
            </a:r>
            <a:r>
              <a:rPr lang="mk-MK" alt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одлетај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mk-MK" alt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или замрзни се</a:t>
            </a:r>
            <a:r>
              <a:rPr lang="en-US" altLang="en-US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”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400" dirty="0" smtClean="0">
                <a:latin typeface="Arial" panose="020B0604020202020204" pitchFamily="34" charset="0"/>
              </a:rPr>
              <a:t>(Source: </a:t>
            </a:r>
            <a:r>
              <a:rPr lang="en-US" altLang="en-US" sz="1400" i="1" dirty="0" smtClean="0">
                <a:latin typeface="Arial" panose="020B0604020202020204" pitchFamily="34" charset="0"/>
              </a:rPr>
              <a:t>Stress vs Distress </a:t>
            </a:r>
            <a:r>
              <a:rPr lang="en-US" altLang="en-US" sz="1400" dirty="0" smtClean="0">
                <a:latin typeface="Arial" panose="020B0604020202020204" pitchFamily="34" charset="0"/>
              </a:rPr>
              <a:t>by Hans </a:t>
            </a:r>
            <a:r>
              <a:rPr lang="en-US" altLang="en-US" sz="1400" dirty="0" err="1" smtClean="0">
                <a:latin typeface="Arial" panose="020B0604020202020204" pitchFamily="34" charset="0"/>
              </a:rPr>
              <a:t>Selye</a:t>
            </a:r>
            <a:r>
              <a:rPr lang="en-US" altLang="en-US" sz="1400" dirty="0" smtClean="0">
                <a:latin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595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313217" y="2660073"/>
            <a:ext cx="3802647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mk-MK" altLang="en-US" sz="4400" b="1" i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СТРЕСОТ</a:t>
            </a:r>
            <a:endParaRPr lang="en-US" altLang="en-US" sz="4400" b="1" i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mk-MK" altLang="en-US" sz="4400" b="1" i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е</a:t>
            </a:r>
            <a:r>
              <a:rPr lang="en-US" altLang="en-US" sz="4400" b="1" i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endParaRPr lang="en-US" altLang="en-US" sz="4400" b="1" i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mk-MK" altLang="en-US" sz="4400" b="1" i="1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</a:rPr>
              <a:t>ЕНЕРГИЈА</a:t>
            </a:r>
            <a:endParaRPr lang="en-US" altLang="en-US" sz="4400" b="1" i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5" name="Picture 3" descr="j009064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268" y="2312411"/>
            <a:ext cx="3689350" cy="35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31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2078182" y="1131488"/>
            <a:ext cx="8229600" cy="1143000"/>
          </a:xfrm>
        </p:spPr>
        <p:txBody>
          <a:bodyPr/>
          <a:lstStyle/>
          <a:p>
            <a:pPr algn="ctr" eaLnBrk="1" hangingPunct="1"/>
            <a:r>
              <a:rPr lang="mk-MK" altLang="en-US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Хормони на стрес</a:t>
            </a:r>
            <a:endParaRPr lang="en-CA" altLang="en-US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1800665" y="2457489"/>
            <a:ext cx="8507117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FontTx/>
              <a:buNone/>
            </a:pPr>
            <a:r>
              <a:rPr lang="en-US" altLang="en-US" sz="2800" b="1" dirty="0" smtClean="0"/>
              <a:t>	</a:t>
            </a:r>
            <a:r>
              <a:rPr lang="mk-MK" alt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Кога одговорот кон стрес </a:t>
            </a:r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[“</a:t>
            </a:r>
            <a:r>
              <a:rPr lang="mk-MK" alt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познат како бори се или одлетај</a:t>
            </a:r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”] </a:t>
            </a:r>
            <a:r>
              <a:rPr lang="mk-MK" alt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 поттикнат во нашиот мозок</a:t>
            </a:r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mk-MK" alt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нашите тела се инјектирани со важни хормони</a:t>
            </a:r>
            <a:r>
              <a:rPr lang="en-US" alt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mk-MK" altLang="en-US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Адреналин</a:t>
            </a:r>
            <a:r>
              <a:rPr lang="en-US" altLang="en-US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mk-MK" altLang="en-US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нагоре</a:t>
            </a:r>
            <a:r>
              <a:rPr lang="en-US" altLang="en-US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k-MK" altLang="en-US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стимулирачки</a:t>
            </a:r>
            <a:endParaRPr lang="en-US" altLang="en-US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endParaRPr lang="en-US" altLang="en-US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mk-MK" altLang="en-US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Кортизол </a:t>
            </a:r>
            <a:r>
              <a:rPr lang="en-US" altLang="en-US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k-MK" altLang="en-US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надолу</a:t>
            </a:r>
            <a:r>
              <a:rPr lang="en-US" altLang="en-US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mk-MK" altLang="en-US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супримирачки</a:t>
            </a:r>
            <a:endParaRPr lang="en-US" altLang="en-US" sz="24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altLang="en-US" dirty="0" smtClean="0"/>
          </a:p>
        </p:txBody>
      </p:sp>
      <p:pic>
        <p:nvPicPr>
          <p:cNvPr id="16" name="Picture 7" descr="Click on thumbnail to zoom i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968" y="3954791"/>
            <a:ext cx="1402195" cy="1868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58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856509" y="524020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mk-MK" altLang="en-US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Физиолошки одоговор</a:t>
            </a:r>
            <a:endParaRPr lang="en-CA" altLang="en-US" sz="40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6328496" y="1678132"/>
            <a:ext cx="4292612" cy="4724400"/>
          </a:xfrm>
          <a:prstGeom prst="downArrowCallout">
            <a:avLst>
              <a:gd name="adj1" fmla="val 11954"/>
              <a:gd name="adj2" fmla="val 16713"/>
              <a:gd name="adj3" fmla="val 20448"/>
              <a:gd name="adj4" fmla="val 7057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mk-MK" alt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Намалени</a:t>
            </a:r>
            <a:r>
              <a:rPr lang="en-CA" alt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CA" altLang="en-US" sz="2400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CA" altLang="en-US" sz="24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en-CA" alt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 eaLnBrk="1" hangingPunct="1">
              <a:lnSpc>
                <a:spcPct val="70000"/>
              </a:lnSpc>
              <a:buFontTx/>
              <a:buChar char="•"/>
            </a:pPr>
            <a:r>
              <a:rPr lang="en-CA" alt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mk-MK" altLang="en-US" sz="2400" b="1" dirty="0" smtClean="0">
                <a:solidFill>
                  <a:schemeClr val="accent1">
                    <a:lumMod val="50000"/>
                  </a:schemeClr>
                </a:solidFill>
              </a:rPr>
              <a:t>дигестија</a:t>
            </a:r>
            <a:endParaRPr lang="en-CA" alt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 eaLnBrk="1" hangingPunct="1">
              <a:lnSpc>
                <a:spcPct val="70000"/>
              </a:lnSpc>
              <a:buFontTx/>
              <a:buChar char="•"/>
            </a:pPr>
            <a:r>
              <a:rPr lang="en-CA" alt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mk-MK" altLang="en-US" sz="2400" b="1" dirty="0" smtClean="0">
                <a:solidFill>
                  <a:schemeClr val="accent1">
                    <a:lumMod val="50000"/>
                  </a:schemeClr>
                </a:solidFill>
              </a:rPr>
              <a:t>имун систем</a:t>
            </a:r>
            <a:endParaRPr lang="en-CA" alt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 eaLnBrk="1" hangingPunct="1">
              <a:lnSpc>
                <a:spcPct val="70000"/>
              </a:lnSpc>
              <a:buFontTx/>
              <a:buChar char="•"/>
            </a:pPr>
            <a:r>
              <a:rPr lang="en-CA" alt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mk-MK" altLang="en-US" sz="2400" b="1" dirty="0" smtClean="0">
                <a:solidFill>
                  <a:schemeClr val="accent1">
                    <a:lumMod val="50000"/>
                  </a:schemeClr>
                </a:solidFill>
              </a:rPr>
              <a:t>ментална креативност</a:t>
            </a:r>
            <a:endParaRPr lang="en-CA" alt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 eaLnBrk="1" hangingPunct="1">
              <a:lnSpc>
                <a:spcPct val="70000"/>
              </a:lnSpc>
              <a:buFontTx/>
              <a:buChar char="•"/>
            </a:pPr>
            <a:r>
              <a:rPr lang="en-CA" alt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mk-MK" altLang="en-US" sz="2400" b="1" dirty="0" smtClean="0">
                <a:solidFill>
                  <a:schemeClr val="accent1">
                    <a:lumMod val="50000"/>
                  </a:schemeClr>
                </a:solidFill>
              </a:rPr>
              <a:t>емоционална стабилност</a:t>
            </a:r>
            <a:endParaRPr lang="en-CA" alt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 eaLnBrk="1" hangingPunct="1">
              <a:lnSpc>
                <a:spcPct val="70000"/>
              </a:lnSpc>
              <a:buFontTx/>
              <a:buChar char="•"/>
            </a:pPr>
            <a:r>
              <a:rPr lang="en-CA" alt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mk-MK" altLang="en-US" sz="2400" b="1" dirty="0" smtClean="0">
                <a:solidFill>
                  <a:schemeClr val="accent1">
                    <a:lumMod val="50000"/>
                  </a:schemeClr>
                </a:solidFill>
              </a:rPr>
              <a:t>сексуални хормони</a:t>
            </a:r>
            <a:endParaRPr lang="en-CA" alt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b="1" dirty="0">
              <a:solidFill>
                <a:schemeClr val="tx1"/>
              </a:solidFill>
              <a:ea typeface="MS PGothic" panose="020B0600070205080204" pitchFamily="34" charset="-128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1280160" y="1517795"/>
            <a:ext cx="4468899" cy="4648200"/>
          </a:xfrm>
          <a:prstGeom prst="upArrowCallout">
            <a:avLst>
              <a:gd name="adj1" fmla="val 12037"/>
              <a:gd name="adj2" fmla="val 16250"/>
              <a:gd name="adj3" fmla="val 20729"/>
              <a:gd name="adj4" fmla="val 7037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endParaRPr lang="en-US" altLang="en-US" sz="1000" b="1" dirty="0"/>
          </a:p>
          <a:p>
            <a:pPr eaLnBrk="1" hangingPunct="1">
              <a:lnSpc>
                <a:spcPct val="70000"/>
              </a:lnSpc>
              <a:buFont typeface="Wingdings" panose="05000000000000000000" pitchFamily="2" charset="2"/>
              <a:buNone/>
            </a:pPr>
            <a:r>
              <a:rPr lang="en-US" altLang="en-US" sz="2400" b="1" dirty="0"/>
              <a:t>	</a:t>
            </a:r>
            <a:r>
              <a:rPr lang="mk-MK" alt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Зголемени</a:t>
            </a:r>
            <a:r>
              <a:rPr lang="en-US" alt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alt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70000"/>
              </a:lnSpc>
              <a:buFontTx/>
              <a:buChar char="•"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mk-MK" altLang="en-US" sz="2400" b="1" dirty="0" smtClean="0">
                <a:solidFill>
                  <a:schemeClr val="accent1">
                    <a:lumMod val="50000"/>
                  </a:schemeClr>
                </a:solidFill>
              </a:rPr>
              <a:t>мускулен тонус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 eaLnBrk="1" hangingPunct="1">
              <a:lnSpc>
                <a:spcPct val="70000"/>
              </a:lnSpc>
              <a:buFontTx/>
              <a:buChar char="•"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mk-MK" altLang="en-US" sz="2400" b="1" dirty="0" smtClean="0">
                <a:solidFill>
                  <a:schemeClr val="accent1">
                    <a:lumMod val="50000"/>
                  </a:schemeClr>
                </a:solidFill>
              </a:rPr>
              <a:t>крвен притисок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 eaLnBrk="1" hangingPunct="1">
              <a:lnSpc>
                <a:spcPct val="70000"/>
              </a:lnSpc>
              <a:buFontTx/>
              <a:buChar char="•"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mk-MK" altLang="en-US" sz="2400" b="1" dirty="0" smtClean="0">
                <a:solidFill>
                  <a:schemeClr val="accent1">
                    <a:lumMod val="50000"/>
                  </a:schemeClr>
                </a:solidFill>
              </a:rPr>
              <a:t>фреквенција на дишење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 eaLnBrk="1" hangingPunct="1">
              <a:lnSpc>
                <a:spcPct val="70000"/>
              </a:lnSpc>
              <a:buFontTx/>
              <a:buChar char="•"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mk-MK" altLang="en-US" sz="2400" b="1" dirty="0" smtClean="0">
                <a:solidFill>
                  <a:schemeClr val="accent1">
                    <a:lumMod val="50000"/>
                  </a:schemeClr>
                </a:solidFill>
              </a:rPr>
              <a:t>срцева фреквенција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 eaLnBrk="1" hangingPunct="1">
              <a:lnSpc>
                <a:spcPct val="70000"/>
              </a:lnSpc>
              <a:buFontTx/>
              <a:buChar char="•"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mk-MK" altLang="en-US" sz="2400" b="1" dirty="0" smtClean="0">
                <a:solidFill>
                  <a:schemeClr val="accent1">
                    <a:lumMod val="50000"/>
                  </a:schemeClr>
                </a:solidFill>
              </a:rPr>
              <a:t>ментална спремност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 eaLnBrk="1" hangingPunct="1">
              <a:lnSpc>
                <a:spcPct val="70000"/>
              </a:lnSpc>
              <a:buFontTx/>
              <a:buChar char="•"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mk-MK" altLang="en-US" sz="2400" b="1" dirty="0" smtClean="0">
                <a:solidFill>
                  <a:schemeClr val="accent1">
                    <a:lumMod val="50000"/>
                  </a:schemeClr>
                </a:solidFill>
              </a:rPr>
              <a:t>емоциолнална анксиозност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 eaLnBrk="1" hangingPunct="1">
              <a:lnSpc>
                <a:spcPct val="70000"/>
              </a:lnSpc>
              <a:buFontTx/>
              <a:buChar char="•"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mk-MK" altLang="en-US" sz="2400" b="1" dirty="0" smtClean="0">
                <a:solidFill>
                  <a:schemeClr val="accent1">
                    <a:lumMod val="50000"/>
                  </a:schemeClr>
                </a:solidFill>
              </a:rPr>
              <a:t>крвниот шеќер и мастите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 eaLnBrk="1" hangingPunct="1">
              <a:lnSpc>
                <a:spcPct val="70000"/>
              </a:lnSpc>
              <a:buFontTx/>
              <a:buChar char="•"/>
            </a:pPr>
            <a:r>
              <a:rPr lang="en-US" altLang="en-US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mk-MK" altLang="en-US" sz="2400" b="1" dirty="0" smtClean="0">
                <a:solidFill>
                  <a:schemeClr val="accent1">
                    <a:lumMod val="50000"/>
                  </a:schemeClr>
                </a:solidFill>
              </a:rPr>
              <a:t>метаболизмот</a:t>
            </a:r>
            <a:endParaRPr lang="en-US" altLang="en-US" sz="2400" b="1" dirty="0">
              <a:solidFill>
                <a:schemeClr val="accent1">
                  <a:lumMod val="50000"/>
                </a:schemeClr>
              </a:solidFill>
            </a:endParaRPr>
          </a:p>
          <a:p>
            <a:pPr lvl="1" eaLnBrk="1" hangingPunct="1">
              <a:lnSpc>
                <a:spcPct val="70000"/>
              </a:lnSpc>
              <a:buFontTx/>
              <a:buChar char="•"/>
            </a:pPr>
            <a:endParaRPr lang="en-US" altLang="en-US" sz="2400" b="1" dirty="0"/>
          </a:p>
          <a:p>
            <a:pPr eaLnBrk="1" hangingPunct="1">
              <a:lnSpc>
                <a:spcPct val="70000"/>
              </a:lnSpc>
              <a:spcBef>
                <a:spcPct val="0"/>
              </a:spcBef>
              <a:buFontTx/>
              <a:buChar char="•"/>
            </a:pPr>
            <a:endParaRPr lang="en-US" altLang="en-US" sz="1800" b="1" dirty="0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529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 autoUpdateAnimBg="0"/>
      <p:bldP spid="12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PCountdownTrigger"/>
          <p:cNvSpPr/>
          <p:nvPr/>
        </p:nvSpPr>
        <p:spPr>
          <a:xfrm>
            <a:off x="0" y="0"/>
            <a:ext cx="12700" cy="12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7964" y="195263"/>
            <a:ext cx="82296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mk-MK" altLang="en-US" sz="40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Една случка на стрес</a:t>
            </a:r>
            <a:endParaRPr lang="en-CA" altLang="en-US" sz="40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2"/>
          <p:cNvSpPr>
            <a:spLocks noChangeShapeType="1"/>
          </p:cNvSpPr>
          <p:nvPr/>
        </p:nvSpPr>
        <p:spPr bwMode="auto">
          <a:xfrm>
            <a:off x="3240377" y="1558925"/>
            <a:ext cx="0" cy="3657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>
            <a:off x="3221327" y="5211763"/>
            <a:ext cx="565943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1944977" y="5149850"/>
            <a:ext cx="1195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mk-MK" altLang="en-US" sz="1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Стресор</a:t>
            </a:r>
            <a:endParaRPr lang="en-US" altLang="en-US" sz="1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1249652" y="3059113"/>
            <a:ext cx="21097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mk-MK" altLang="en-US" sz="16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Интензитет на одговор</a:t>
            </a:r>
            <a:endParaRPr lang="en-US" altLang="en-US" sz="16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Freeform 7"/>
          <p:cNvSpPr>
            <a:spLocks/>
          </p:cNvSpPr>
          <p:nvPr/>
        </p:nvSpPr>
        <p:spPr bwMode="auto">
          <a:xfrm>
            <a:off x="3405477" y="4056063"/>
            <a:ext cx="358775" cy="1120775"/>
          </a:xfrm>
          <a:custGeom>
            <a:avLst/>
            <a:gdLst>
              <a:gd name="T0" fmla="*/ 0 w 1968"/>
              <a:gd name="T1" fmla="*/ 2147483646 h 1144"/>
              <a:gd name="T2" fmla="*/ 2147483646 w 1968"/>
              <a:gd name="T3" fmla="*/ 2147483646 h 1144"/>
              <a:gd name="T4" fmla="*/ 2147483646 w 1968"/>
              <a:gd name="T5" fmla="*/ 2147483646 h 1144"/>
              <a:gd name="T6" fmla="*/ 2147483646 w 1968"/>
              <a:gd name="T7" fmla="*/ 2147483646 h 1144"/>
              <a:gd name="T8" fmla="*/ 2147483646 w 1968"/>
              <a:gd name="T9" fmla="*/ 2147483646 h 1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68"/>
              <a:gd name="T16" fmla="*/ 0 h 1144"/>
              <a:gd name="T17" fmla="*/ 1968 w 1968"/>
              <a:gd name="T18" fmla="*/ 1144 h 1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68" h="1144">
                <a:moveTo>
                  <a:pt x="0" y="1144"/>
                </a:moveTo>
                <a:cubicBezTo>
                  <a:pt x="4" y="660"/>
                  <a:pt x="8" y="176"/>
                  <a:pt x="96" y="88"/>
                </a:cubicBezTo>
                <a:cubicBezTo>
                  <a:pt x="184" y="0"/>
                  <a:pt x="312" y="456"/>
                  <a:pt x="528" y="616"/>
                </a:cubicBezTo>
                <a:cubicBezTo>
                  <a:pt x="744" y="776"/>
                  <a:pt x="1152" y="968"/>
                  <a:pt x="1392" y="1048"/>
                </a:cubicBezTo>
                <a:cubicBezTo>
                  <a:pt x="1632" y="1128"/>
                  <a:pt x="1872" y="1088"/>
                  <a:pt x="1968" y="1096"/>
                </a:cubicBezTo>
              </a:path>
            </a:pathLst>
          </a:custGeom>
          <a:noFill/>
          <a:ln w="57150">
            <a:solidFill>
              <a:srgbClr val="FF66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 flipH="1">
            <a:off x="3764252" y="3652838"/>
            <a:ext cx="2133600" cy="1447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H="1">
            <a:off x="3459452" y="3043238"/>
            <a:ext cx="76200" cy="990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383252" y="2738438"/>
            <a:ext cx="363652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mk-MK" alt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Моментален одговор</a:t>
            </a:r>
            <a:endParaRPr lang="en-US" altLang="en-US" sz="20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881727" y="5313363"/>
            <a:ext cx="238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4775489" y="5313363"/>
            <a:ext cx="2841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5669252" y="5313363"/>
            <a:ext cx="2397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6563014" y="5313363"/>
            <a:ext cx="2397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7515514" y="5313363"/>
            <a:ext cx="238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24" name="Text Box 19"/>
          <p:cNvSpPr txBox="1">
            <a:spLocks noChangeArrowheads="1"/>
          </p:cNvSpPr>
          <p:nvPr/>
        </p:nvSpPr>
        <p:spPr bwMode="auto">
          <a:xfrm>
            <a:off x="8409277" y="5329238"/>
            <a:ext cx="238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en-US" altLang="en-US" sz="2000" b="1">
                <a:solidFill>
                  <a:srgbClr val="000000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25" name="Text Box 11"/>
          <p:cNvSpPr>
            <a:spLocks noChangeArrowheads="1"/>
          </p:cNvSpPr>
          <p:nvPr/>
        </p:nvSpPr>
        <p:spPr bwMode="auto">
          <a:xfrm>
            <a:off x="5745451" y="3433763"/>
            <a:ext cx="48053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mk-MK" altLang="en-US" sz="2000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Брзо враќање кон релаксација</a:t>
            </a:r>
            <a:endParaRPr lang="en-US" altLang="en-US" sz="2000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TextBox 17"/>
          <p:cNvSpPr txBox="1">
            <a:spLocks noChangeArrowheads="1"/>
          </p:cNvSpPr>
          <p:nvPr/>
        </p:nvSpPr>
        <p:spPr bwMode="auto">
          <a:xfrm>
            <a:off x="4119852" y="5811837"/>
            <a:ext cx="51831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32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8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Font typeface="Wingdings" panose="05000000000000000000" pitchFamily="2" charset="2"/>
              <a:buChar char="§"/>
              <a:defRPr sz="2400">
                <a:solidFill>
                  <a:srgbClr val="333333"/>
                </a:solidFill>
                <a:latin typeface="Arial Narrow" panose="020B0606020202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mk-MK" alt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Временски пат</a:t>
            </a:r>
            <a:endParaRPr lang="en-US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18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EROBASED" val="False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531</TotalTime>
  <Words>1606</Words>
  <Application>Microsoft Office PowerPoint</Application>
  <PresentationFormat>Widescreen</PresentationFormat>
  <Paragraphs>336</Paragraphs>
  <Slides>43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MS PGothic</vt:lpstr>
      <vt:lpstr>Arial</vt:lpstr>
      <vt:lpstr>Arial Black</vt:lpstr>
      <vt:lpstr>Arial Narrow</vt:lpstr>
      <vt:lpstr>Calibri</vt:lpstr>
      <vt:lpstr>Garamond</vt:lpstr>
      <vt:lpstr>Georgia</vt:lpstr>
      <vt:lpstr>Times New Roman</vt:lpstr>
      <vt:lpstr>Wingdings</vt:lpstr>
      <vt:lpstr>Organic</vt:lpstr>
      <vt:lpstr>Burnout Syndrome Синром на согорување</vt:lpstr>
      <vt:lpstr>Помалку веројатно е лекарите да добијат синдром на согорување поради ........</vt:lpstr>
      <vt:lpstr> Дефиниција на синдромот на согорување</vt:lpstr>
      <vt:lpstr>Оптовареност со стрес vs Согорувае</vt:lpstr>
      <vt:lpstr>Што е стрес?</vt:lpstr>
      <vt:lpstr>PowerPoint Presentation</vt:lpstr>
      <vt:lpstr>Хормони на стрес</vt:lpstr>
      <vt:lpstr>Физиолошки одоговор</vt:lpstr>
      <vt:lpstr>Една случка на стрес</vt:lpstr>
      <vt:lpstr>Мултипни случки на стрес</vt:lpstr>
      <vt:lpstr>Оптоварување со стрес</vt:lpstr>
      <vt:lpstr>Оптоварување со стрес води до болест</vt:lpstr>
      <vt:lpstr>Хронични нарушувања асоцирани со стрес &amp; Болести</vt:lpstr>
      <vt:lpstr>Ризик фактори за оптоварување со стрес </vt:lpstr>
      <vt:lpstr> Стрес асоциран со работа (Source: Statistics Canada 2010 General Social Survey)</vt:lpstr>
      <vt:lpstr>  Изворот на стрес кај вработените</vt:lpstr>
      <vt:lpstr>Епидемиологија</vt:lpstr>
      <vt:lpstr>Епидемиологија</vt:lpstr>
      <vt:lpstr>Како се сфаќа синдромот на согорување (Source: Joan Borysenko , PhD. 2011.  Fried: Why You Burnout &amp; How to Revive)</vt:lpstr>
      <vt:lpstr>Ризик фактори за согорување</vt:lpstr>
      <vt:lpstr>Yerkes-Dodson-ов Закон Поврзаност со манифестацијата на стрес</vt:lpstr>
      <vt:lpstr> Структурен модел на соговрување</vt:lpstr>
      <vt:lpstr>…..Согорување…..</vt:lpstr>
      <vt:lpstr> 12 стадиуми на согорување </vt:lpstr>
      <vt:lpstr>12 стадиуми на согорување</vt:lpstr>
      <vt:lpstr>12 стадиуми на согорување</vt:lpstr>
      <vt:lpstr>12 стадиуми на согорување</vt:lpstr>
      <vt:lpstr>12 стадиуми на согорување</vt:lpstr>
      <vt:lpstr>12 стадиуми на согорување</vt:lpstr>
      <vt:lpstr>PowerPoint Presentation</vt:lpstr>
      <vt:lpstr>Превентивни стратегии за оптоварување со стрес &amp; согорување</vt:lpstr>
      <vt:lpstr>Контролирајте го вашиот идеал</vt:lpstr>
      <vt:lpstr>Бидете автенични: Работете силно &amp; суштински</vt:lpstr>
      <vt:lpstr>Развијте силни граници</vt:lpstr>
      <vt:lpstr>Мониторирајте ја инвестицијата во вашата енергија</vt:lpstr>
      <vt:lpstr>Модел на стрес-менаџмент</vt:lpstr>
      <vt:lpstr>Барајте помош</vt:lpstr>
      <vt:lpstr>Практикувајте екстремна грижа за себе си</vt:lpstr>
      <vt:lpstr> Согорување поради работа:  Превентабилно &amp; Реверзибилно </vt:lpstr>
      <vt:lpstr>Личен акциски план</vt:lpstr>
      <vt:lpstr>10 Заповеди за благосостојбата на лекарот</vt:lpstr>
      <vt:lpstr>PowerPoint Presentation</vt:lpstr>
      <vt:lpstr>Што од следното може да се примени за да се спречи согорувањето кај лекарот?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Burnout Syndrome Синром на согорување</dc:title>
  <dc:creator>Olivera Stojceva</dc:creator>
  <cp:lastModifiedBy>Olivera Stojceva</cp:lastModifiedBy>
  <cp:revision>63</cp:revision>
  <dcterms:created xsi:type="dcterms:W3CDTF">2018-11-30T17:25:01Z</dcterms:created>
  <dcterms:modified xsi:type="dcterms:W3CDTF">2018-12-03T18:41:21Z</dcterms:modified>
</cp:coreProperties>
</file>