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0" r:id="rId5"/>
    <p:sldId id="259" r:id="rId6"/>
    <p:sldId id="260" r:id="rId7"/>
    <p:sldId id="292" r:id="rId8"/>
    <p:sldId id="295" r:id="rId9"/>
    <p:sldId id="261" r:id="rId10"/>
    <p:sldId id="293" r:id="rId11"/>
    <p:sldId id="262" r:id="rId12"/>
    <p:sldId id="312" r:id="rId13"/>
    <p:sldId id="319" r:id="rId14"/>
    <p:sldId id="267" r:id="rId15"/>
    <p:sldId id="268" r:id="rId16"/>
    <p:sldId id="270" r:id="rId17"/>
    <p:sldId id="271" r:id="rId18"/>
    <p:sldId id="314" r:id="rId19"/>
    <p:sldId id="301" r:id="rId20"/>
    <p:sldId id="303" r:id="rId21"/>
    <p:sldId id="306" r:id="rId22"/>
    <p:sldId id="273" r:id="rId23"/>
    <p:sldId id="274" r:id="rId24"/>
    <p:sldId id="275" r:id="rId25"/>
    <p:sldId id="276" r:id="rId26"/>
    <p:sldId id="277" r:id="rId27"/>
    <p:sldId id="317" r:id="rId28"/>
    <p:sldId id="278" r:id="rId29"/>
    <p:sldId id="307" r:id="rId30"/>
    <p:sldId id="279" r:id="rId31"/>
    <p:sldId id="315" r:id="rId32"/>
    <p:sldId id="283" r:id="rId33"/>
    <p:sldId id="280" r:id="rId34"/>
    <p:sldId id="281" r:id="rId35"/>
    <p:sldId id="299" r:id="rId36"/>
    <p:sldId id="297" r:id="rId37"/>
    <p:sldId id="282" r:id="rId38"/>
    <p:sldId id="284" r:id="rId39"/>
    <p:sldId id="285" r:id="rId40"/>
    <p:sldId id="316" r:id="rId41"/>
    <p:sldId id="318" r:id="rId42"/>
    <p:sldId id="288" r:id="rId43"/>
    <p:sldId id="289" r:id="rId44"/>
    <p:sldId id="311" r:id="rId45"/>
    <p:sldId id="321" r:id="rId46"/>
    <p:sldId id="323" r:id="rId47"/>
    <p:sldId id="322" r:id="rId48"/>
    <p:sldId id="333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8CBCF-5E51-4233-87CA-F02548031EB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mk-MK"/>
        </a:p>
      </dgm:t>
    </dgm:pt>
    <dgm:pt modelId="{83EE2BDB-9D39-4782-B680-CAD89FE721C0}">
      <dgm:prSet/>
      <dgm:spPr/>
      <dgm:t>
        <a:bodyPr/>
        <a:lstStyle/>
        <a:p>
          <a:pPr rtl="0"/>
          <a:r>
            <a:rPr lang="mk-MK" dirty="0" smtClean="0"/>
            <a:t>Највисока смртност од сите карциноми</a:t>
          </a:r>
          <a:endParaRPr lang="mk-MK" dirty="0"/>
        </a:p>
      </dgm:t>
    </dgm:pt>
    <dgm:pt modelId="{D501AADD-FDF8-443C-9B76-CFD23483F642}" type="parTrans" cxnId="{FF832694-EDCE-47FB-8E54-CA8D7BC78928}">
      <dgm:prSet/>
      <dgm:spPr/>
      <dgm:t>
        <a:bodyPr/>
        <a:lstStyle/>
        <a:p>
          <a:endParaRPr lang="mk-MK"/>
        </a:p>
      </dgm:t>
    </dgm:pt>
    <dgm:pt modelId="{3DA09B31-A178-4E2D-8817-6C30AF47F239}" type="sibTrans" cxnId="{FF832694-EDCE-47FB-8E54-CA8D7BC78928}">
      <dgm:prSet/>
      <dgm:spPr/>
      <dgm:t>
        <a:bodyPr/>
        <a:lstStyle/>
        <a:p>
          <a:endParaRPr lang="mk-MK"/>
        </a:p>
      </dgm:t>
    </dgm:pt>
    <dgm:pt modelId="{D94E584C-63DA-4481-B46E-E65CE8F4DC4A}">
      <dgm:prSet/>
      <dgm:spPr/>
      <dgm:t>
        <a:bodyPr/>
        <a:lstStyle/>
        <a:p>
          <a:pPr rtl="0"/>
          <a:r>
            <a:rPr lang="mk-MK" dirty="0" smtClean="0"/>
            <a:t>И покарај напредокот во терапевтските методи 7 од 8 пациенти со белодробен карцином умираат во рок од 5 години од дијагнозата. </a:t>
          </a:r>
          <a:endParaRPr lang="mk-MK" dirty="0"/>
        </a:p>
      </dgm:t>
    </dgm:pt>
    <dgm:pt modelId="{2EE9CB5C-2054-4DAD-BCE2-1C97351C8047}" type="parTrans" cxnId="{AF477D78-05D7-4FE8-95AC-151F937AD2CF}">
      <dgm:prSet/>
      <dgm:spPr/>
      <dgm:t>
        <a:bodyPr/>
        <a:lstStyle/>
        <a:p>
          <a:endParaRPr lang="mk-MK"/>
        </a:p>
      </dgm:t>
    </dgm:pt>
    <dgm:pt modelId="{228C8D32-C9C2-42EB-80DF-CD4E5A7F49AD}" type="sibTrans" cxnId="{AF477D78-05D7-4FE8-95AC-151F937AD2CF}">
      <dgm:prSet/>
      <dgm:spPr/>
      <dgm:t>
        <a:bodyPr/>
        <a:lstStyle/>
        <a:p>
          <a:endParaRPr lang="mk-MK"/>
        </a:p>
      </dgm:t>
    </dgm:pt>
    <dgm:pt modelId="{CAC18D5F-4D79-4CCE-A31D-70642AD03331}">
      <dgm:prSet/>
      <dgm:spPr/>
      <dgm:t>
        <a:bodyPr/>
        <a:lstStyle/>
        <a:p>
          <a:pPr rtl="0"/>
          <a:r>
            <a:rPr lang="mk-MK" dirty="0" smtClean="0"/>
            <a:t>Пушењето засега е најважна причина за појава на карцином на бели дробови- Превенција –откажување од пушење.</a:t>
          </a:r>
          <a:endParaRPr lang="mk-MK" dirty="0"/>
        </a:p>
      </dgm:t>
    </dgm:pt>
    <dgm:pt modelId="{D7B3BFB5-9BB8-4D04-8AF6-AAEB99CAD33A}" type="parTrans" cxnId="{1ED0D556-8753-4CAC-89BB-247DC3CD7F67}">
      <dgm:prSet/>
      <dgm:spPr/>
      <dgm:t>
        <a:bodyPr/>
        <a:lstStyle/>
        <a:p>
          <a:endParaRPr lang="mk-MK"/>
        </a:p>
      </dgm:t>
    </dgm:pt>
    <dgm:pt modelId="{E9564EF5-793A-4EAA-A269-FE621DCF00C7}" type="sibTrans" cxnId="{1ED0D556-8753-4CAC-89BB-247DC3CD7F67}">
      <dgm:prSet/>
      <dgm:spPr/>
      <dgm:t>
        <a:bodyPr/>
        <a:lstStyle/>
        <a:p>
          <a:endParaRPr lang="mk-MK"/>
        </a:p>
      </dgm:t>
    </dgm:pt>
    <dgm:pt modelId="{24E3E671-F9B6-48A6-9967-774C98B94057}">
      <dgm:prSet/>
      <dgm:spPr/>
      <dgm:t>
        <a:bodyPr/>
        <a:lstStyle/>
        <a:p>
          <a:pPr rtl="0"/>
          <a:r>
            <a:rPr lang="mk-MK" dirty="0" smtClean="0"/>
            <a:t>Нови терпевтски методи кои ветуваат се од областа на поновите истражувања на молкеуларната биологија и генетика .</a:t>
          </a:r>
          <a:endParaRPr lang="mk-MK" dirty="0"/>
        </a:p>
      </dgm:t>
    </dgm:pt>
    <dgm:pt modelId="{2F81E17C-9437-471D-9DEF-18C76348F12B}" type="parTrans" cxnId="{871E0427-A41B-4A1E-893B-6533CACB756D}">
      <dgm:prSet/>
      <dgm:spPr/>
      <dgm:t>
        <a:bodyPr/>
        <a:lstStyle/>
        <a:p>
          <a:endParaRPr lang="mk-MK"/>
        </a:p>
      </dgm:t>
    </dgm:pt>
    <dgm:pt modelId="{BB0F7686-611B-48F0-A3BB-7990A781A429}" type="sibTrans" cxnId="{871E0427-A41B-4A1E-893B-6533CACB756D}">
      <dgm:prSet/>
      <dgm:spPr/>
      <dgm:t>
        <a:bodyPr/>
        <a:lstStyle/>
        <a:p>
          <a:endParaRPr lang="mk-MK"/>
        </a:p>
      </dgm:t>
    </dgm:pt>
    <dgm:pt modelId="{8FF19DC9-505D-4D01-A66A-469CE2B6B40C}" type="pres">
      <dgm:prSet presAssocID="{74A8CBCF-5E51-4233-87CA-F02548031EB6}" presName="linear" presStyleCnt="0">
        <dgm:presLayoutVars>
          <dgm:animLvl val="lvl"/>
          <dgm:resizeHandles val="exact"/>
        </dgm:presLayoutVars>
      </dgm:prSet>
      <dgm:spPr/>
    </dgm:pt>
    <dgm:pt modelId="{6F8F2043-1BEC-4B6E-8773-BDC2470EBF9D}" type="pres">
      <dgm:prSet presAssocID="{83EE2BDB-9D39-4782-B680-CAD89FE721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6D1B90-0ACD-4FEE-B245-5283AAD4CB0D}" type="pres">
      <dgm:prSet presAssocID="{3DA09B31-A178-4E2D-8817-6C30AF47F239}" presName="spacer" presStyleCnt="0"/>
      <dgm:spPr/>
    </dgm:pt>
    <dgm:pt modelId="{44421112-CC91-47CD-96ED-C1710E263F7E}" type="pres">
      <dgm:prSet presAssocID="{D94E584C-63DA-4481-B46E-E65CE8F4DC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AF03F9-3B30-4F4C-8C57-A492A7D784EA}" type="pres">
      <dgm:prSet presAssocID="{228C8D32-C9C2-42EB-80DF-CD4E5A7F49AD}" presName="spacer" presStyleCnt="0"/>
      <dgm:spPr/>
    </dgm:pt>
    <dgm:pt modelId="{9F057978-0AEA-4355-A9A0-DC5E321DCA6A}" type="pres">
      <dgm:prSet presAssocID="{CAC18D5F-4D79-4CCE-A31D-70642AD033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5D946555-B325-410B-B950-DA982117AB33}" type="pres">
      <dgm:prSet presAssocID="{E9564EF5-793A-4EAA-A269-FE621DCF00C7}" presName="spacer" presStyleCnt="0"/>
      <dgm:spPr/>
    </dgm:pt>
    <dgm:pt modelId="{980CADB7-E4DD-4BFF-B1FB-B1886DBD13A9}" type="pres">
      <dgm:prSet presAssocID="{24E3E671-F9B6-48A6-9967-774C98B940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832694-EDCE-47FB-8E54-CA8D7BC78928}" srcId="{74A8CBCF-5E51-4233-87CA-F02548031EB6}" destId="{83EE2BDB-9D39-4782-B680-CAD89FE721C0}" srcOrd="0" destOrd="0" parTransId="{D501AADD-FDF8-443C-9B76-CFD23483F642}" sibTransId="{3DA09B31-A178-4E2D-8817-6C30AF47F239}"/>
    <dgm:cxn modelId="{B92CD69C-9F46-42D0-8FBD-695608E39F90}" type="presOf" srcId="{24E3E671-F9B6-48A6-9967-774C98B94057}" destId="{980CADB7-E4DD-4BFF-B1FB-B1886DBD13A9}" srcOrd="0" destOrd="0" presId="urn:microsoft.com/office/officeart/2005/8/layout/vList2"/>
    <dgm:cxn modelId="{1ED0D556-8753-4CAC-89BB-247DC3CD7F67}" srcId="{74A8CBCF-5E51-4233-87CA-F02548031EB6}" destId="{CAC18D5F-4D79-4CCE-A31D-70642AD03331}" srcOrd="2" destOrd="0" parTransId="{D7B3BFB5-9BB8-4D04-8AF6-AAEB99CAD33A}" sibTransId="{E9564EF5-793A-4EAA-A269-FE621DCF00C7}"/>
    <dgm:cxn modelId="{FB0AE74F-3986-44B1-815D-40A726D34C1C}" type="presOf" srcId="{83EE2BDB-9D39-4782-B680-CAD89FE721C0}" destId="{6F8F2043-1BEC-4B6E-8773-BDC2470EBF9D}" srcOrd="0" destOrd="0" presId="urn:microsoft.com/office/officeart/2005/8/layout/vList2"/>
    <dgm:cxn modelId="{FCA1CAD3-9DF7-43CC-80A7-7234E8594F27}" type="presOf" srcId="{CAC18D5F-4D79-4CCE-A31D-70642AD03331}" destId="{9F057978-0AEA-4355-A9A0-DC5E321DCA6A}" srcOrd="0" destOrd="0" presId="urn:microsoft.com/office/officeart/2005/8/layout/vList2"/>
    <dgm:cxn modelId="{871E0427-A41B-4A1E-893B-6533CACB756D}" srcId="{74A8CBCF-5E51-4233-87CA-F02548031EB6}" destId="{24E3E671-F9B6-48A6-9967-774C98B94057}" srcOrd="3" destOrd="0" parTransId="{2F81E17C-9437-471D-9DEF-18C76348F12B}" sibTransId="{BB0F7686-611B-48F0-A3BB-7990A781A429}"/>
    <dgm:cxn modelId="{BA0CE1BE-B00A-4779-8288-12C5C625406C}" type="presOf" srcId="{74A8CBCF-5E51-4233-87CA-F02548031EB6}" destId="{8FF19DC9-505D-4D01-A66A-469CE2B6B40C}" srcOrd="0" destOrd="0" presId="urn:microsoft.com/office/officeart/2005/8/layout/vList2"/>
    <dgm:cxn modelId="{AF477D78-05D7-4FE8-95AC-151F937AD2CF}" srcId="{74A8CBCF-5E51-4233-87CA-F02548031EB6}" destId="{D94E584C-63DA-4481-B46E-E65CE8F4DC4A}" srcOrd="1" destOrd="0" parTransId="{2EE9CB5C-2054-4DAD-BCE2-1C97351C8047}" sibTransId="{228C8D32-C9C2-42EB-80DF-CD4E5A7F49AD}"/>
    <dgm:cxn modelId="{D5F2EF86-51BF-4E09-A2FC-92105DB343AD}" type="presOf" srcId="{D94E584C-63DA-4481-B46E-E65CE8F4DC4A}" destId="{44421112-CC91-47CD-96ED-C1710E263F7E}" srcOrd="0" destOrd="0" presId="urn:microsoft.com/office/officeart/2005/8/layout/vList2"/>
    <dgm:cxn modelId="{067A49E8-26DB-4899-8DC6-16BF932D2FD3}" type="presParOf" srcId="{8FF19DC9-505D-4D01-A66A-469CE2B6B40C}" destId="{6F8F2043-1BEC-4B6E-8773-BDC2470EBF9D}" srcOrd="0" destOrd="0" presId="urn:microsoft.com/office/officeart/2005/8/layout/vList2"/>
    <dgm:cxn modelId="{7A09034F-D78B-4809-847B-4014BB80D26C}" type="presParOf" srcId="{8FF19DC9-505D-4D01-A66A-469CE2B6B40C}" destId="{D26D1B90-0ACD-4FEE-B245-5283AAD4CB0D}" srcOrd="1" destOrd="0" presId="urn:microsoft.com/office/officeart/2005/8/layout/vList2"/>
    <dgm:cxn modelId="{EDFE12B4-B460-406C-9038-254F946CE993}" type="presParOf" srcId="{8FF19DC9-505D-4D01-A66A-469CE2B6B40C}" destId="{44421112-CC91-47CD-96ED-C1710E263F7E}" srcOrd="2" destOrd="0" presId="urn:microsoft.com/office/officeart/2005/8/layout/vList2"/>
    <dgm:cxn modelId="{5BB687AF-0DEE-4620-863B-276BF654A28B}" type="presParOf" srcId="{8FF19DC9-505D-4D01-A66A-469CE2B6B40C}" destId="{FAAF03F9-3B30-4F4C-8C57-A492A7D784EA}" srcOrd="3" destOrd="0" presId="urn:microsoft.com/office/officeart/2005/8/layout/vList2"/>
    <dgm:cxn modelId="{C30D2CA3-5F47-4616-974C-46AD6780F2FE}" type="presParOf" srcId="{8FF19DC9-505D-4D01-A66A-469CE2B6B40C}" destId="{9F057978-0AEA-4355-A9A0-DC5E321DCA6A}" srcOrd="4" destOrd="0" presId="urn:microsoft.com/office/officeart/2005/8/layout/vList2"/>
    <dgm:cxn modelId="{E9A5B1E9-17F1-47C0-8851-976861ECDAB2}" type="presParOf" srcId="{8FF19DC9-505D-4D01-A66A-469CE2B6B40C}" destId="{5D946555-B325-410B-B950-DA982117AB33}" srcOrd="5" destOrd="0" presId="urn:microsoft.com/office/officeart/2005/8/layout/vList2"/>
    <dgm:cxn modelId="{5AC4AB05-095E-41F8-9DF4-5139AE8828B0}" type="presParOf" srcId="{8FF19DC9-505D-4D01-A66A-469CE2B6B40C}" destId="{980CADB7-E4DD-4BFF-B1FB-B1886DBD13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23443-AFDF-44B1-B278-DF4ADB3558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619CC436-ABB9-46EB-9A1B-1EF79CCD4DF6}">
      <dgm:prSet/>
      <dgm:spPr/>
      <dgm:t>
        <a:bodyPr/>
        <a:lstStyle/>
        <a:p>
          <a:pPr rtl="0"/>
          <a:r>
            <a:rPr lang="mk-MK" b="1" dirty="0" smtClean="0"/>
            <a:t>                                                        Инциденца</a:t>
          </a:r>
          <a:r>
            <a:rPr lang="mk-MK" dirty="0" smtClean="0"/>
            <a:t> </a:t>
          </a:r>
          <a:endParaRPr lang="mk-MK" dirty="0"/>
        </a:p>
      </dgm:t>
    </dgm:pt>
    <dgm:pt modelId="{1ADBE387-3C3F-4F0C-889E-E282F3149C06}" type="parTrans" cxnId="{B6BE3571-0B94-483C-AAFA-281565C6CA46}">
      <dgm:prSet/>
      <dgm:spPr/>
      <dgm:t>
        <a:bodyPr/>
        <a:lstStyle/>
        <a:p>
          <a:endParaRPr lang="mk-MK"/>
        </a:p>
      </dgm:t>
    </dgm:pt>
    <dgm:pt modelId="{E9B4595C-2B64-451B-B65D-5CF7205901AA}" type="sibTrans" cxnId="{B6BE3571-0B94-483C-AAFA-281565C6CA46}">
      <dgm:prSet/>
      <dgm:spPr/>
      <dgm:t>
        <a:bodyPr/>
        <a:lstStyle/>
        <a:p>
          <a:endParaRPr lang="mk-MK"/>
        </a:p>
      </dgm:t>
    </dgm:pt>
    <dgm:pt modelId="{68E31A62-1E8E-44DC-8255-9D048EC5A5E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mk-MK" b="1" i="1" dirty="0" smtClean="0"/>
            <a:t>сеуште висока кај мажи ,кај жени</a:t>
          </a:r>
          <a:r>
            <a:rPr lang="en-US" b="1" i="1" dirty="0" smtClean="0"/>
            <a:t> </a:t>
          </a:r>
          <a:r>
            <a:rPr lang="mk-MK" b="1" i="1" dirty="0" smtClean="0"/>
            <a:t>во пораст</a:t>
          </a:r>
          <a:r>
            <a:rPr lang="mk-MK" i="1" dirty="0" smtClean="0"/>
            <a:t>.</a:t>
          </a:r>
          <a:endParaRPr lang="mk-MK" dirty="0"/>
        </a:p>
      </dgm:t>
    </dgm:pt>
    <dgm:pt modelId="{47A392A1-6E3B-44E9-A0F2-72BCF1225175}" type="parTrans" cxnId="{05A5CEA7-E2B9-497B-9B24-250957E7F2D2}">
      <dgm:prSet/>
      <dgm:spPr/>
      <dgm:t>
        <a:bodyPr/>
        <a:lstStyle/>
        <a:p>
          <a:endParaRPr lang="mk-MK"/>
        </a:p>
      </dgm:t>
    </dgm:pt>
    <dgm:pt modelId="{EA1A8B7E-A57D-4C2F-B3C3-AAA006EEAB44}" type="sibTrans" cxnId="{05A5CEA7-E2B9-497B-9B24-250957E7F2D2}">
      <dgm:prSet/>
      <dgm:spPr/>
      <dgm:t>
        <a:bodyPr/>
        <a:lstStyle/>
        <a:p>
          <a:endParaRPr lang="mk-MK"/>
        </a:p>
      </dgm:t>
    </dgm:pt>
    <dgm:pt modelId="{44842C5C-E648-45B3-91D2-BA855142729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mk-MK" dirty="0" smtClean="0"/>
            <a:t>1,8 милинони нови случаи во 2012 на светско ниво </a:t>
          </a:r>
          <a:r>
            <a:rPr lang="en-US" dirty="0" smtClean="0"/>
            <a:t>(WHO</a:t>
          </a:r>
          <a:r>
            <a:rPr lang="mk-MK" dirty="0" smtClean="0"/>
            <a:t>, </a:t>
          </a:r>
          <a:r>
            <a:rPr lang="en-US" dirty="0" err="1" smtClean="0"/>
            <a:t>GLOBOCAN</a:t>
          </a:r>
          <a:r>
            <a:rPr lang="en-US" dirty="0" smtClean="0"/>
            <a:t>)</a:t>
          </a:r>
          <a:r>
            <a:rPr lang="mk-MK" dirty="0" smtClean="0"/>
            <a:t>,  58% во нерзавиени земји</a:t>
          </a:r>
          <a:endParaRPr lang="mk-MK" dirty="0"/>
        </a:p>
      </dgm:t>
    </dgm:pt>
    <dgm:pt modelId="{D37EF741-9933-4ECA-922F-1B026F6E9AD3}" type="parTrans" cxnId="{94E5CEF3-B73A-4403-BF94-81CD97E135F8}">
      <dgm:prSet/>
      <dgm:spPr/>
      <dgm:t>
        <a:bodyPr/>
        <a:lstStyle/>
        <a:p>
          <a:endParaRPr lang="mk-MK"/>
        </a:p>
      </dgm:t>
    </dgm:pt>
    <dgm:pt modelId="{A2F23D45-CF7F-4B26-BBA0-EB74D65E755E}" type="sibTrans" cxnId="{94E5CEF3-B73A-4403-BF94-81CD97E135F8}">
      <dgm:prSet/>
      <dgm:spPr/>
      <dgm:t>
        <a:bodyPr/>
        <a:lstStyle/>
        <a:p>
          <a:endParaRPr lang="mk-MK"/>
        </a:p>
      </dgm:t>
    </dgm:pt>
    <dgm:pt modelId="{C16401F6-D458-4031-A6A1-9125D20F823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mk-MK" b="1" i="1" dirty="0" smtClean="0"/>
            <a:t>Возраст 55-65 години</a:t>
          </a:r>
          <a:endParaRPr lang="mk-MK" b="1" dirty="0"/>
        </a:p>
      </dgm:t>
    </dgm:pt>
    <dgm:pt modelId="{1BBFA8BC-5BF7-431D-9A8C-4F8A47212727}" type="parTrans" cxnId="{5EA528D3-CF0F-4F9D-8C8B-48D808C01CBF}">
      <dgm:prSet/>
      <dgm:spPr/>
      <dgm:t>
        <a:bodyPr/>
        <a:lstStyle/>
        <a:p>
          <a:endParaRPr lang="mk-MK"/>
        </a:p>
      </dgm:t>
    </dgm:pt>
    <dgm:pt modelId="{916548F5-7799-41DD-B290-A49020F0AED9}" type="sibTrans" cxnId="{5EA528D3-CF0F-4F9D-8C8B-48D808C01CBF}">
      <dgm:prSet/>
      <dgm:spPr/>
      <dgm:t>
        <a:bodyPr/>
        <a:lstStyle/>
        <a:p>
          <a:endParaRPr lang="mk-MK"/>
        </a:p>
      </dgm:t>
    </dgm:pt>
    <dgm:pt modelId="{897FFA33-F75B-4B03-BC71-749B26AF01B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mk-MK" dirty="0" smtClean="0"/>
            <a:t>85% од пациентите со дијагностициран карцином се </a:t>
          </a:r>
          <a:r>
            <a:rPr lang="mk-MK" b="1" dirty="0" smtClean="0"/>
            <a:t>пушачи</a:t>
          </a:r>
          <a:endParaRPr lang="mk-MK" b="1" dirty="0"/>
        </a:p>
      </dgm:t>
    </dgm:pt>
    <dgm:pt modelId="{6E8016BD-E7C3-474D-92B8-DAE25A846159}" type="parTrans" cxnId="{3023CE32-B007-4CA8-80D3-99C044BA3C05}">
      <dgm:prSet/>
      <dgm:spPr/>
      <dgm:t>
        <a:bodyPr/>
        <a:lstStyle/>
        <a:p>
          <a:endParaRPr lang="mk-MK"/>
        </a:p>
      </dgm:t>
    </dgm:pt>
    <dgm:pt modelId="{7C4A29C9-131D-42D1-9F45-413AE5ADE294}" type="sibTrans" cxnId="{3023CE32-B007-4CA8-80D3-99C044BA3C05}">
      <dgm:prSet/>
      <dgm:spPr/>
      <dgm:t>
        <a:bodyPr/>
        <a:lstStyle/>
        <a:p>
          <a:endParaRPr lang="mk-MK"/>
        </a:p>
      </dgm:t>
    </dgm:pt>
    <dgm:pt modelId="{D7670505-AB88-496D-B5F3-016DC1860AD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mk-MK" b="1" dirty="0" smtClean="0"/>
            <a:t>Аденокарциномот  најчест </a:t>
          </a:r>
          <a:r>
            <a:rPr lang="mk-MK" dirty="0" smtClean="0"/>
            <a:t>,претходно планоцелуларен.</a:t>
          </a:r>
          <a:endParaRPr lang="mk-MK" dirty="0"/>
        </a:p>
      </dgm:t>
    </dgm:pt>
    <dgm:pt modelId="{47C63F5A-796A-427B-9162-221B428CEA7B}" type="parTrans" cxnId="{3197EC6F-E0FB-48F4-A71A-E17226965237}">
      <dgm:prSet/>
      <dgm:spPr/>
      <dgm:t>
        <a:bodyPr/>
        <a:lstStyle/>
        <a:p>
          <a:endParaRPr lang="mk-MK"/>
        </a:p>
      </dgm:t>
    </dgm:pt>
    <dgm:pt modelId="{1B5D93CC-D1DA-48D5-BCD9-90582C95C5F8}" type="sibTrans" cxnId="{3197EC6F-E0FB-48F4-A71A-E17226965237}">
      <dgm:prSet/>
      <dgm:spPr/>
      <dgm:t>
        <a:bodyPr/>
        <a:lstStyle/>
        <a:p>
          <a:endParaRPr lang="mk-MK"/>
        </a:p>
      </dgm:t>
    </dgm:pt>
    <dgm:pt modelId="{34F6AD3B-7291-4044-B0D7-92C900D4B8EE}" type="pres">
      <dgm:prSet presAssocID="{ADB23443-AFDF-44B1-B278-DF4ADB35586A}" presName="linear" presStyleCnt="0">
        <dgm:presLayoutVars>
          <dgm:animLvl val="lvl"/>
          <dgm:resizeHandles val="exact"/>
        </dgm:presLayoutVars>
      </dgm:prSet>
      <dgm:spPr/>
    </dgm:pt>
    <dgm:pt modelId="{979F3775-69F1-4F3F-A13A-5D1179827B91}" type="pres">
      <dgm:prSet presAssocID="{619CC436-ABB9-46EB-9A1B-1EF79CCD4DF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094ECAEB-3419-4475-A699-C117BD8E57B0}" type="pres">
      <dgm:prSet presAssocID="{E9B4595C-2B64-451B-B65D-5CF7205901AA}" presName="spacer" presStyleCnt="0"/>
      <dgm:spPr/>
    </dgm:pt>
    <dgm:pt modelId="{43CD7FCF-D845-4BA4-A291-0CB1C9C5E0E5}" type="pres">
      <dgm:prSet presAssocID="{68E31A62-1E8E-44DC-8255-9D048EC5A5E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A8B9E6-E233-49A2-AB9D-5849AC5815FD}" type="pres">
      <dgm:prSet presAssocID="{EA1A8B7E-A57D-4C2F-B3C3-AAA006EEAB44}" presName="spacer" presStyleCnt="0"/>
      <dgm:spPr/>
    </dgm:pt>
    <dgm:pt modelId="{6B9B8731-93A1-4DE3-B91C-7D3024106577}" type="pres">
      <dgm:prSet presAssocID="{44842C5C-E648-45B3-91D2-BA855142729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79E7B60-4B81-4CD5-89A5-C0EFEB8A0A79}" type="pres">
      <dgm:prSet presAssocID="{A2F23D45-CF7F-4B26-BBA0-EB74D65E755E}" presName="spacer" presStyleCnt="0"/>
      <dgm:spPr/>
    </dgm:pt>
    <dgm:pt modelId="{312D26AB-2CCD-436E-9E2C-AB7AF23B5623}" type="pres">
      <dgm:prSet presAssocID="{C16401F6-D458-4031-A6A1-9125D20F823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99BAADB-2D8E-4B38-B972-CC7CB25C1A6E}" type="pres">
      <dgm:prSet presAssocID="{916548F5-7799-41DD-B290-A49020F0AED9}" presName="spacer" presStyleCnt="0"/>
      <dgm:spPr/>
    </dgm:pt>
    <dgm:pt modelId="{4FD88B1D-F129-4BB9-A850-1C7C62E45E9C}" type="pres">
      <dgm:prSet presAssocID="{897FFA33-F75B-4B03-BC71-749B26AF01B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7371264-7BC0-426F-BB9B-251DFCA33702}" type="pres">
      <dgm:prSet presAssocID="{7C4A29C9-131D-42D1-9F45-413AE5ADE294}" presName="spacer" presStyleCnt="0"/>
      <dgm:spPr/>
    </dgm:pt>
    <dgm:pt modelId="{A3E9CACC-C8CE-433A-99D0-5949A18527A8}" type="pres">
      <dgm:prSet presAssocID="{D7670505-AB88-496D-B5F3-016DC1860AD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6BE3571-0B94-483C-AAFA-281565C6CA46}" srcId="{ADB23443-AFDF-44B1-B278-DF4ADB35586A}" destId="{619CC436-ABB9-46EB-9A1B-1EF79CCD4DF6}" srcOrd="0" destOrd="0" parTransId="{1ADBE387-3C3F-4F0C-889E-E282F3149C06}" sibTransId="{E9B4595C-2B64-451B-B65D-5CF7205901AA}"/>
    <dgm:cxn modelId="{263DC850-84F8-48B3-8585-A2B63B4FD0D0}" type="presOf" srcId="{619CC436-ABB9-46EB-9A1B-1EF79CCD4DF6}" destId="{979F3775-69F1-4F3F-A13A-5D1179827B91}" srcOrd="0" destOrd="0" presId="urn:microsoft.com/office/officeart/2005/8/layout/vList2"/>
    <dgm:cxn modelId="{3197EC6F-E0FB-48F4-A71A-E17226965237}" srcId="{ADB23443-AFDF-44B1-B278-DF4ADB35586A}" destId="{D7670505-AB88-496D-B5F3-016DC1860AD5}" srcOrd="5" destOrd="0" parTransId="{47C63F5A-796A-427B-9162-221B428CEA7B}" sibTransId="{1B5D93CC-D1DA-48D5-BCD9-90582C95C5F8}"/>
    <dgm:cxn modelId="{C40055FE-B11B-4D6F-B988-874CF6E06B25}" type="presOf" srcId="{D7670505-AB88-496D-B5F3-016DC1860AD5}" destId="{A3E9CACC-C8CE-433A-99D0-5949A18527A8}" srcOrd="0" destOrd="0" presId="urn:microsoft.com/office/officeart/2005/8/layout/vList2"/>
    <dgm:cxn modelId="{94E5CEF3-B73A-4403-BF94-81CD97E135F8}" srcId="{ADB23443-AFDF-44B1-B278-DF4ADB35586A}" destId="{44842C5C-E648-45B3-91D2-BA855142729C}" srcOrd="2" destOrd="0" parTransId="{D37EF741-9933-4ECA-922F-1B026F6E9AD3}" sibTransId="{A2F23D45-CF7F-4B26-BBA0-EB74D65E755E}"/>
    <dgm:cxn modelId="{5EA528D3-CF0F-4F9D-8C8B-48D808C01CBF}" srcId="{ADB23443-AFDF-44B1-B278-DF4ADB35586A}" destId="{C16401F6-D458-4031-A6A1-9125D20F823D}" srcOrd="3" destOrd="0" parTransId="{1BBFA8BC-5BF7-431D-9A8C-4F8A47212727}" sibTransId="{916548F5-7799-41DD-B290-A49020F0AED9}"/>
    <dgm:cxn modelId="{627E7150-7FCD-42E3-B62F-CF99E3167072}" type="presOf" srcId="{C16401F6-D458-4031-A6A1-9125D20F823D}" destId="{312D26AB-2CCD-436E-9E2C-AB7AF23B5623}" srcOrd="0" destOrd="0" presId="urn:microsoft.com/office/officeart/2005/8/layout/vList2"/>
    <dgm:cxn modelId="{3023CE32-B007-4CA8-80D3-99C044BA3C05}" srcId="{ADB23443-AFDF-44B1-B278-DF4ADB35586A}" destId="{897FFA33-F75B-4B03-BC71-749B26AF01B2}" srcOrd="4" destOrd="0" parTransId="{6E8016BD-E7C3-474D-92B8-DAE25A846159}" sibTransId="{7C4A29C9-131D-42D1-9F45-413AE5ADE294}"/>
    <dgm:cxn modelId="{31C4842C-8659-4F43-8327-E76B499FCC9F}" type="presOf" srcId="{897FFA33-F75B-4B03-BC71-749B26AF01B2}" destId="{4FD88B1D-F129-4BB9-A850-1C7C62E45E9C}" srcOrd="0" destOrd="0" presId="urn:microsoft.com/office/officeart/2005/8/layout/vList2"/>
    <dgm:cxn modelId="{2F5DCB55-DB4B-41F5-8059-40D1A282AE81}" type="presOf" srcId="{ADB23443-AFDF-44B1-B278-DF4ADB35586A}" destId="{34F6AD3B-7291-4044-B0D7-92C900D4B8EE}" srcOrd="0" destOrd="0" presId="urn:microsoft.com/office/officeart/2005/8/layout/vList2"/>
    <dgm:cxn modelId="{96A80AB6-D2B3-41B5-8366-FA57E7AB7F96}" type="presOf" srcId="{68E31A62-1E8E-44DC-8255-9D048EC5A5E3}" destId="{43CD7FCF-D845-4BA4-A291-0CB1C9C5E0E5}" srcOrd="0" destOrd="0" presId="urn:microsoft.com/office/officeart/2005/8/layout/vList2"/>
    <dgm:cxn modelId="{135C8130-61CB-4B72-A4C6-274C577293DE}" type="presOf" srcId="{44842C5C-E648-45B3-91D2-BA855142729C}" destId="{6B9B8731-93A1-4DE3-B91C-7D3024106577}" srcOrd="0" destOrd="0" presId="urn:microsoft.com/office/officeart/2005/8/layout/vList2"/>
    <dgm:cxn modelId="{05A5CEA7-E2B9-497B-9B24-250957E7F2D2}" srcId="{ADB23443-AFDF-44B1-B278-DF4ADB35586A}" destId="{68E31A62-1E8E-44DC-8255-9D048EC5A5E3}" srcOrd="1" destOrd="0" parTransId="{47A392A1-6E3B-44E9-A0F2-72BCF1225175}" sibTransId="{EA1A8B7E-A57D-4C2F-B3C3-AAA006EEAB44}"/>
    <dgm:cxn modelId="{727FD380-43CA-4471-AFD6-19D4112C88EC}" type="presParOf" srcId="{34F6AD3B-7291-4044-B0D7-92C900D4B8EE}" destId="{979F3775-69F1-4F3F-A13A-5D1179827B91}" srcOrd="0" destOrd="0" presId="urn:microsoft.com/office/officeart/2005/8/layout/vList2"/>
    <dgm:cxn modelId="{1A35A457-7DD3-404D-AABF-E6DA9D1456F8}" type="presParOf" srcId="{34F6AD3B-7291-4044-B0D7-92C900D4B8EE}" destId="{094ECAEB-3419-4475-A699-C117BD8E57B0}" srcOrd="1" destOrd="0" presId="urn:microsoft.com/office/officeart/2005/8/layout/vList2"/>
    <dgm:cxn modelId="{46BB1E4E-A3B4-440F-9624-0BA7A74CE37C}" type="presParOf" srcId="{34F6AD3B-7291-4044-B0D7-92C900D4B8EE}" destId="{43CD7FCF-D845-4BA4-A291-0CB1C9C5E0E5}" srcOrd="2" destOrd="0" presId="urn:microsoft.com/office/officeart/2005/8/layout/vList2"/>
    <dgm:cxn modelId="{9C40896A-E8E9-42D7-80C3-CB5660BFE7EF}" type="presParOf" srcId="{34F6AD3B-7291-4044-B0D7-92C900D4B8EE}" destId="{03A8B9E6-E233-49A2-AB9D-5849AC5815FD}" srcOrd="3" destOrd="0" presId="urn:microsoft.com/office/officeart/2005/8/layout/vList2"/>
    <dgm:cxn modelId="{D76872DA-0ACA-4474-AE9A-AFCCF1BB3FB5}" type="presParOf" srcId="{34F6AD3B-7291-4044-B0D7-92C900D4B8EE}" destId="{6B9B8731-93A1-4DE3-B91C-7D3024106577}" srcOrd="4" destOrd="0" presId="urn:microsoft.com/office/officeart/2005/8/layout/vList2"/>
    <dgm:cxn modelId="{08CE5D8D-6577-44B9-B06E-200291EE97C9}" type="presParOf" srcId="{34F6AD3B-7291-4044-B0D7-92C900D4B8EE}" destId="{779E7B60-4B81-4CD5-89A5-C0EFEB8A0A79}" srcOrd="5" destOrd="0" presId="urn:microsoft.com/office/officeart/2005/8/layout/vList2"/>
    <dgm:cxn modelId="{97E11E0D-E558-490A-BB34-4EFDC858ADAB}" type="presParOf" srcId="{34F6AD3B-7291-4044-B0D7-92C900D4B8EE}" destId="{312D26AB-2CCD-436E-9E2C-AB7AF23B5623}" srcOrd="6" destOrd="0" presId="urn:microsoft.com/office/officeart/2005/8/layout/vList2"/>
    <dgm:cxn modelId="{4C8754BB-46E5-443D-87AB-CF2D64327F07}" type="presParOf" srcId="{34F6AD3B-7291-4044-B0D7-92C900D4B8EE}" destId="{399BAADB-2D8E-4B38-B972-CC7CB25C1A6E}" srcOrd="7" destOrd="0" presId="urn:microsoft.com/office/officeart/2005/8/layout/vList2"/>
    <dgm:cxn modelId="{ED7BFC44-0EA4-405A-A7F8-B0F92989EEE3}" type="presParOf" srcId="{34F6AD3B-7291-4044-B0D7-92C900D4B8EE}" destId="{4FD88B1D-F129-4BB9-A850-1C7C62E45E9C}" srcOrd="8" destOrd="0" presId="urn:microsoft.com/office/officeart/2005/8/layout/vList2"/>
    <dgm:cxn modelId="{CEDC45A6-FA93-491C-9CCA-1D97B9663D5D}" type="presParOf" srcId="{34F6AD3B-7291-4044-B0D7-92C900D4B8EE}" destId="{D7371264-7BC0-426F-BB9B-251DFCA33702}" srcOrd="9" destOrd="0" presId="urn:microsoft.com/office/officeart/2005/8/layout/vList2"/>
    <dgm:cxn modelId="{D5BC8057-DD13-4874-813D-2EE1584B3503}" type="presParOf" srcId="{34F6AD3B-7291-4044-B0D7-92C900D4B8EE}" destId="{A3E9CACC-C8CE-433A-99D0-5949A18527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5541D-2642-40F2-96FB-CEB8C5A61ED5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mk-MK"/>
        </a:p>
      </dgm:t>
    </dgm:pt>
    <dgm:pt modelId="{9DA9201A-FBC8-483C-BBF2-3BB684E9E7BA}">
      <dgm:prSet/>
      <dgm:spPr/>
      <dgm:t>
        <a:bodyPr/>
        <a:lstStyle/>
        <a:p>
          <a:pPr rtl="0"/>
          <a:r>
            <a:rPr lang="mk-MK" dirty="0" smtClean="0"/>
            <a:t>нормален епител </a:t>
          </a:r>
          <a:endParaRPr lang="mk-MK" dirty="0"/>
        </a:p>
      </dgm:t>
    </dgm:pt>
    <dgm:pt modelId="{7C260223-9F5E-40B9-A229-9583849D42A6}" type="parTrans" cxnId="{B4E44D1A-3276-4899-8B51-FB33F2D94AE2}">
      <dgm:prSet/>
      <dgm:spPr/>
      <dgm:t>
        <a:bodyPr/>
        <a:lstStyle/>
        <a:p>
          <a:endParaRPr lang="mk-MK"/>
        </a:p>
      </dgm:t>
    </dgm:pt>
    <dgm:pt modelId="{689DD0E9-B70E-42BB-930E-72893BE5D4BB}" type="sibTrans" cxnId="{B4E44D1A-3276-4899-8B51-FB33F2D94AE2}">
      <dgm:prSet/>
      <dgm:spPr/>
      <dgm:t>
        <a:bodyPr/>
        <a:lstStyle/>
        <a:p>
          <a:endParaRPr lang="mk-MK"/>
        </a:p>
      </dgm:t>
    </dgm:pt>
    <dgm:pt modelId="{AB526FDA-72FE-4415-89A0-321F0998BDDB}">
      <dgm:prSet/>
      <dgm:spPr/>
      <dgm:t>
        <a:bodyPr/>
        <a:lstStyle/>
        <a:p>
          <a:pPr rtl="0"/>
          <a:r>
            <a:rPr lang="mk-MK" dirty="0" smtClean="0"/>
            <a:t>метаплазија    </a:t>
          </a:r>
          <a:endParaRPr lang="mk-MK" dirty="0"/>
        </a:p>
      </dgm:t>
    </dgm:pt>
    <dgm:pt modelId="{933DECF2-4CE3-4508-B534-9004BB119D5D}" type="parTrans" cxnId="{2B7FDAC8-ED05-4C2B-9664-6BFEC3C4806C}">
      <dgm:prSet/>
      <dgm:spPr/>
      <dgm:t>
        <a:bodyPr/>
        <a:lstStyle/>
        <a:p>
          <a:endParaRPr lang="mk-MK"/>
        </a:p>
      </dgm:t>
    </dgm:pt>
    <dgm:pt modelId="{CB9BDB75-66F8-4B8B-9DD6-07E320C63A5A}" type="sibTrans" cxnId="{2B7FDAC8-ED05-4C2B-9664-6BFEC3C4806C}">
      <dgm:prSet/>
      <dgm:spPr/>
      <dgm:t>
        <a:bodyPr/>
        <a:lstStyle/>
        <a:p>
          <a:endParaRPr lang="mk-MK"/>
        </a:p>
      </dgm:t>
    </dgm:pt>
    <dgm:pt modelId="{9EFB1323-4F4F-4E27-8B49-EF2F26A9A241}">
      <dgm:prSet/>
      <dgm:spPr/>
      <dgm:t>
        <a:bodyPr/>
        <a:lstStyle/>
        <a:p>
          <a:pPr rtl="0"/>
          <a:r>
            <a:rPr lang="mk-MK" dirty="0" smtClean="0"/>
            <a:t>лесна дисплазија  </a:t>
          </a:r>
          <a:endParaRPr lang="mk-MK" dirty="0"/>
        </a:p>
      </dgm:t>
    </dgm:pt>
    <dgm:pt modelId="{D809C303-111A-4A0C-8DCF-C67A5CF8FEDD}" type="parTrans" cxnId="{8899E7BF-8AE4-4EC9-9BB9-F2607AE4AF2E}">
      <dgm:prSet/>
      <dgm:spPr/>
      <dgm:t>
        <a:bodyPr/>
        <a:lstStyle/>
        <a:p>
          <a:endParaRPr lang="mk-MK"/>
        </a:p>
      </dgm:t>
    </dgm:pt>
    <dgm:pt modelId="{71080315-203D-4332-93CE-583668C1C7A9}" type="sibTrans" cxnId="{8899E7BF-8AE4-4EC9-9BB9-F2607AE4AF2E}">
      <dgm:prSet/>
      <dgm:spPr/>
      <dgm:t>
        <a:bodyPr/>
        <a:lstStyle/>
        <a:p>
          <a:endParaRPr lang="mk-MK"/>
        </a:p>
      </dgm:t>
    </dgm:pt>
    <dgm:pt modelId="{FCE33FAD-4B18-4426-A11F-DF28AC2730EF}">
      <dgm:prSet/>
      <dgm:spPr/>
      <dgm:t>
        <a:bodyPr/>
        <a:lstStyle/>
        <a:p>
          <a:pPr rtl="0"/>
          <a:r>
            <a:rPr lang="mk-MK" dirty="0" smtClean="0"/>
            <a:t>тешка дисплазија </a:t>
          </a:r>
          <a:endParaRPr lang="mk-MK" dirty="0"/>
        </a:p>
      </dgm:t>
    </dgm:pt>
    <dgm:pt modelId="{4E3668C4-97A8-4BBA-AD35-D15EE220E288}" type="parTrans" cxnId="{B0AFE072-BFBE-432E-82DD-2954285ABB57}">
      <dgm:prSet/>
      <dgm:spPr/>
      <dgm:t>
        <a:bodyPr/>
        <a:lstStyle/>
        <a:p>
          <a:endParaRPr lang="mk-MK"/>
        </a:p>
      </dgm:t>
    </dgm:pt>
    <dgm:pt modelId="{5A408691-B38E-43C3-AA0E-57523374D4CF}" type="sibTrans" cxnId="{B0AFE072-BFBE-432E-82DD-2954285ABB57}">
      <dgm:prSet/>
      <dgm:spPr/>
      <dgm:t>
        <a:bodyPr/>
        <a:lstStyle/>
        <a:p>
          <a:endParaRPr lang="mk-MK"/>
        </a:p>
      </dgm:t>
    </dgm:pt>
    <dgm:pt modelId="{62193B53-78E7-46F7-9FA3-01BBCFD8C4DC}">
      <dgm:prSet/>
      <dgm:spPr/>
      <dgm:t>
        <a:bodyPr/>
        <a:lstStyle/>
        <a:p>
          <a:pPr rtl="0"/>
          <a:r>
            <a:rPr lang="mk-MK" dirty="0" smtClean="0"/>
            <a:t>карцином</a:t>
          </a:r>
          <a:endParaRPr lang="mk-MK" dirty="0"/>
        </a:p>
      </dgm:t>
    </dgm:pt>
    <dgm:pt modelId="{DEBC3CB1-18AA-4691-9EE0-5C0C9F52BBF0}" type="parTrans" cxnId="{1D3B697E-3E54-4AD9-A105-343FF8CBDDCA}">
      <dgm:prSet/>
      <dgm:spPr/>
      <dgm:t>
        <a:bodyPr/>
        <a:lstStyle/>
        <a:p>
          <a:endParaRPr lang="mk-MK"/>
        </a:p>
      </dgm:t>
    </dgm:pt>
    <dgm:pt modelId="{423E1177-0BBF-4B63-A333-E8CC9FC6D7A3}" type="sibTrans" cxnId="{1D3B697E-3E54-4AD9-A105-343FF8CBDDCA}">
      <dgm:prSet/>
      <dgm:spPr/>
      <dgm:t>
        <a:bodyPr/>
        <a:lstStyle/>
        <a:p>
          <a:endParaRPr lang="mk-MK"/>
        </a:p>
      </dgm:t>
    </dgm:pt>
    <dgm:pt modelId="{E817E480-A817-4C33-B12E-90D8898E99AF}" type="pres">
      <dgm:prSet presAssocID="{7555541D-2642-40F2-96FB-CEB8C5A61ED5}" presName="Name0" presStyleCnt="0">
        <dgm:presLayoutVars>
          <dgm:dir/>
          <dgm:resizeHandles val="exact"/>
        </dgm:presLayoutVars>
      </dgm:prSet>
      <dgm:spPr/>
    </dgm:pt>
    <dgm:pt modelId="{C67AF935-BD93-4895-AC0B-654FD6F0C4F6}" type="pres">
      <dgm:prSet presAssocID="{9DA9201A-FBC8-483C-BBF2-3BB684E9E7BA}" presName="node" presStyleLbl="node1" presStyleIdx="0" presStyleCnt="5">
        <dgm:presLayoutVars>
          <dgm:bulletEnabled val="1"/>
        </dgm:presLayoutVars>
      </dgm:prSet>
      <dgm:spPr/>
    </dgm:pt>
    <dgm:pt modelId="{63F1CB48-044A-4EA0-9DBB-1817A1FA127B}" type="pres">
      <dgm:prSet presAssocID="{689DD0E9-B70E-42BB-930E-72893BE5D4BB}" presName="sibTrans" presStyleLbl="sibTrans2D1" presStyleIdx="0" presStyleCnt="4"/>
      <dgm:spPr/>
    </dgm:pt>
    <dgm:pt modelId="{44F99774-AD1F-4494-83FD-7937C63B947C}" type="pres">
      <dgm:prSet presAssocID="{689DD0E9-B70E-42BB-930E-72893BE5D4BB}" presName="connectorText" presStyleLbl="sibTrans2D1" presStyleIdx="0" presStyleCnt="4"/>
      <dgm:spPr/>
    </dgm:pt>
    <dgm:pt modelId="{96B34FB9-21CC-46E3-A82A-D6CAE2A91CFE}" type="pres">
      <dgm:prSet presAssocID="{AB526FDA-72FE-4415-89A0-321F0998BDDB}" presName="node" presStyleLbl="node1" presStyleIdx="1" presStyleCnt="5">
        <dgm:presLayoutVars>
          <dgm:bulletEnabled val="1"/>
        </dgm:presLayoutVars>
      </dgm:prSet>
      <dgm:spPr/>
    </dgm:pt>
    <dgm:pt modelId="{C6C4B10E-A1A1-4F55-A68F-24A068E5A9DA}" type="pres">
      <dgm:prSet presAssocID="{CB9BDB75-66F8-4B8B-9DD6-07E320C63A5A}" presName="sibTrans" presStyleLbl="sibTrans2D1" presStyleIdx="1" presStyleCnt="4"/>
      <dgm:spPr/>
    </dgm:pt>
    <dgm:pt modelId="{18E0612B-442C-4A6D-BC0D-EBE665C66F5E}" type="pres">
      <dgm:prSet presAssocID="{CB9BDB75-66F8-4B8B-9DD6-07E320C63A5A}" presName="connectorText" presStyleLbl="sibTrans2D1" presStyleIdx="1" presStyleCnt="4"/>
      <dgm:spPr/>
    </dgm:pt>
    <dgm:pt modelId="{ACBE934D-7522-4234-8D0F-405B164FE600}" type="pres">
      <dgm:prSet presAssocID="{9EFB1323-4F4F-4E27-8B49-EF2F26A9A241}" presName="node" presStyleLbl="node1" presStyleIdx="2" presStyleCnt="5">
        <dgm:presLayoutVars>
          <dgm:bulletEnabled val="1"/>
        </dgm:presLayoutVars>
      </dgm:prSet>
      <dgm:spPr/>
    </dgm:pt>
    <dgm:pt modelId="{FADB8BA3-F4C1-4582-AE0A-E1510DB55F12}" type="pres">
      <dgm:prSet presAssocID="{71080315-203D-4332-93CE-583668C1C7A9}" presName="sibTrans" presStyleLbl="sibTrans2D1" presStyleIdx="2" presStyleCnt="4"/>
      <dgm:spPr/>
    </dgm:pt>
    <dgm:pt modelId="{2B14B1B9-85B2-44D8-853F-62656C22E769}" type="pres">
      <dgm:prSet presAssocID="{71080315-203D-4332-93CE-583668C1C7A9}" presName="connectorText" presStyleLbl="sibTrans2D1" presStyleIdx="2" presStyleCnt="4"/>
      <dgm:spPr/>
    </dgm:pt>
    <dgm:pt modelId="{8F35BADE-904E-4164-896C-C5683D3DDE77}" type="pres">
      <dgm:prSet presAssocID="{FCE33FAD-4B18-4426-A11F-DF28AC2730EF}" presName="node" presStyleLbl="node1" presStyleIdx="3" presStyleCnt="5">
        <dgm:presLayoutVars>
          <dgm:bulletEnabled val="1"/>
        </dgm:presLayoutVars>
      </dgm:prSet>
      <dgm:spPr/>
    </dgm:pt>
    <dgm:pt modelId="{4FA8E155-5D96-45C5-91E6-194B8F9F3834}" type="pres">
      <dgm:prSet presAssocID="{5A408691-B38E-43C3-AA0E-57523374D4CF}" presName="sibTrans" presStyleLbl="sibTrans2D1" presStyleIdx="3" presStyleCnt="4"/>
      <dgm:spPr/>
    </dgm:pt>
    <dgm:pt modelId="{76499AD8-F9C8-4BEC-AB3D-03AC004E4793}" type="pres">
      <dgm:prSet presAssocID="{5A408691-B38E-43C3-AA0E-57523374D4CF}" presName="connectorText" presStyleLbl="sibTrans2D1" presStyleIdx="3" presStyleCnt="4"/>
      <dgm:spPr/>
    </dgm:pt>
    <dgm:pt modelId="{2113E19C-5FE3-42A6-89E6-8593DAAB026B}" type="pres">
      <dgm:prSet presAssocID="{62193B53-78E7-46F7-9FA3-01BBCFD8C4DC}" presName="node" presStyleLbl="node1" presStyleIdx="4" presStyleCnt="5">
        <dgm:presLayoutVars>
          <dgm:bulletEnabled val="1"/>
        </dgm:presLayoutVars>
      </dgm:prSet>
      <dgm:spPr/>
    </dgm:pt>
  </dgm:ptLst>
  <dgm:cxnLst>
    <dgm:cxn modelId="{D928A2B0-2258-4AB8-A146-8D05D32E32E4}" type="presOf" srcId="{9DA9201A-FBC8-483C-BBF2-3BB684E9E7BA}" destId="{C67AF935-BD93-4895-AC0B-654FD6F0C4F6}" srcOrd="0" destOrd="0" presId="urn:microsoft.com/office/officeart/2005/8/layout/process1"/>
    <dgm:cxn modelId="{3642D4DE-AC78-49E5-BF2B-567E8E00A4F5}" type="presOf" srcId="{CB9BDB75-66F8-4B8B-9DD6-07E320C63A5A}" destId="{C6C4B10E-A1A1-4F55-A68F-24A068E5A9DA}" srcOrd="0" destOrd="0" presId="urn:microsoft.com/office/officeart/2005/8/layout/process1"/>
    <dgm:cxn modelId="{8899E7BF-8AE4-4EC9-9BB9-F2607AE4AF2E}" srcId="{7555541D-2642-40F2-96FB-CEB8C5A61ED5}" destId="{9EFB1323-4F4F-4E27-8B49-EF2F26A9A241}" srcOrd="2" destOrd="0" parTransId="{D809C303-111A-4A0C-8DCF-C67A5CF8FEDD}" sibTransId="{71080315-203D-4332-93CE-583668C1C7A9}"/>
    <dgm:cxn modelId="{F8E58D93-6D09-4A52-A8B3-674F3A04682C}" type="presOf" srcId="{71080315-203D-4332-93CE-583668C1C7A9}" destId="{2B14B1B9-85B2-44D8-853F-62656C22E769}" srcOrd="1" destOrd="0" presId="urn:microsoft.com/office/officeart/2005/8/layout/process1"/>
    <dgm:cxn modelId="{76500B3E-4854-42BD-9515-DC73943CCF3A}" type="presOf" srcId="{FCE33FAD-4B18-4426-A11F-DF28AC2730EF}" destId="{8F35BADE-904E-4164-896C-C5683D3DDE77}" srcOrd="0" destOrd="0" presId="urn:microsoft.com/office/officeart/2005/8/layout/process1"/>
    <dgm:cxn modelId="{CBB1134C-E5E2-4249-BE77-0E66B1D50CDA}" type="presOf" srcId="{9EFB1323-4F4F-4E27-8B49-EF2F26A9A241}" destId="{ACBE934D-7522-4234-8D0F-405B164FE600}" srcOrd="0" destOrd="0" presId="urn:microsoft.com/office/officeart/2005/8/layout/process1"/>
    <dgm:cxn modelId="{A57CF218-B0BC-4376-A9DF-E8C1284D507A}" type="presOf" srcId="{689DD0E9-B70E-42BB-930E-72893BE5D4BB}" destId="{63F1CB48-044A-4EA0-9DBB-1817A1FA127B}" srcOrd="0" destOrd="0" presId="urn:microsoft.com/office/officeart/2005/8/layout/process1"/>
    <dgm:cxn modelId="{D839F700-410D-4E17-935D-28933805120D}" type="presOf" srcId="{62193B53-78E7-46F7-9FA3-01BBCFD8C4DC}" destId="{2113E19C-5FE3-42A6-89E6-8593DAAB026B}" srcOrd="0" destOrd="0" presId="urn:microsoft.com/office/officeart/2005/8/layout/process1"/>
    <dgm:cxn modelId="{2B7FDAC8-ED05-4C2B-9664-6BFEC3C4806C}" srcId="{7555541D-2642-40F2-96FB-CEB8C5A61ED5}" destId="{AB526FDA-72FE-4415-89A0-321F0998BDDB}" srcOrd="1" destOrd="0" parTransId="{933DECF2-4CE3-4508-B534-9004BB119D5D}" sibTransId="{CB9BDB75-66F8-4B8B-9DD6-07E320C63A5A}"/>
    <dgm:cxn modelId="{8829A016-AFD3-4078-8EEF-72B4CBE62F5B}" type="presOf" srcId="{7555541D-2642-40F2-96FB-CEB8C5A61ED5}" destId="{E817E480-A817-4C33-B12E-90D8898E99AF}" srcOrd="0" destOrd="0" presId="urn:microsoft.com/office/officeart/2005/8/layout/process1"/>
    <dgm:cxn modelId="{5EE3E09A-7C64-4473-98D0-750FDF41748C}" type="presOf" srcId="{689DD0E9-B70E-42BB-930E-72893BE5D4BB}" destId="{44F99774-AD1F-4494-83FD-7937C63B947C}" srcOrd="1" destOrd="0" presId="urn:microsoft.com/office/officeart/2005/8/layout/process1"/>
    <dgm:cxn modelId="{B4E44D1A-3276-4899-8B51-FB33F2D94AE2}" srcId="{7555541D-2642-40F2-96FB-CEB8C5A61ED5}" destId="{9DA9201A-FBC8-483C-BBF2-3BB684E9E7BA}" srcOrd="0" destOrd="0" parTransId="{7C260223-9F5E-40B9-A229-9583849D42A6}" sibTransId="{689DD0E9-B70E-42BB-930E-72893BE5D4BB}"/>
    <dgm:cxn modelId="{8B94ABC8-A1D2-4973-9404-9BD7EEB831B1}" type="presOf" srcId="{AB526FDA-72FE-4415-89A0-321F0998BDDB}" destId="{96B34FB9-21CC-46E3-A82A-D6CAE2A91CFE}" srcOrd="0" destOrd="0" presId="urn:microsoft.com/office/officeart/2005/8/layout/process1"/>
    <dgm:cxn modelId="{69CE682A-9BAB-46A1-814B-601C2C25508C}" type="presOf" srcId="{CB9BDB75-66F8-4B8B-9DD6-07E320C63A5A}" destId="{18E0612B-442C-4A6D-BC0D-EBE665C66F5E}" srcOrd="1" destOrd="0" presId="urn:microsoft.com/office/officeart/2005/8/layout/process1"/>
    <dgm:cxn modelId="{AD2CE24D-FDBE-4E84-8529-DE75C7D9E2AB}" type="presOf" srcId="{5A408691-B38E-43C3-AA0E-57523374D4CF}" destId="{4FA8E155-5D96-45C5-91E6-194B8F9F3834}" srcOrd="0" destOrd="0" presId="urn:microsoft.com/office/officeart/2005/8/layout/process1"/>
    <dgm:cxn modelId="{73C9009A-C391-4C3E-9CC2-2A3FB8D30F7A}" type="presOf" srcId="{5A408691-B38E-43C3-AA0E-57523374D4CF}" destId="{76499AD8-F9C8-4BEC-AB3D-03AC004E4793}" srcOrd="1" destOrd="0" presId="urn:microsoft.com/office/officeart/2005/8/layout/process1"/>
    <dgm:cxn modelId="{354871CF-562E-4F05-BF88-4CF576CCA670}" type="presOf" srcId="{71080315-203D-4332-93CE-583668C1C7A9}" destId="{FADB8BA3-F4C1-4582-AE0A-E1510DB55F12}" srcOrd="0" destOrd="0" presId="urn:microsoft.com/office/officeart/2005/8/layout/process1"/>
    <dgm:cxn modelId="{1D3B697E-3E54-4AD9-A105-343FF8CBDDCA}" srcId="{7555541D-2642-40F2-96FB-CEB8C5A61ED5}" destId="{62193B53-78E7-46F7-9FA3-01BBCFD8C4DC}" srcOrd="4" destOrd="0" parTransId="{DEBC3CB1-18AA-4691-9EE0-5C0C9F52BBF0}" sibTransId="{423E1177-0BBF-4B63-A333-E8CC9FC6D7A3}"/>
    <dgm:cxn modelId="{B0AFE072-BFBE-432E-82DD-2954285ABB57}" srcId="{7555541D-2642-40F2-96FB-CEB8C5A61ED5}" destId="{FCE33FAD-4B18-4426-A11F-DF28AC2730EF}" srcOrd="3" destOrd="0" parTransId="{4E3668C4-97A8-4BBA-AD35-D15EE220E288}" sibTransId="{5A408691-B38E-43C3-AA0E-57523374D4CF}"/>
    <dgm:cxn modelId="{C83131CD-CD75-4084-AB86-75A0A51F03E5}" type="presParOf" srcId="{E817E480-A817-4C33-B12E-90D8898E99AF}" destId="{C67AF935-BD93-4895-AC0B-654FD6F0C4F6}" srcOrd="0" destOrd="0" presId="urn:microsoft.com/office/officeart/2005/8/layout/process1"/>
    <dgm:cxn modelId="{0050924E-BD25-4BBB-A162-31F37275F83A}" type="presParOf" srcId="{E817E480-A817-4C33-B12E-90D8898E99AF}" destId="{63F1CB48-044A-4EA0-9DBB-1817A1FA127B}" srcOrd="1" destOrd="0" presId="urn:microsoft.com/office/officeart/2005/8/layout/process1"/>
    <dgm:cxn modelId="{C8F168BA-5C2B-42AD-99B6-5D0069EE122C}" type="presParOf" srcId="{63F1CB48-044A-4EA0-9DBB-1817A1FA127B}" destId="{44F99774-AD1F-4494-83FD-7937C63B947C}" srcOrd="0" destOrd="0" presId="urn:microsoft.com/office/officeart/2005/8/layout/process1"/>
    <dgm:cxn modelId="{5BDF22C1-2D05-4887-B19F-6E33D13FFA26}" type="presParOf" srcId="{E817E480-A817-4C33-B12E-90D8898E99AF}" destId="{96B34FB9-21CC-46E3-A82A-D6CAE2A91CFE}" srcOrd="2" destOrd="0" presId="urn:microsoft.com/office/officeart/2005/8/layout/process1"/>
    <dgm:cxn modelId="{DA5E16AB-7418-4971-B8A8-BA929D81C6BB}" type="presParOf" srcId="{E817E480-A817-4C33-B12E-90D8898E99AF}" destId="{C6C4B10E-A1A1-4F55-A68F-24A068E5A9DA}" srcOrd="3" destOrd="0" presId="urn:microsoft.com/office/officeart/2005/8/layout/process1"/>
    <dgm:cxn modelId="{B325840B-8DC8-4BE4-B66E-6CAA50D00FE1}" type="presParOf" srcId="{C6C4B10E-A1A1-4F55-A68F-24A068E5A9DA}" destId="{18E0612B-442C-4A6D-BC0D-EBE665C66F5E}" srcOrd="0" destOrd="0" presId="urn:microsoft.com/office/officeart/2005/8/layout/process1"/>
    <dgm:cxn modelId="{2279DCE1-3853-482A-9B92-7A7672D60362}" type="presParOf" srcId="{E817E480-A817-4C33-B12E-90D8898E99AF}" destId="{ACBE934D-7522-4234-8D0F-405B164FE600}" srcOrd="4" destOrd="0" presId="urn:microsoft.com/office/officeart/2005/8/layout/process1"/>
    <dgm:cxn modelId="{0053F67D-FA2B-44ED-9832-CDCCE065D76B}" type="presParOf" srcId="{E817E480-A817-4C33-B12E-90D8898E99AF}" destId="{FADB8BA3-F4C1-4582-AE0A-E1510DB55F12}" srcOrd="5" destOrd="0" presId="urn:microsoft.com/office/officeart/2005/8/layout/process1"/>
    <dgm:cxn modelId="{E2A92D11-96C0-47F8-912B-913E80BDCE5E}" type="presParOf" srcId="{FADB8BA3-F4C1-4582-AE0A-E1510DB55F12}" destId="{2B14B1B9-85B2-44D8-853F-62656C22E769}" srcOrd="0" destOrd="0" presId="urn:microsoft.com/office/officeart/2005/8/layout/process1"/>
    <dgm:cxn modelId="{4CAB3B7A-D66E-439B-8AC2-A5160F9C4BC3}" type="presParOf" srcId="{E817E480-A817-4C33-B12E-90D8898E99AF}" destId="{8F35BADE-904E-4164-896C-C5683D3DDE77}" srcOrd="6" destOrd="0" presId="urn:microsoft.com/office/officeart/2005/8/layout/process1"/>
    <dgm:cxn modelId="{AFD17ACF-34BF-4022-A3C0-C72A6919151C}" type="presParOf" srcId="{E817E480-A817-4C33-B12E-90D8898E99AF}" destId="{4FA8E155-5D96-45C5-91E6-194B8F9F3834}" srcOrd="7" destOrd="0" presId="urn:microsoft.com/office/officeart/2005/8/layout/process1"/>
    <dgm:cxn modelId="{96479919-9883-4D66-8604-73E30D733783}" type="presParOf" srcId="{4FA8E155-5D96-45C5-91E6-194B8F9F3834}" destId="{76499AD8-F9C8-4BEC-AB3D-03AC004E4793}" srcOrd="0" destOrd="0" presId="urn:microsoft.com/office/officeart/2005/8/layout/process1"/>
    <dgm:cxn modelId="{423CC1FA-B1A6-4FC7-A49E-BF8FC9D9F01F}" type="presParOf" srcId="{E817E480-A817-4C33-B12E-90D8898E99AF}" destId="{2113E19C-5FE3-42A6-89E6-8593DAAB026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F2043-1BEC-4B6E-8773-BDC2470EBF9D}">
      <dsp:nvSpPr>
        <dsp:cNvPr id="0" name=""/>
        <dsp:cNvSpPr/>
      </dsp:nvSpPr>
      <dsp:spPr>
        <a:xfrm>
          <a:off x="0" y="420034"/>
          <a:ext cx="8229600" cy="87395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/>
            <a:t>Највисока смртност од сите карциноми</a:t>
          </a:r>
          <a:endParaRPr lang="mk-MK" sz="2200" kern="1200" dirty="0"/>
        </a:p>
      </dsp:txBody>
      <dsp:txXfrm>
        <a:off x="0" y="420034"/>
        <a:ext cx="8229600" cy="873953"/>
      </dsp:txXfrm>
    </dsp:sp>
    <dsp:sp modelId="{44421112-CC91-47CD-96ED-C1710E263F7E}">
      <dsp:nvSpPr>
        <dsp:cNvPr id="0" name=""/>
        <dsp:cNvSpPr/>
      </dsp:nvSpPr>
      <dsp:spPr>
        <a:xfrm>
          <a:off x="0" y="1357348"/>
          <a:ext cx="8229600" cy="873953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/>
            <a:t>И покарај напредокот во терапевтските методи 7 од 8 пациенти со белодробен карцином умираат во рок од 5 години од дијагнозата. </a:t>
          </a:r>
          <a:endParaRPr lang="mk-MK" sz="2200" kern="1200" dirty="0"/>
        </a:p>
      </dsp:txBody>
      <dsp:txXfrm>
        <a:off x="0" y="1357348"/>
        <a:ext cx="8229600" cy="873953"/>
      </dsp:txXfrm>
    </dsp:sp>
    <dsp:sp modelId="{9F057978-0AEA-4355-A9A0-DC5E321DCA6A}">
      <dsp:nvSpPr>
        <dsp:cNvPr id="0" name=""/>
        <dsp:cNvSpPr/>
      </dsp:nvSpPr>
      <dsp:spPr>
        <a:xfrm>
          <a:off x="0" y="2294661"/>
          <a:ext cx="8229600" cy="873953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/>
            <a:t>Пушењето засега е најважна причина за појава на карцином на бели дробови- Превенција –откажување од пушење.</a:t>
          </a:r>
          <a:endParaRPr lang="mk-MK" sz="2200" kern="1200" dirty="0"/>
        </a:p>
      </dsp:txBody>
      <dsp:txXfrm>
        <a:off x="0" y="2294661"/>
        <a:ext cx="8229600" cy="873953"/>
      </dsp:txXfrm>
    </dsp:sp>
    <dsp:sp modelId="{980CADB7-E4DD-4BFF-B1FB-B1886DBD13A9}">
      <dsp:nvSpPr>
        <dsp:cNvPr id="0" name=""/>
        <dsp:cNvSpPr/>
      </dsp:nvSpPr>
      <dsp:spPr>
        <a:xfrm>
          <a:off x="0" y="3231974"/>
          <a:ext cx="8229600" cy="873953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/>
            <a:t>Нови терпевтски методи кои ветуваат се од областа на поновите истражувања на молкеуларната биологија и генетика .</a:t>
          </a:r>
          <a:endParaRPr lang="mk-MK" sz="2200" kern="1200" dirty="0"/>
        </a:p>
      </dsp:txBody>
      <dsp:txXfrm>
        <a:off x="0" y="3231974"/>
        <a:ext cx="8229600" cy="873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9F3775-69F1-4F3F-A13A-5D1179827B91}">
      <dsp:nvSpPr>
        <dsp:cNvPr id="0" name=""/>
        <dsp:cNvSpPr/>
      </dsp:nvSpPr>
      <dsp:spPr>
        <a:xfrm>
          <a:off x="0" y="27567"/>
          <a:ext cx="8229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/>
            <a:t>                                                        Инциденца</a:t>
          </a:r>
          <a:r>
            <a:rPr lang="mk-MK" sz="1900" kern="1200" dirty="0" smtClean="0"/>
            <a:t> </a:t>
          </a:r>
          <a:endParaRPr lang="mk-MK" sz="1900" kern="1200" dirty="0"/>
        </a:p>
      </dsp:txBody>
      <dsp:txXfrm>
        <a:off x="0" y="27567"/>
        <a:ext cx="8229600" cy="754777"/>
      </dsp:txXfrm>
    </dsp:sp>
    <dsp:sp modelId="{43CD7FCF-D845-4BA4-A291-0CB1C9C5E0E5}">
      <dsp:nvSpPr>
        <dsp:cNvPr id="0" name=""/>
        <dsp:cNvSpPr/>
      </dsp:nvSpPr>
      <dsp:spPr>
        <a:xfrm>
          <a:off x="0" y="837065"/>
          <a:ext cx="8229600" cy="7547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i="1" kern="1200" dirty="0" smtClean="0"/>
            <a:t>сеуште висока кај мажи ,кај жени</a:t>
          </a:r>
          <a:r>
            <a:rPr lang="en-US" sz="1900" b="1" i="1" kern="1200" dirty="0" smtClean="0"/>
            <a:t> </a:t>
          </a:r>
          <a:r>
            <a:rPr lang="mk-MK" sz="1900" b="1" i="1" kern="1200" dirty="0" smtClean="0"/>
            <a:t>во пораст</a:t>
          </a:r>
          <a:r>
            <a:rPr lang="mk-MK" sz="1900" i="1" kern="1200" dirty="0" smtClean="0"/>
            <a:t>.</a:t>
          </a:r>
          <a:endParaRPr lang="mk-MK" sz="1900" kern="1200" dirty="0"/>
        </a:p>
      </dsp:txBody>
      <dsp:txXfrm>
        <a:off x="0" y="837065"/>
        <a:ext cx="8229600" cy="754777"/>
      </dsp:txXfrm>
    </dsp:sp>
    <dsp:sp modelId="{6B9B8731-93A1-4DE3-B91C-7D3024106577}">
      <dsp:nvSpPr>
        <dsp:cNvPr id="0" name=""/>
        <dsp:cNvSpPr/>
      </dsp:nvSpPr>
      <dsp:spPr>
        <a:xfrm>
          <a:off x="0" y="1646563"/>
          <a:ext cx="8229600" cy="7547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/>
            <a:t>1,8 милинони нови случаи во 2012 на светско ниво </a:t>
          </a:r>
          <a:r>
            <a:rPr lang="en-US" sz="1900" kern="1200" dirty="0" smtClean="0"/>
            <a:t>(WHO</a:t>
          </a:r>
          <a:r>
            <a:rPr lang="mk-MK" sz="1900" kern="1200" dirty="0" smtClean="0"/>
            <a:t>, </a:t>
          </a:r>
          <a:r>
            <a:rPr lang="en-US" sz="1900" kern="1200" dirty="0" err="1" smtClean="0"/>
            <a:t>GLOBOCAN</a:t>
          </a:r>
          <a:r>
            <a:rPr lang="en-US" sz="1900" kern="1200" dirty="0" smtClean="0"/>
            <a:t>)</a:t>
          </a:r>
          <a:r>
            <a:rPr lang="mk-MK" sz="1900" kern="1200" dirty="0" smtClean="0"/>
            <a:t>,  58% во нерзавиени земји</a:t>
          </a:r>
          <a:endParaRPr lang="mk-MK" sz="1900" kern="1200" dirty="0"/>
        </a:p>
      </dsp:txBody>
      <dsp:txXfrm>
        <a:off x="0" y="1646563"/>
        <a:ext cx="8229600" cy="754777"/>
      </dsp:txXfrm>
    </dsp:sp>
    <dsp:sp modelId="{312D26AB-2CCD-436E-9E2C-AB7AF23B5623}">
      <dsp:nvSpPr>
        <dsp:cNvPr id="0" name=""/>
        <dsp:cNvSpPr/>
      </dsp:nvSpPr>
      <dsp:spPr>
        <a:xfrm>
          <a:off x="0" y="2456061"/>
          <a:ext cx="8229600" cy="7547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i="1" kern="1200" dirty="0" smtClean="0"/>
            <a:t>Возраст 55-65 години</a:t>
          </a:r>
          <a:endParaRPr lang="mk-MK" sz="1900" b="1" kern="1200" dirty="0"/>
        </a:p>
      </dsp:txBody>
      <dsp:txXfrm>
        <a:off x="0" y="2456061"/>
        <a:ext cx="8229600" cy="754777"/>
      </dsp:txXfrm>
    </dsp:sp>
    <dsp:sp modelId="{4FD88B1D-F129-4BB9-A850-1C7C62E45E9C}">
      <dsp:nvSpPr>
        <dsp:cNvPr id="0" name=""/>
        <dsp:cNvSpPr/>
      </dsp:nvSpPr>
      <dsp:spPr>
        <a:xfrm>
          <a:off x="0" y="3265559"/>
          <a:ext cx="8229600" cy="7547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/>
            <a:t>85% од пациентите со дијагностициран карцином се </a:t>
          </a:r>
          <a:r>
            <a:rPr lang="mk-MK" sz="1900" b="1" kern="1200" dirty="0" smtClean="0"/>
            <a:t>пушачи</a:t>
          </a:r>
          <a:endParaRPr lang="mk-MK" sz="1900" b="1" kern="1200" dirty="0"/>
        </a:p>
      </dsp:txBody>
      <dsp:txXfrm>
        <a:off x="0" y="3265559"/>
        <a:ext cx="8229600" cy="754777"/>
      </dsp:txXfrm>
    </dsp:sp>
    <dsp:sp modelId="{A3E9CACC-C8CE-433A-99D0-5949A18527A8}">
      <dsp:nvSpPr>
        <dsp:cNvPr id="0" name=""/>
        <dsp:cNvSpPr/>
      </dsp:nvSpPr>
      <dsp:spPr>
        <a:xfrm>
          <a:off x="0" y="4075057"/>
          <a:ext cx="8229600" cy="7547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/>
            <a:t>Аденокарциномот  најчест </a:t>
          </a:r>
          <a:r>
            <a:rPr lang="mk-MK" sz="1900" kern="1200" dirty="0" smtClean="0"/>
            <a:t>,претходно планоцелуларен.</a:t>
          </a:r>
          <a:endParaRPr lang="mk-MK" sz="1900" kern="1200" dirty="0"/>
        </a:p>
      </dsp:txBody>
      <dsp:txXfrm>
        <a:off x="0" y="4075057"/>
        <a:ext cx="8229600" cy="7547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7AF935-BD93-4895-AC0B-654FD6F0C4F6}">
      <dsp:nvSpPr>
        <dsp:cNvPr id="0" name=""/>
        <dsp:cNvSpPr/>
      </dsp:nvSpPr>
      <dsp:spPr>
        <a:xfrm>
          <a:off x="4018" y="382376"/>
          <a:ext cx="1245691" cy="747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нормален епител </a:t>
          </a:r>
          <a:endParaRPr lang="mk-MK" sz="1600" kern="1200" dirty="0"/>
        </a:p>
      </dsp:txBody>
      <dsp:txXfrm>
        <a:off x="4018" y="382376"/>
        <a:ext cx="1245691" cy="747414"/>
      </dsp:txXfrm>
    </dsp:sp>
    <dsp:sp modelId="{63F1CB48-044A-4EA0-9DBB-1817A1FA127B}">
      <dsp:nvSpPr>
        <dsp:cNvPr id="0" name=""/>
        <dsp:cNvSpPr/>
      </dsp:nvSpPr>
      <dsp:spPr>
        <a:xfrm>
          <a:off x="1374278" y="601618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300" kern="1200"/>
        </a:p>
      </dsp:txBody>
      <dsp:txXfrm>
        <a:off x="1374278" y="601618"/>
        <a:ext cx="264086" cy="308931"/>
      </dsp:txXfrm>
    </dsp:sp>
    <dsp:sp modelId="{96B34FB9-21CC-46E3-A82A-D6CAE2A91CFE}">
      <dsp:nvSpPr>
        <dsp:cNvPr id="0" name=""/>
        <dsp:cNvSpPr/>
      </dsp:nvSpPr>
      <dsp:spPr>
        <a:xfrm>
          <a:off x="1747986" y="382376"/>
          <a:ext cx="1245691" cy="747414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метаплазија    </a:t>
          </a:r>
          <a:endParaRPr lang="mk-MK" sz="1600" kern="1200" dirty="0"/>
        </a:p>
      </dsp:txBody>
      <dsp:txXfrm>
        <a:off x="1747986" y="382376"/>
        <a:ext cx="1245691" cy="747414"/>
      </dsp:txXfrm>
    </dsp:sp>
    <dsp:sp modelId="{C6C4B10E-A1A1-4F55-A68F-24A068E5A9DA}">
      <dsp:nvSpPr>
        <dsp:cNvPr id="0" name=""/>
        <dsp:cNvSpPr/>
      </dsp:nvSpPr>
      <dsp:spPr>
        <a:xfrm>
          <a:off x="3118246" y="601618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300" kern="1200"/>
        </a:p>
      </dsp:txBody>
      <dsp:txXfrm>
        <a:off x="3118246" y="601618"/>
        <a:ext cx="264086" cy="308931"/>
      </dsp:txXfrm>
    </dsp:sp>
    <dsp:sp modelId="{ACBE934D-7522-4234-8D0F-405B164FE600}">
      <dsp:nvSpPr>
        <dsp:cNvPr id="0" name=""/>
        <dsp:cNvSpPr/>
      </dsp:nvSpPr>
      <dsp:spPr>
        <a:xfrm>
          <a:off x="3491954" y="382376"/>
          <a:ext cx="1245691" cy="747414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лесна дисплазија  </a:t>
          </a:r>
          <a:endParaRPr lang="mk-MK" sz="1600" kern="1200" dirty="0"/>
        </a:p>
      </dsp:txBody>
      <dsp:txXfrm>
        <a:off x="3491954" y="382376"/>
        <a:ext cx="1245691" cy="747414"/>
      </dsp:txXfrm>
    </dsp:sp>
    <dsp:sp modelId="{FADB8BA3-F4C1-4582-AE0A-E1510DB55F12}">
      <dsp:nvSpPr>
        <dsp:cNvPr id="0" name=""/>
        <dsp:cNvSpPr/>
      </dsp:nvSpPr>
      <dsp:spPr>
        <a:xfrm>
          <a:off x="4862214" y="601618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300" kern="1200"/>
        </a:p>
      </dsp:txBody>
      <dsp:txXfrm>
        <a:off x="4862214" y="601618"/>
        <a:ext cx="264086" cy="308931"/>
      </dsp:txXfrm>
    </dsp:sp>
    <dsp:sp modelId="{8F35BADE-904E-4164-896C-C5683D3DDE77}">
      <dsp:nvSpPr>
        <dsp:cNvPr id="0" name=""/>
        <dsp:cNvSpPr/>
      </dsp:nvSpPr>
      <dsp:spPr>
        <a:xfrm>
          <a:off x="5235922" y="382376"/>
          <a:ext cx="1245691" cy="747414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тешка дисплазија </a:t>
          </a:r>
          <a:endParaRPr lang="mk-MK" sz="1600" kern="1200" dirty="0"/>
        </a:p>
      </dsp:txBody>
      <dsp:txXfrm>
        <a:off x="5235922" y="382376"/>
        <a:ext cx="1245691" cy="747414"/>
      </dsp:txXfrm>
    </dsp:sp>
    <dsp:sp modelId="{4FA8E155-5D96-45C5-91E6-194B8F9F3834}">
      <dsp:nvSpPr>
        <dsp:cNvPr id="0" name=""/>
        <dsp:cNvSpPr/>
      </dsp:nvSpPr>
      <dsp:spPr>
        <a:xfrm>
          <a:off x="6606182" y="601618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300" kern="1200"/>
        </a:p>
      </dsp:txBody>
      <dsp:txXfrm>
        <a:off x="6606182" y="601618"/>
        <a:ext cx="264086" cy="308931"/>
      </dsp:txXfrm>
    </dsp:sp>
    <dsp:sp modelId="{2113E19C-5FE3-42A6-89E6-8593DAAB026B}">
      <dsp:nvSpPr>
        <dsp:cNvPr id="0" name=""/>
        <dsp:cNvSpPr/>
      </dsp:nvSpPr>
      <dsp:spPr>
        <a:xfrm>
          <a:off x="6979890" y="382376"/>
          <a:ext cx="1245691" cy="74741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/>
            <a:t>карцином</a:t>
          </a:r>
          <a:endParaRPr lang="mk-MK" sz="1600" kern="1200" dirty="0"/>
        </a:p>
      </dsp:txBody>
      <dsp:txXfrm>
        <a:off x="6979890" y="382376"/>
        <a:ext cx="1245691" cy="74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F287D-6090-40FA-BB7D-6A5D8C686F3F}" type="datetimeFigureOut">
              <a:rPr lang="mk-MK" smtClean="0"/>
              <a:t>24.12.2016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6BAB-00ED-47DE-B91D-9C03D98407AA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Белодробни карциноми</a:t>
            </a:r>
            <a:endParaRPr lang="mk-MK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Асс.Др.Ирина Ангеловска </a:t>
            </a:r>
          </a:p>
          <a:p>
            <a:r>
              <a:rPr lang="mk-MK" sz="1700" dirty="0" smtClean="0"/>
              <a:t>“Клиника за Пулмологија и алергологија“ -Скопје</a:t>
            </a:r>
            <a:endParaRPr lang="mk-MK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mk-MK" sz="2800" dirty="0" smtClean="0"/>
              <a:t>Инциденца и Морталитет</a:t>
            </a:r>
            <a:endParaRPr lang="mk-MK" sz="2800" dirty="0"/>
          </a:p>
        </p:txBody>
      </p:sp>
      <p:pic>
        <p:nvPicPr>
          <p:cNvPr id="4" name="Content Placeholder 3" descr="inciden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640960" cy="57606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mk-MK" dirty="0"/>
              <a:t>Етиологија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405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mk-MK" sz="3800" dirty="0" smtClean="0"/>
              <a:t>Тутунскиот </a:t>
            </a:r>
            <a:r>
              <a:rPr lang="mk-MK" sz="3800" dirty="0"/>
              <a:t>чад -</a:t>
            </a:r>
            <a:r>
              <a:rPr lang="mk-MK" sz="3800" dirty="0" smtClean="0"/>
              <a:t>7000 </a:t>
            </a:r>
            <a:r>
              <a:rPr lang="mk-MK" sz="3800" dirty="0"/>
              <a:t>хемиски супстанции -</a:t>
            </a:r>
            <a:r>
              <a:rPr lang="mk-MK" sz="3800" dirty="0" smtClean="0"/>
              <a:t>70  </a:t>
            </a:r>
            <a:r>
              <a:rPr lang="mk-MK" sz="3800" dirty="0"/>
              <a:t>докажани канцерогени</a:t>
            </a:r>
          </a:p>
          <a:p>
            <a:pPr>
              <a:buNone/>
            </a:pPr>
            <a:r>
              <a:rPr lang="mk-MK" sz="3800" b="1" dirty="0"/>
              <a:t>Пушачите имаат 15-30 пати поголем ризик од карцином на бели дробови </a:t>
            </a:r>
          </a:p>
          <a:p>
            <a:pPr>
              <a:buNone/>
            </a:pPr>
            <a:r>
              <a:rPr lang="mk-MK" sz="3800" dirty="0"/>
              <a:t>Пасивни пушачи 1,5 пати поголем ризик</a:t>
            </a:r>
          </a:p>
          <a:p>
            <a:pPr>
              <a:buNone/>
            </a:pPr>
            <a:r>
              <a:rPr lang="mk-MK" sz="3800" b="1" dirty="0"/>
              <a:t>Ризикот расте со број на испушени цигари </a:t>
            </a:r>
            <a:r>
              <a:rPr lang="mk-MK" sz="3800" b="1" dirty="0" smtClean="0"/>
              <a:t>на ден и </a:t>
            </a:r>
            <a:r>
              <a:rPr lang="mk-MK" sz="3800" b="1" dirty="0"/>
              <a:t>пушачкиот стаж. </a:t>
            </a:r>
            <a:endParaRPr lang="mk-MK" sz="3800" b="1" dirty="0" smtClean="0"/>
          </a:p>
          <a:p>
            <a:pPr>
              <a:buNone/>
            </a:pPr>
            <a:r>
              <a:rPr lang="mk-MK" sz="3800" dirty="0" smtClean="0"/>
              <a:t>Мажите </a:t>
            </a:r>
            <a:r>
              <a:rPr lang="mk-MK" sz="3800" dirty="0"/>
              <a:t>пушачи се во поголем процент но се повеќе се изедначува со жените</a:t>
            </a:r>
          </a:p>
          <a:p>
            <a:pPr>
              <a:buNone/>
            </a:pPr>
            <a:r>
              <a:rPr lang="mk-MK" sz="3800" dirty="0"/>
              <a:t>Жените се 1,5 пати поосетливи на експозиција на тутунскиот чад од мажите.</a:t>
            </a:r>
          </a:p>
          <a:p>
            <a:endParaRPr lang="mk-MK" dirty="0"/>
          </a:p>
        </p:txBody>
      </p:sp>
      <p:pic>
        <p:nvPicPr>
          <p:cNvPr id="9" name="Content Placeholder 8" descr="Smokers-Lung-Pictures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48438"/>
            <a:ext cx="4038600" cy="1829486"/>
          </a:xfrm>
        </p:spPr>
      </p:pic>
      <p:sp>
        <p:nvSpPr>
          <p:cNvPr id="7" name="Rectangle 6"/>
          <p:cNvSpPr/>
          <p:nvPr/>
        </p:nvSpPr>
        <p:spPr>
          <a:xfrm>
            <a:off x="4788024" y="1268761"/>
            <a:ext cx="38884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mk-MK" b="1" dirty="0" smtClean="0">
                <a:solidFill>
                  <a:srgbClr val="FF0000"/>
                </a:solidFill>
              </a:rPr>
              <a:t> ПУШЕЊЕТО- </a:t>
            </a:r>
            <a:r>
              <a:rPr lang="mk-MK" dirty="0" smtClean="0"/>
              <a:t>најважна докажана причина за појава на карцином на бели дробови- 85%, (90% кај мажи, 80% кај жени)</a:t>
            </a:r>
            <a:endParaRPr lang="mk-MK" dirty="0"/>
          </a:p>
        </p:txBody>
      </p:sp>
      <p:sp>
        <p:nvSpPr>
          <p:cNvPr id="10" name="Rectangle 9"/>
          <p:cNvSpPr/>
          <p:nvPr/>
        </p:nvSpPr>
        <p:spPr>
          <a:xfrm>
            <a:off x="4788024" y="5661248"/>
            <a:ext cx="187220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пушачи</a:t>
            </a:r>
            <a:endParaRPr lang="mk-MK" dirty="0"/>
          </a:p>
        </p:txBody>
      </p:sp>
      <p:sp>
        <p:nvSpPr>
          <p:cNvPr id="11" name="Rectangle 10"/>
          <p:cNvSpPr/>
          <p:nvPr/>
        </p:nvSpPr>
        <p:spPr>
          <a:xfrm>
            <a:off x="6948264" y="5661248"/>
            <a:ext cx="19225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непушачи</a:t>
            </a:r>
            <a:endParaRPr lang="mk-M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mk-MK" dirty="0" smtClean="0"/>
              <a:t>Етиологија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mk-MK" dirty="0"/>
          </a:p>
          <a:p>
            <a:r>
              <a:rPr lang="mk-MK" b="1" dirty="0"/>
              <a:t>азбест</a:t>
            </a:r>
            <a:r>
              <a:rPr lang="mk-MK" dirty="0"/>
              <a:t>-(20-25% од изложените работници рзвиваат карцином на бели дробови), радон, хром , арсеник, берилиум, дизел горива.</a:t>
            </a:r>
          </a:p>
          <a:p>
            <a:pPr>
              <a:buNone/>
            </a:pPr>
            <a:endParaRPr lang="mk-MK" dirty="0"/>
          </a:p>
          <a:p>
            <a:r>
              <a:rPr lang="mk-MK" dirty="0"/>
              <a:t>Белодробни </a:t>
            </a:r>
            <a:r>
              <a:rPr lang="mk-MK" dirty="0" smtClean="0"/>
              <a:t>зболувања-Хронична </a:t>
            </a:r>
            <a:r>
              <a:rPr lang="mk-MK" dirty="0"/>
              <a:t>обструктивна белодробна болест </a:t>
            </a:r>
            <a:r>
              <a:rPr lang="mk-MK" b="1" dirty="0"/>
              <a:t>ХОББ најчсето</a:t>
            </a:r>
            <a:r>
              <a:rPr lang="mk-MK" dirty="0"/>
              <a:t> асоцирана –(намалување на проток на воздух во дишните патишта ,повеќето од пациентите се </a:t>
            </a:r>
            <a:r>
              <a:rPr lang="mk-MK" dirty="0" smtClean="0"/>
              <a:t>пушачи),</a:t>
            </a:r>
            <a:r>
              <a:rPr lang="mk-MK" b="1" dirty="0" smtClean="0"/>
              <a:t>Белодробни </a:t>
            </a:r>
            <a:r>
              <a:rPr lang="mk-MK" b="1" dirty="0"/>
              <a:t>Фибрози, ТБЦ – фиброзни лузни </a:t>
            </a:r>
            <a:r>
              <a:rPr lang="mk-MK" dirty="0"/>
              <a:t>место каде се јавуваат белодробни карциноми причина или последица –потврдена асоцираност</a:t>
            </a:r>
            <a:r>
              <a:rPr lang="mk-MK" dirty="0" smtClean="0"/>
              <a:t>.</a:t>
            </a:r>
          </a:p>
          <a:p>
            <a:endParaRPr lang="mk-MK" dirty="0"/>
          </a:p>
          <a:p>
            <a:r>
              <a:rPr lang="mk-MK" b="1" dirty="0"/>
              <a:t>Аерозагадување, внатрешно загадување, горива –јаглен, пасивно пушење</a:t>
            </a:r>
          </a:p>
          <a:p>
            <a:r>
              <a:rPr lang="mk-MK" dirty="0"/>
              <a:t>Генетска подложност –почесто кај жени –аденокарцином</a:t>
            </a:r>
          </a:p>
          <a:p>
            <a:r>
              <a:rPr lang="mk-MK" dirty="0"/>
              <a:t>Фамилијарна историја за карцином на бели дробови</a:t>
            </a:r>
          </a:p>
          <a:p>
            <a:r>
              <a:rPr lang="mk-MK" dirty="0"/>
              <a:t>Претходни карциноми на глава, врат, езофагеален карцином</a:t>
            </a:r>
          </a:p>
          <a:p>
            <a:r>
              <a:rPr lang="mk-MK" dirty="0"/>
              <a:t>Радиотерапија –кај карцином на дојка и лимфоми</a:t>
            </a:r>
            <a:r>
              <a:rPr lang="mk-MK" dirty="0" smtClean="0"/>
              <a:t>.</a:t>
            </a:r>
          </a:p>
          <a:p>
            <a:r>
              <a:rPr lang="mk-MK" dirty="0" smtClean="0"/>
              <a:t>Радиација</a:t>
            </a:r>
            <a:endParaRPr lang="mk-MK" dirty="0"/>
          </a:p>
          <a:p>
            <a:endParaRPr lang="mk-M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Етиолошки  фактори</a:t>
            </a:r>
            <a:endParaRPr lang="mk-MK" dirty="0"/>
          </a:p>
        </p:txBody>
      </p:sp>
      <p:pic>
        <p:nvPicPr>
          <p:cNvPr id="4" name="Content Placeholder 3" descr="1.-nguyên-nhâ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136904" cy="40324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k-MK" sz="2000" dirty="0" smtClean="0"/>
              <a:t>ГЕНЕТСКИ И МОЛЕКУЛАРНИ ПРОМЕНИ КАЈ БЕЛДОРОБНИОТ КАРЦИНОМ</a:t>
            </a:r>
            <a:endParaRPr lang="mk-MK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797152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1268761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b="1" dirty="0" smtClean="0"/>
              <a:t>Фенотипска последица од генетски променети епителни клетки на белодробието кои доведуваат до неконтролирана клеточна пролиферација </a:t>
            </a:r>
          </a:p>
          <a:p>
            <a:endParaRPr lang="mk-MK" b="1" dirty="0" smtClean="0"/>
          </a:p>
          <a:p>
            <a:r>
              <a:rPr lang="mk-MK" dirty="0" smtClean="0"/>
              <a:t>Доминатни онкогени- </a:t>
            </a:r>
            <a:r>
              <a:rPr lang="en-US" dirty="0" err="1" smtClean="0"/>
              <a:t>myc-c,L,N</a:t>
            </a:r>
            <a:r>
              <a:rPr lang="en-US" dirty="0" smtClean="0"/>
              <a:t>, </a:t>
            </a:r>
            <a:r>
              <a:rPr lang="en-US" dirty="0" err="1" smtClean="0"/>
              <a:t>Ras</a:t>
            </a:r>
            <a:r>
              <a:rPr lang="en-US" dirty="0" smtClean="0"/>
              <a:t>, </a:t>
            </a:r>
            <a:r>
              <a:rPr lang="en-US" dirty="0" err="1" smtClean="0"/>
              <a:t>Ras</a:t>
            </a:r>
            <a:r>
              <a:rPr lang="en-US" dirty="0" smtClean="0"/>
              <a:t> protein</a:t>
            </a:r>
            <a:endParaRPr lang="mk-MK" dirty="0" smtClean="0"/>
          </a:p>
          <a:p>
            <a:r>
              <a:rPr lang="mk-MK" dirty="0" smtClean="0"/>
              <a:t>Тумор супресорски гени-</a:t>
            </a:r>
            <a:r>
              <a:rPr lang="en-US" dirty="0" err="1" smtClean="0"/>
              <a:t>Rb</a:t>
            </a:r>
            <a:r>
              <a:rPr lang="en-US" dirty="0" smtClean="0"/>
              <a:t> gene, </a:t>
            </a:r>
            <a:r>
              <a:rPr lang="en-US" dirty="0" err="1" smtClean="0"/>
              <a:t>p53</a:t>
            </a:r>
            <a:r>
              <a:rPr lang="en-US" dirty="0" smtClean="0"/>
              <a:t> </a:t>
            </a:r>
            <a:r>
              <a:rPr lang="en-US" dirty="0" err="1" smtClean="0"/>
              <a:t>gene,9p</a:t>
            </a:r>
            <a:r>
              <a:rPr lang="en-US" dirty="0" smtClean="0"/>
              <a:t>, </a:t>
            </a:r>
            <a:r>
              <a:rPr lang="en-US" dirty="0" err="1" smtClean="0"/>
              <a:t>5p</a:t>
            </a:r>
            <a:endParaRPr lang="mk-MK" dirty="0" smtClean="0"/>
          </a:p>
          <a:p>
            <a:r>
              <a:rPr lang="mk-MK" dirty="0" smtClean="0"/>
              <a:t>Останати онкогени-</a:t>
            </a:r>
            <a:r>
              <a:rPr lang="en-US" dirty="0" smtClean="0"/>
              <a:t>c-</a:t>
            </a:r>
            <a:r>
              <a:rPr lang="en-US" dirty="0" err="1" smtClean="0"/>
              <a:t>erb</a:t>
            </a:r>
            <a:r>
              <a:rPr lang="en-US" dirty="0" smtClean="0"/>
              <a:t>-1, </a:t>
            </a:r>
            <a:r>
              <a:rPr lang="en-US" dirty="0" err="1" smtClean="0"/>
              <a:t>cerb2</a:t>
            </a:r>
            <a:r>
              <a:rPr lang="en-US" dirty="0" smtClean="0"/>
              <a:t>, </a:t>
            </a:r>
            <a:r>
              <a:rPr lang="en-US" dirty="0" err="1" smtClean="0"/>
              <a:t>fos</a:t>
            </a:r>
            <a:r>
              <a:rPr lang="en-US" dirty="0" smtClean="0"/>
              <a:t>, </a:t>
            </a:r>
            <a:r>
              <a:rPr lang="en-US" dirty="0" err="1" smtClean="0"/>
              <a:t>jun</a:t>
            </a:r>
            <a:r>
              <a:rPr lang="en-US" dirty="0" smtClean="0"/>
              <a:t>, </a:t>
            </a:r>
            <a:r>
              <a:rPr lang="en-US" dirty="0" err="1" smtClean="0"/>
              <a:t>src</a:t>
            </a:r>
            <a:endParaRPr lang="mk-MK" dirty="0" smtClean="0"/>
          </a:p>
          <a:p>
            <a:r>
              <a:rPr lang="mk-MK" dirty="0" smtClean="0"/>
              <a:t>Развој на молекуларна биологија и генетика – можност за нови терапевстки методи.</a:t>
            </a:r>
            <a:endParaRPr lang="mk-MK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1547662" y="4232589"/>
            <a:ext cx="583264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mk-MK" dirty="0" smtClean="0"/>
              <a:t>Канцерогенеза-можен модел</a:t>
            </a:r>
            <a:endParaRPr lang="mk-M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mk-MK" dirty="0"/>
              <a:t>Типови и поделба </a:t>
            </a:r>
            <a:br>
              <a:rPr lang="mk-MK" dirty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mk-MK" sz="3400" b="1" dirty="0">
                <a:solidFill>
                  <a:srgbClr val="C00000"/>
                </a:solidFill>
              </a:rPr>
              <a:t>Епителни тумори-</a:t>
            </a:r>
            <a:r>
              <a:rPr lang="mk-MK" sz="3200" dirty="0"/>
              <a:t>потекло од респираторен епител (бронхи, бронхиоли,алвеоли)-</a:t>
            </a:r>
            <a:r>
              <a:rPr lang="mk-MK" sz="3200" dirty="0" smtClean="0"/>
              <a:t>најчести</a:t>
            </a:r>
          </a:p>
          <a:p>
            <a:pPr>
              <a:buNone/>
            </a:pPr>
            <a:endParaRPr lang="mk-MK" sz="3200" dirty="0"/>
          </a:p>
          <a:p>
            <a:pPr>
              <a:buNone/>
            </a:pPr>
            <a:r>
              <a:rPr lang="mk-MK" b="1" dirty="0" smtClean="0"/>
              <a:t>    </a:t>
            </a:r>
            <a:r>
              <a:rPr lang="mk-MK" sz="3200" b="1" dirty="0" smtClean="0"/>
              <a:t>аденокарцином- најчест</a:t>
            </a:r>
          </a:p>
          <a:p>
            <a:pPr>
              <a:buNone/>
            </a:pPr>
            <a:r>
              <a:rPr lang="mk-MK" sz="3200" b="1" dirty="0" smtClean="0"/>
              <a:t>    сквамозен </a:t>
            </a:r>
            <a:r>
              <a:rPr lang="mk-MK" sz="3200" b="1" dirty="0"/>
              <a:t>(</a:t>
            </a:r>
            <a:r>
              <a:rPr lang="mk-MK" sz="3200" b="1" dirty="0" smtClean="0"/>
              <a:t>планоцелуларен)</a:t>
            </a:r>
          </a:p>
          <a:p>
            <a:pPr>
              <a:buNone/>
            </a:pPr>
            <a:r>
              <a:rPr lang="mk-MK" sz="3200" b="1" dirty="0" smtClean="0"/>
              <a:t>    ситноклеточен</a:t>
            </a:r>
          </a:p>
          <a:p>
            <a:pPr>
              <a:buNone/>
            </a:pPr>
            <a:r>
              <a:rPr lang="mk-MK" sz="3200" b="1" dirty="0" smtClean="0"/>
              <a:t>    крупноклеточен</a:t>
            </a:r>
            <a:endParaRPr lang="mk-MK" sz="3200" dirty="0" smtClean="0"/>
          </a:p>
          <a:p>
            <a:pPr>
              <a:buNone/>
            </a:pPr>
            <a:r>
              <a:rPr lang="mk-MK" sz="3200" b="1" dirty="0" smtClean="0"/>
              <a:t>    карциноид тумори</a:t>
            </a:r>
          </a:p>
          <a:p>
            <a:pPr>
              <a:buNone/>
            </a:pPr>
            <a:r>
              <a:rPr lang="mk-MK" sz="3200" b="1" dirty="0" smtClean="0"/>
              <a:t>    неуроендокрини </a:t>
            </a:r>
            <a:r>
              <a:rPr lang="mk-MK" sz="3200" b="1" dirty="0"/>
              <a:t>тумори </a:t>
            </a:r>
            <a:endParaRPr lang="mk-MK" sz="3200" dirty="0" smtClean="0"/>
          </a:p>
          <a:p>
            <a:pPr>
              <a:buNone/>
            </a:pPr>
            <a:r>
              <a:rPr lang="mk-MK" sz="3200" dirty="0" smtClean="0"/>
              <a:t>    аденосквамозен</a:t>
            </a:r>
          </a:p>
          <a:p>
            <a:pPr>
              <a:buNone/>
            </a:pPr>
            <a:r>
              <a:rPr lang="mk-MK" sz="3200" dirty="0" smtClean="0"/>
              <a:t>    саркоматоиден</a:t>
            </a:r>
          </a:p>
          <a:p>
            <a:pPr>
              <a:buNone/>
            </a:pPr>
            <a:r>
              <a:rPr lang="mk-MK" sz="3200" dirty="0" smtClean="0"/>
              <a:t>    ту. со потеклоод плункови жлезди</a:t>
            </a:r>
          </a:p>
          <a:p>
            <a:pPr>
              <a:buNone/>
            </a:pPr>
            <a:r>
              <a:rPr lang="mk-MK" sz="3200" dirty="0" smtClean="0"/>
              <a:t>    останати некласифицирани.</a:t>
            </a:r>
            <a:endParaRPr lang="mk-MK" sz="3200" dirty="0"/>
          </a:p>
          <a:p>
            <a:endParaRPr lang="mk-M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mk-MK" sz="3200" b="1" dirty="0" smtClean="0">
                <a:solidFill>
                  <a:srgbClr val="C00000"/>
                </a:solidFill>
              </a:rPr>
              <a:t>Мезенхимни тумори</a:t>
            </a:r>
            <a:r>
              <a:rPr lang="mk-MK" sz="3200" b="1" dirty="0" smtClean="0"/>
              <a:t> </a:t>
            </a:r>
            <a:r>
              <a:rPr lang="mk-MK" dirty="0" smtClean="0"/>
              <a:t>–поретки- хамартроми, хондроми, плеуропулмонарен бластом, и др</a:t>
            </a:r>
          </a:p>
          <a:p>
            <a:r>
              <a:rPr lang="mk-MK" sz="3200" b="1" dirty="0" smtClean="0">
                <a:solidFill>
                  <a:srgbClr val="C00000"/>
                </a:solidFill>
              </a:rPr>
              <a:t>Лимфохистиоцитни тумори</a:t>
            </a:r>
            <a:r>
              <a:rPr lang="mk-MK" b="1" dirty="0" smtClean="0">
                <a:solidFill>
                  <a:srgbClr val="C00000"/>
                </a:solidFill>
              </a:rPr>
              <a:t>-</a:t>
            </a:r>
            <a:r>
              <a:rPr lang="en-US" dirty="0" smtClean="0"/>
              <a:t>MALT Lymphoma, Intravascular B cell lymphoma </a:t>
            </a:r>
            <a:r>
              <a:rPr lang="mk-MK" dirty="0" smtClean="0"/>
              <a:t>и др.</a:t>
            </a:r>
          </a:p>
          <a:p>
            <a:r>
              <a:rPr lang="mk-MK" sz="3200" b="1" dirty="0" smtClean="0">
                <a:solidFill>
                  <a:srgbClr val="C00000"/>
                </a:solidFill>
              </a:rPr>
              <a:t>Тумори од ектопично потекло- </a:t>
            </a:r>
            <a:r>
              <a:rPr lang="mk-MK" dirty="0" smtClean="0"/>
              <a:t>тератоми, интрапулмонарни тимоми,меланоми.</a:t>
            </a:r>
          </a:p>
          <a:p>
            <a:r>
              <a:rPr lang="mk-MK" sz="3200" b="1" dirty="0" smtClean="0">
                <a:solidFill>
                  <a:srgbClr val="C00000"/>
                </a:solidFill>
              </a:rPr>
              <a:t>Метастаски тумори.</a:t>
            </a:r>
          </a:p>
          <a:p>
            <a:endParaRPr lang="mk-MK" dirty="0"/>
          </a:p>
        </p:txBody>
      </p:sp>
      <p:sp>
        <p:nvSpPr>
          <p:cNvPr id="8" name="Rectangle 7"/>
          <p:cNvSpPr/>
          <p:nvPr/>
        </p:nvSpPr>
        <p:spPr>
          <a:xfrm>
            <a:off x="4860032" y="4797152"/>
            <a:ext cx="352839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Нова класификација според Светска Здарвствена Организација -2015</a:t>
            </a:r>
            <a:endParaRPr lang="mk-M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mk-MK" dirty="0" smtClean="0"/>
              <a:t>Типови и поделба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mk-MK" sz="2400" dirty="0">
              <a:solidFill>
                <a:srgbClr val="FF0000"/>
              </a:solidFill>
            </a:endParaRPr>
          </a:p>
          <a:p>
            <a:r>
              <a:rPr lang="mk-MK" dirty="0"/>
              <a:t>Ситноклеточни карциноми- </a:t>
            </a:r>
            <a:r>
              <a:rPr lang="en-US" dirty="0"/>
              <a:t>Small Cell Lung Carcinomas (SCLC</a:t>
            </a:r>
            <a:r>
              <a:rPr lang="en-US" dirty="0" smtClean="0"/>
              <a:t>)</a:t>
            </a:r>
            <a:endParaRPr lang="mk-MK" dirty="0" smtClean="0"/>
          </a:p>
          <a:p>
            <a:endParaRPr lang="mk-MK" dirty="0"/>
          </a:p>
          <a:p>
            <a:r>
              <a:rPr lang="mk-MK" dirty="0"/>
              <a:t>Неситноклеточни карциноми-</a:t>
            </a:r>
            <a:r>
              <a:rPr lang="en-US" dirty="0"/>
              <a:t>Non Small Cell Lung Carcinomas (</a:t>
            </a:r>
            <a:r>
              <a:rPr lang="en-US" dirty="0" err="1"/>
              <a:t>NSCLC</a:t>
            </a:r>
            <a:r>
              <a:rPr lang="en-US" dirty="0"/>
              <a:t>)</a:t>
            </a:r>
            <a:endParaRPr lang="mk-MK" dirty="0"/>
          </a:p>
          <a:p>
            <a:endParaRPr lang="mk-MK" dirty="0"/>
          </a:p>
        </p:txBody>
      </p:sp>
      <p:pic>
        <p:nvPicPr>
          <p:cNvPr id="6" name="Content Placeholder 5" descr="lung-cancer-s7-micrograph-of-lung-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91040"/>
            <a:ext cx="4038600" cy="2744282"/>
          </a:xfrm>
        </p:spPr>
      </p:pic>
      <p:sp>
        <p:nvSpPr>
          <p:cNvPr id="7" name="Rectangle 6"/>
          <p:cNvSpPr/>
          <p:nvPr/>
        </p:nvSpPr>
        <p:spPr>
          <a:xfrm>
            <a:off x="4644008" y="5445224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Ситноклеточен</a:t>
            </a:r>
            <a:endParaRPr lang="mk-MK" dirty="0"/>
          </a:p>
        </p:txBody>
      </p:sp>
      <p:sp>
        <p:nvSpPr>
          <p:cNvPr id="8" name="Rectangle 7"/>
          <p:cNvSpPr/>
          <p:nvPr/>
        </p:nvSpPr>
        <p:spPr>
          <a:xfrm>
            <a:off x="6732240" y="544522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Неситноклеточен</a:t>
            </a:r>
            <a:endParaRPr lang="mk-MK" dirty="0"/>
          </a:p>
        </p:txBody>
      </p:sp>
      <p:sp>
        <p:nvSpPr>
          <p:cNvPr id="9" name="Rectangle 8"/>
          <p:cNvSpPr/>
          <p:nvPr/>
        </p:nvSpPr>
        <p:spPr>
          <a:xfrm>
            <a:off x="467544" y="1219100"/>
            <a:ext cx="835292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mk-MK" sz="2400" b="1" dirty="0" smtClean="0">
                <a:solidFill>
                  <a:srgbClr val="FF0000"/>
                </a:solidFill>
              </a:rPr>
              <a:t>      Две големи групи </a:t>
            </a:r>
            <a:r>
              <a:rPr lang="mk-MK" sz="2400" dirty="0" smtClean="0"/>
              <a:t>–поделба според клиничкото однесување,</a:t>
            </a:r>
            <a:r>
              <a:rPr lang="mk-MK" sz="2400" b="1" dirty="0" smtClean="0">
                <a:solidFill>
                  <a:srgbClr val="FF0000"/>
                </a:solidFill>
              </a:rPr>
              <a:t>терапевтскиот пристап</a:t>
            </a:r>
            <a:r>
              <a:rPr lang="mk-MK" sz="2400" dirty="0" smtClean="0"/>
              <a:t>,епидемиологијата и прогнозата </a:t>
            </a:r>
            <a:endParaRPr lang="mk-MK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mk-MK" dirty="0" smtClean="0"/>
              <a:t>Клиничка слика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70000" lnSpcReduction="20000"/>
          </a:bodyPr>
          <a:lstStyle/>
          <a:p>
            <a:r>
              <a:rPr lang="mk-MK" b="1" dirty="0"/>
              <a:t>Асимптоматски</a:t>
            </a:r>
            <a:r>
              <a:rPr lang="mk-MK" dirty="0"/>
              <a:t> -5-15 %-случаен наод на РТГ на граден </a:t>
            </a:r>
            <a:r>
              <a:rPr lang="mk-MK" dirty="0" smtClean="0"/>
              <a:t>кош</a:t>
            </a:r>
          </a:p>
          <a:p>
            <a:endParaRPr lang="mk-MK" dirty="0"/>
          </a:p>
          <a:p>
            <a:r>
              <a:rPr lang="mk-MK" b="1" dirty="0" smtClean="0"/>
              <a:t>Симптоматски</a:t>
            </a:r>
          </a:p>
          <a:p>
            <a:endParaRPr lang="mk-MK" b="1" dirty="0"/>
          </a:p>
          <a:p>
            <a:pPr>
              <a:buNone/>
            </a:pPr>
            <a:r>
              <a:rPr lang="mk-MK" dirty="0" smtClean="0"/>
              <a:t>      </a:t>
            </a:r>
            <a:r>
              <a:rPr lang="mk-MK" i="1" dirty="0" smtClean="0">
                <a:solidFill>
                  <a:srgbClr val="C00000"/>
                </a:solidFill>
              </a:rPr>
              <a:t>Неспецифични </a:t>
            </a:r>
            <a:r>
              <a:rPr lang="mk-MK" i="1" dirty="0">
                <a:solidFill>
                  <a:srgbClr val="C00000"/>
                </a:solidFill>
              </a:rPr>
              <a:t>симптоми- </a:t>
            </a:r>
            <a:r>
              <a:rPr lang="mk-MK" b="1" dirty="0"/>
              <a:t>замор,малакслаост, </a:t>
            </a:r>
            <a:r>
              <a:rPr lang="mk-MK" b="1" dirty="0" smtClean="0"/>
              <a:t>губиток </a:t>
            </a:r>
            <a:r>
              <a:rPr lang="mk-MK" b="1" dirty="0"/>
              <a:t>на телесна тежина, покачена телесна температура, </a:t>
            </a:r>
            <a:r>
              <a:rPr lang="mk-MK" sz="2900" dirty="0"/>
              <a:t>Лабараторија-забрзана седиментација на ер</a:t>
            </a:r>
            <a:r>
              <a:rPr lang="mk-MK" sz="2900" dirty="0" smtClean="0"/>
              <a:t>.</a:t>
            </a:r>
          </a:p>
          <a:p>
            <a:pPr>
              <a:buNone/>
            </a:pPr>
            <a:endParaRPr lang="mk-MK" dirty="0"/>
          </a:p>
          <a:p>
            <a:r>
              <a:rPr lang="mk-MK" i="1" dirty="0">
                <a:solidFill>
                  <a:srgbClr val="C00000"/>
                </a:solidFill>
              </a:rPr>
              <a:t>Специфични симптоми </a:t>
            </a:r>
            <a:r>
              <a:rPr lang="mk-MK" dirty="0"/>
              <a:t>од локализација, растот, инавзија на околни структури, метастази, паранеопластиечн синдром</a:t>
            </a:r>
          </a:p>
          <a:p>
            <a:endParaRPr lang="mk-MK" dirty="0"/>
          </a:p>
        </p:txBody>
      </p:sp>
      <p:pic>
        <p:nvPicPr>
          <p:cNvPr id="13" name="Content Placeholder 12" descr="IMPORTANT-9-Early-Warning-Signs-of-Lung-Cancer-e145918003260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6872"/>
            <a:ext cx="4038600" cy="3672407"/>
          </a:xfrm>
        </p:spPr>
      </p:pic>
      <p:sp>
        <p:nvSpPr>
          <p:cNvPr id="6" name="Rectangle 5"/>
          <p:cNvSpPr/>
          <p:nvPr/>
        </p:nvSpPr>
        <p:spPr>
          <a:xfrm>
            <a:off x="4644008" y="1268760"/>
            <a:ext cx="403244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Најкарактеристични симтоми</a:t>
            </a:r>
            <a:endParaRPr lang="mk-MK" dirty="0"/>
          </a:p>
        </p:txBody>
      </p:sp>
      <p:sp>
        <p:nvSpPr>
          <p:cNvPr id="14" name="Rectangle 13"/>
          <p:cNvSpPr/>
          <p:nvPr/>
        </p:nvSpPr>
        <p:spPr>
          <a:xfrm>
            <a:off x="4644008" y="2060848"/>
            <a:ext cx="1728192" cy="38884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Крвав искашлок</a:t>
            </a:r>
          </a:p>
          <a:p>
            <a:pPr algn="ctr"/>
            <a:endParaRPr lang="mk-MK" dirty="0" smtClean="0"/>
          </a:p>
          <a:p>
            <a:pPr algn="ctr"/>
            <a:r>
              <a:rPr lang="mk-MK" dirty="0" smtClean="0"/>
              <a:t>Долготрајна кашлица</a:t>
            </a:r>
          </a:p>
          <a:p>
            <a:pPr algn="ctr"/>
            <a:endParaRPr lang="mk-MK" dirty="0" smtClean="0"/>
          </a:p>
          <a:p>
            <a:pPr algn="ctr"/>
            <a:r>
              <a:rPr lang="mk-MK" dirty="0" smtClean="0"/>
              <a:t>Слабеење</a:t>
            </a:r>
          </a:p>
          <a:p>
            <a:pPr algn="ctr"/>
            <a:endParaRPr lang="mk-MK" dirty="0" smtClean="0"/>
          </a:p>
          <a:p>
            <a:pPr algn="ctr"/>
            <a:r>
              <a:rPr lang="mk-MK" dirty="0" smtClean="0"/>
              <a:t>Диспнеа, опструкција, визинг,стридор</a:t>
            </a:r>
          </a:p>
          <a:p>
            <a:pPr algn="ctr"/>
            <a:endParaRPr lang="mk-MK" dirty="0" smtClean="0"/>
          </a:p>
          <a:p>
            <a:pPr algn="ctr"/>
            <a:r>
              <a:rPr lang="mk-MK" dirty="0" smtClean="0"/>
              <a:t>Градна болка</a:t>
            </a:r>
          </a:p>
          <a:p>
            <a:pPr algn="ctr"/>
            <a:endParaRPr lang="mk-M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k-MK" sz="3200" dirty="0" smtClean="0"/>
              <a:t>Локализација на туморот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k-MK" b="1" dirty="0" smtClean="0">
                <a:solidFill>
                  <a:srgbClr val="C00000"/>
                </a:solidFill>
              </a:rPr>
              <a:t>Централен раст-ендобронхијален  тумор</a:t>
            </a:r>
          </a:p>
          <a:p>
            <a:r>
              <a:rPr lang="mk-MK" b="1" dirty="0" smtClean="0"/>
              <a:t>опструкција</a:t>
            </a:r>
            <a:r>
              <a:rPr lang="mk-MK" dirty="0" smtClean="0"/>
              <a:t> на дишни патишта-стридор, диспнеа , визинг.</a:t>
            </a:r>
          </a:p>
          <a:p>
            <a:r>
              <a:rPr lang="mk-MK" b="1" dirty="0" smtClean="0"/>
              <a:t>Кашлица</a:t>
            </a:r>
            <a:r>
              <a:rPr lang="mk-MK" dirty="0" smtClean="0"/>
              <a:t>-промени во видот</a:t>
            </a:r>
          </a:p>
          <a:p>
            <a:r>
              <a:rPr lang="mk-MK" b="1" dirty="0" smtClean="0"/>
              <a:t>хемоптизии</a:t>
            </a:r>
          </a:p>
          <a:p>
            <a:r>
              <a:rPr lang="mk-MK" b="1" dirty="0" smtClean="0"/>
              <a:t>постопструктивни пневмонии , </a:t>
            </a:r>
            <a:r>
              <a:rPr lang="mk-MK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mk-MK" sz="2400" i="1" dirty="0" smtClean="0">
                <a:solidFill>
                  <a:schemeClr val="accent2">
                    <a:lumMod val="75000"/>
                  </a:schemeClr>
                </a:solidFill>
              </a:rPr>
              <a:t>продуктивна кашлица, фебрилност, повторувачки пневмонии –сомнение за карцином)</a:t>
            </a:r>
            <a:r>
              <a:rPr lang="mk-MK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mk-MK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mk-M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112"/>
          </a:xfrm>
        </p:spPr>
        <p:txBody>
          <a:bodyPr>
            <a:normAutofit fontScale="85000" lnSpcReduction="10000"/>
          </a:bodyPr>
          <a:lstStyle/>
          <a:p>
            <a:r>
              <a:rPr lang="mk-MK" b="1" dirty="0" smtClean="0">
                <a:solidFill>
                  <a:srgbClr val="C00000"/>
                </a:solidFill>
              </a:rPr>
              <a:t>-Периферен раст-тумор</a:t>
            </a:r>
          </a:p>
          <a:p>
            <a:r>
              <a:rPr lang="mk-MK" b="1" dirty="0" smtClean="0"/>
              <a:t>градна болка</a:t>
            </a:r>
            <a:r>
              <a:rPr lang="mk-MK" dirty="0" smtClean="0"/>
              <a:t>-зафатеност на плевра или граден кош</a:t>
            </a:r>
          </a:p>
          <a:p>
            <a:r>
              <a:rPr lang="mk-MK" dirty="0" smtClean="0"/>
              <a:t> кашлица</a:t>
            </a:r>
          </a:p>
          <a:p>
            <a:r>
              <a:rPr lang="mk-MK" dirty="0" smtClean="0"/>
              <a:t>Диспнеа-рестриктивни промени</a:t>
            </a:r>
          </a:p>
          <a:p>
            <a:r>
              <a:rPr lang="mk-MK" b="1" dirty="0" smtClean="0"/>
              <a:t>белодробен апсцес, кавитации</a:t>
            </a:r>
            <a:r>
              <a:rPr lang="mk-MK" dirty="0" smtClean="0"/>
              <a:t>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mk-MK" sz="3200" dirty="0" smtClean="0"/>
              <a:t>Локализација на туморот</a:t>
            </a:r>
            <a:endParaRPr lang="mk-MK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Централен тумор</a:t>
            </a:r>
            <a:endParaRPr lang="mk-MK" dirty="0"/>
          </a:p>
        </p:txBody>
      </p:sp>
      <p:pic>
        <p:nvPicPr>
          <p:cNvPr id="8" name="Content Placeholder 7" descr="centralen tum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912"/>
            <a:ext cx="4040188" cy="281656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mk-MK" dirty="0" smtClean="0"/>
              <a:t>Периферен тумор</a:t>
            </a:r>
            <a:endParaRPr lang="mk-MK" dirty="0"/>
          </a:p>
        </p:txBody>
      </p:sp>
      <p:pic>
        <p:nvPicPr>
          <p:cNvPr id="7" name="Content Placeholder 6" descr="periferen tum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08921"/>
            <a:ext cx="3754760" cy="27595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Белодробни карциноми</a:t>
            </a:r>
            <a:endParaRPr lang="mk-M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/>
              <a:t>Локализација на туморот</a:t>
            </a:r>
            <a:endParaRPr lang="mk-MK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Централен тумор</a:t>
            </a:r>
            <a:endParaRPr lang="mk-MK" dirty="0"/>
          </a:p>
        </p:txBody>
      </p:sp>
      <p:pic>
        <p:nvPicPr>
          <p:cNvPr id="10" name="Content Placeholder 9" descr="8717778_f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4040188" cy="36724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mk-MK" dirty="0" smtClean="0"/>
              <a:t>Апикална локализација</a:t>
            </a:r>
            <a:endParaRPr lang="mk-MK" dirty="0"/>
          </a:p>
        </p:txBody>
      </p:sp>
      <p:pic>
        <p:nvPicPr>
          <p:cNvPr id="8" name="Content Placeholder 7" descr="NSCLC-CXR-Large-Mass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/>
              <a:t>Локализација на туморот</a:t>
            </a:r>
            <a:endParaRPr lang="mk-MK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Периферен тумор</a:t>
            </a:r>
            <a:endParaRPr lang="mk-MK" dirty="0"/>
          </a:p>
        </p:txBody>
      </p:sp>
      <p:pic>
        <p:nvPicPr>
          <p:cNvPr id="7" name="Content Placeholder 6" descr="SouthAsianJCancer_2012_1_1_36_96507_u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904"/>
            <a:ext cx="4040188" cy="23762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dirty="0" smtClean="0"/>
              <a:t>Постопструктивна ателектаза -неситноклеточен карцином</a:t>
            </a:r>
            <a:endParaRPr lang="mk-MK" dirty="0"/>
          </a:p>
        </p:txBody>
      </p:sp>
      <p:pic>
        <p:nvPicPr>
          <p:cNvPr id="10" name="Content Placeholder 9" descr="168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77089" y="2174875"/>
            <a:ext cx="3977647" cy="39512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mk-MK" sz="3100" dirty="0" smtClean="0"/>
              <a:t>Регионално ширење во граден кош,лимфни јазли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r>
              <a:rPr lang="mk-MK" dirty="0" smtClean="0"/>
              <a:t>опструкција </a:t>
            </a:r>
            <a:r>
              <a:rPr lang="mk-MK" dirty="0"/>
              <a:t>на трахеа -</a:t>
            </a:r>
            <a:r>
              <a:rPr lang="mk-MK" dirty="0" smtClean="0"/>
              <a:t> </a:t>
            </a:r>
            <a:r>
              <a:rPr lang="mk-MK" b="1" dirty="0" smtClean="0"/>
              <a:t>стридор</a:t>
            </a:r>
            <a:r>
              <a:rPr lang="mk-MK" dirty="0" smtClean="0"/>
              <a:t> </a:t>
            </a:r>
            <a:endParaRPr lang="mk-MK" dirty="0"/>
          </a:p>
          <a:p>
            <a:r>
              <a:rPr lang="mk-MK" dirty="0" smtClean="0"/>
              <a:t>езофагус-</a:t>
            </a:r>
            <a:r>
              <a:rPr lang="mk-MK" b="1" dirty="0" smtClean="0"/>
              <a:t>дисфагија </a:t>
            </a:r>
            <a:endParaRPr lang="mk-MK" b="1" dirty="0"/>
          </a:p>
          <a:p>
            <a:r>
              <a:rPr lang="mk-MK" dirty="0"/>
              <a:t>парализа на рекуретен ларингеален </a:t>
            </a:r>
            <a:r>
              <a:rPr lang="mk-MK" dirty="0" smtClean="0"/>
              <a:t>нерв-</a:t>
            </a:r>
            <a:r>
              <a:rPr lang="mk-MK" b="1" dirty="0" smtClean="0"/>
              <a:t>засипнатост</a:t>
            </a:r>
            <a:endParaRPr lang="mk-MK" dirty="0"/>
          </a:p>
          <a:p>
            <a:r>
              <a:rPr lang="mk-MK" dirty="0"/>
              <a:t>парализа на френичен </a:t>
            </a:r>
            <a:r>
              <a:rPr lang="mk-MK" dirty="0" smtClean="0"/>
              <a:t>нерв- </a:t>
            </a:r>
            <a:r>
              <a:rPr lang="mk-MK" dirty="0"/>
              <a:t>елевација на дијафрагма, </a:t>
            </a:r>
          </a:p>
          <a:p>
            <a:r>
              <a:rPr lang="mk-MK" dirty="0"/>
              <a:t>парализа на симпатикиот </a:t>
            </a:r>
            <a:r>
              <a:rPr lang="mk-MK" dirty="0" smtClean="0"/>
              <a:t>нерв- </a:t>
            </a:r>
            <a:r>
              <a:rPr lang="mk-MK" dirty="0"/>
              <a:t>апикален тумор– </a:t>
            </a:r>
            <a:r>
              <a:rPr lang="mk-MK" b="1" dirty="0"/>
              <a:t>ХОРНЕРОВ СИНДРОМ (птоза, миоза, енофталмус)</a:t>
            </a:r>
          </a:p>
          <a:p>
            <a:r>
              <a:rPr lang="mk-MK" b="1" dirty="0"/>
              <a:t>Панкоаст синдром/тумор </a:t>
            </a:r>
            <a:r>
              <a:rPr lang="mk-MK" dirty="0"/>
              <a:t>–апикален тумор-деструкција на </a:t>
            </a:r>
            <a:r>
              <a:rPr lang="en-US" dirty="0"/>
              <a:t>VII </a:t>
            </a:r>
            <a:r>
              <a:rPr lang="en-US" dirty="0" err="1"/>
              <a:t>cervikalen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I,II</a:t>
            </a:r>
            <a:r>
              <a:rPr lang="en-US" dirty="0"/>
              <a:t> </a:t>
            </a:r>
            <a:r>
              <a:rPr lang="en-US" dirty="0" err="1"/>
              <a:t>torakalen</a:t>
            </a:r>
            <a:r>
              <a:rPr lang="en-US" dirty="0"/>
              <a:t> </a:t>
            </a:r>
            <a:r>
              <a:rPr lang="en-US" dirty="0" err="1"/>
              <a:t>нерв</a:t>
            </a:r>
            <a:r>
              <a:rPr lang="en-US" dirty="0"/>
              <a:t>- </a:t>
            </a:r>
            <a:r>
              <a:rPr lang="en-US" b="1" dirty="0" err="1"/>
              <a:t>Болка</a:t>
            </a:r>
            <a:r>
              <a:rPr lang="en-US" b="1" dirty="0"/>
              <a:t> </a:t>
            </a:r>
            <a:r>
              <a:rPr lang="en-US" b="1" dirty="0" err="1"/>
              <a:t>во</a:t>
            </a:r>
            <a:r>
              <a:rPr lang="en-US" b="1" dirty="0"/>
              <a:t> </a:t>
            </a:r>
            <a:r>
              <a:rPr lang="en-US" b="1" dirty="0" err="1"/>
              <a:t>рамо</a:t>
            </a:r>
            <a:r>
              <a:rPr lang="en-US" b="1" dirty="0"/>
              <a:t> и </a:t>
            </a:r>
            <a:r>
              <a:rPr lang="en-US" b="1" dirty="0" err="1"/>
              <a:t>рака</a:t>
            </a:r>
            <a:r>
              <a:rPr lang="en-US" b="1" dirty="0"/>
              <a:t> </a:t>
            </a:r>
            <a:r>
              <a:rPr lang="mk-MK" b="1" dirty="0"/>
              <a:t>со </a:t>
            </a:r>
            <a:r>
              <a:rPr lang="en-US" b="1" dirty="0" err="1"/>
              <a:t>улнарно</a:t>
            </a:r>
            <a:r>
              <a:rPr lang="en-US" b="1" dirty="0"/>
              <a:t> </a:t>
            </a:r>
            <a:r>
              <a:rPr lang="en-US" b="1" dirty="0" err="1"/>
              <a:t>ширење</a:t>
            </a:r>
            <a:r>
              <a:rPr lang="mk-MK" b="1" dirty="0"/>
              <a:t> на болката</a:t>
            </a:r>
          </a:p>
          <a:p>
            <a:r>
              <a:rPr lang="mk-MK" b="1" dirty="0"/>
              <a:t>Синдром на </a:t>
            </a:r>
            <a:r>
              <a:rPr lang="en-US" b="1" dirty="0" err="1"/>
              <a:t>v.cava</a:t>
            </a:r>
            <a:r>
              <a:rPr lang="en-US" b="1" dirty="0"/>
              <a:t> superior</a:t>
            </a:r>
            <a:r>
              <a:rPr lang="mk-MK" b="1" dirty="0"/>
              <a:t>- едем,цијаноза на главата и вратот,набрекнати вратни вени,диспнеа и кашлица.</a:t>
            </a:r>
          </a:p>
          <a:p>
            <a:r>
              <a:rPr lang="mk-MK" b="1" dirty="0"/>
              <a:t>Плеврални </a:t>
            </a:r>
            <a:r>
              <a:rPr lang="mk-MK" b="1" dirty="0" smtClean="0"/>
              <a:t>изливи</a:t>
            </a:r>
            <a:r>
              <a:rPr lang="mk-MK" dirty="0" smtClean="0"/>
              <a:t>-ширење </a:t>
            </a:r>
            <a:r>
              <a:rPr lang="mk-MK" dirty="0"/>
              <a:t>во плевра, метастази, лимфна и венска стаза- диспнеа и сува кашлица –серозен, </a:t>
            </a:r>
            <a:r>
              <a:rPr lang="mk-MK" b="1" dirty="0"/>
              <a:t>серохеморагиечен</a:t>
            </a:r>
            <a:r>
              <a:rPr lang="mk-MK" dirty="0"/>
              <a:t> карактеристично.</a:t>
            </a:r>
          </a:p>
          <a:p>
            <a:r>
              <a:rPr lang="mk-MK" dirty="0"/>
              <a:t>Лимфогено ширење низ бели дробови- лимфангиоза- диспнеа, хипоскија, респираторна инсуфицинеција.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mk-MK" sz="3600" dirty="0" smtClean="0"/>
              <a:t>Паранеопластични синдроми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mk-MK" dirty="0"/>
          </a:p>
          <a:p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>Ендокрини- </a:t>
            </a:r>
            <a:r>
              <a:rPr lang="mk-MK" dirty="0"/>
              <a:t>пептидни хормони од туморски клетки</a:t>
            </a:r>
          </a:p>
          <a:p>
            <a:r>
              <a:rPr lang="mk-MK" dirty="0"/>
              <a:t>-</a:t>
            </a:r>
            <a:r>
              <a:rPr lang="mk-MK" b="1" dirty="0"/>
              <a:t>Хиперклацемија</a:t>
            </a:r>
            <a:r>
              <a:rPr lang="mk-MK" dirty="0"/>
              <a:t>-пептид </a:t>
            </a:r>
            <a:r>
              <a:rPr lang="mk-MK" dirty="0" smtClean="0"/>
              <a:t> сличен </a:t>
            </a:r>
            <a:r>
              <a:rPr lang="mk-MK" dirty="0"/>
              <a:t>на Паратироиден хормон- </a:t>
            </a:r>
            <a:r>
              <a:rPr lang="mk-MK" i="1" dirty="0"/>
              <a:t>жед,малакслаост, полиурија, наузеа, повраќање, кома</a:t>
            </a:r>
          </a:p>
          <a:p>
            <a:r>
              <a:rPr lang="mk-MK" dirty="0"/>
              <a:t>-</a:t>
            </a:r>
            <a:r>
              <a:rPr lang="mk-MK" b="1" dirty="0"/>
              <a:t>Синдром на недаекватна секреција на </a:t>
            </a:r>
            <a:r>
              <a:rPr lang="en-US" b="1" dirty="0"/>
              <a:t>ACTH (</a:t>
            </a:r>
            <a:r>
              <a:rPr lang="en-US" b="1" dirty="0" err="1"/>
              <a:t>SIADH</a:t>
            </a:r>
            <a:r>
              <a:rPr lang="en-US" b="1" dirty="0"/>
              <a:t>)</a:t>
            </a:r>
            <a:r>
              <a:rPr lang="mk-MK" b="1" dirty="0"/>
              <a:t>-Хипонатремија</a:t>
            </a:r>
          </a:p>
          <a:p>
            <a:r>
              <a:rPr lang="mk-MK" dirty="0"/>
              <a:t>-</a:t>
            </a:r>
            <a:r>
              <a:rPr lang="mk-MK" b="1" dirty="0"/>
              <a:t>Ектопичен </a:t>
            </a:r>
            <a:r>
              <a:rPr lang="en-US" b="1" dirty="0"/>
              <a:t>ACTH </a:t>
            </a:r>
            <a:r>
              <a:rPr lang="mk-MK" b="1" dirty="0"/>
              <a:t>синдром- </a:t>
            </a:r>
            <a:r>
              <a:rPr lang="mk-MK" dirty="0"/>
              <a:t>Кушинг-ретко, </a:t>
            </a:r>
            <a:r>
              <a:rPr lang="mk-MK" dirty="0" smtClean="0"/>
              <a:t>Акромегалија</a:t>
            </a:r>
          </a:p>
          <a:p>
            <a:endParaRPr lang="mk-MK" dirty="0"/>
          </a:p>
          <a:p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>Хематолошки</a:t>
            </a:r>
            <a:r>
              <a:rPr lang="mk-MK" dirty="0"/>
              <a:t>-цитокини од туморски клетки -коскена срцевина</a:t>
            </a:r>
          </a:p>
          <a:p>
            <a:r>
              <a:rPr lang="mk-MK" dirty="0"/>
              <a:t>-</a:t>
            </a:r>
            <a:r>
              <a:rPr lang="mk-MK" b="1" dirty="0" smtClean="0"/>
              <a:t>полициемија-гранулоцитоза,-тромбоцитоза</a:t>
            </a:r>
            <a:r>
              <a:rPr lang="mk-MK" dirty="0" smtClean="0"/>
              <a:t>,-</a:t>
            </a:r>
            <a:r>
              <a:rPr lang="mk-MK" b="1" dirty="0" smtClean="0"/>
              <a:t>анемија-</a:t>
            </a:r>
            <a:r>
              <a:rPr lang="mk-MK" b="1" i="1" dirty="0" smtClean="0"/>
              <a:t>тромбоемболизам</a:t>
            </a:r>
          </a:p>
          <a:p>
            <a:endParaRPr lang="mk-MK" dirty="0"/>
          </a:p>
          <a:p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>Невролошки-</a:t>
            </a:r>
            <a:r>
              <a:rPr lang="mk-MK" dirty="0"/>
              <a:t>антитела од Ту клетки</a:t>
            </a:r>
          </a:p>
          <a:p>
            <a:r>
              <a:rPr lang="mk-MK" dirty="0"/>
              <a:t>-периферна </a:t>
            </a:r>
            <a:r>
              <a:rPr lang="mk-MK" dirty="0" smtClean="0"/>
              <a:t>невропатија,-</a:t>
            </a:r>
            <a:r>
              <a:rPr lang="mk-MK" dirty="0"/>
              <a:t>Ламберт-Итонов синдром-мијастеничен синдром.</a:t>
            </a:r>
          </a:p>
          <a:p>
            <a:r>
              <a:rPr lang="mk-MK" dirty="0"/>
              <a:t>-</a:t>
            </a:r>
            <a:r>
              <a:rPr lang="mk-MK" dirty="0" smtClean="0"/>
              <a:t>енцефалопатија,-</a:t>
            </a:r>
            <a:r>
              <a:rPr lang="mk-MK" dirty="0"/>
              <a:t>психоза, деменција</a:t>
            </a:r>
          </a:p>
          <a:p>
            <a:r>
              <a:rPr lang="mk-MK" dirty="0"/>
              <a:t> </a:t>
            </a:r>
          </a:p>
          <a:p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>Остананти симтоми-коскено мускулни- </a:t>
            </a:r>
            <a:r>
              <a:rPr lang="mk-MK" dirty="0"/>
              <a:t>хипертрофична остеоартропатија, </a:t>
            </a:r>
            <a:r>
              <a:rPr lang="mk-MK" b="1" dirty="0"/>
              <a:t>барабанести прсти.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k-MK" sz="3600" dirty="0" smtClean="0"/>
              <a:t>Метастази</a:t>
            </a: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mk-MK" dirty="0" smtClean="0"/>
              <a:t>                                      </a:t>
            </a:r>
            <a:endParaRPr lang="mk-MK" dirty="0"/>
          </a:p>
          <a:p>
            <a: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  <a:t>Црн дроб</a:t>
            </a:r>
            <a:r>
              <a:rPr lang="mk-MK" dirty="0"/>
              <a:t> </a:t>
            </a:r>
            <a:r>
              <a:rPr lang="mk-MK" sz="2600" dirty="0" smtClean="0"/>
              <a:t> ситноклеточен 60%, неситноклеточен 30%- асцит, хепатомегалија</a:t>
            </a:r>
            <a:r>
              <a:rPr lang="mk-MK" dirty="0" smtClean="0"/>
              <a:t>.</a:t>
            </a:r>
            <a:endParaRPr lang="mk-MK" dirty="0"/>
          </a:p>
          <a:p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>Надбубрежна </a:t>
            </a:r>
            <a: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  <a:t>жлезда</a:t>
            </a:r>
            <a:r>
              <a:rPr lang="mk-MK" dirty="0"/>
              <a:t> </a:t>
            </a:r>
            <a:r>
              <a:rPr lang="mk-MK" sz="2600" dirty="0" smtClean="0"/>
              <a:t>25-40% типично </a:t>
            </a:r>
            <a:r>
              <a:rPr lang="mk-MK" sz="2600" dirty="0"/>
              <a:t>еднострана –наод на КТ.</a:t>
            </a:r>
          </a:p>
          <a:p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>Коски</a:t>
            </a:r>
            <a:r>
              <a:rPr lang="mk-MK" dirty="0"/>
              <a:t> </a:t>
            </a:r>
            <a:r>
              <a:rPr lang="mk-MK" sz="2600" dirty="0" smtClean="0"/>
              <a:t>остеолитични </a:t>
            </a:r>
            <a:r>
              <a:rPr lang="mk-MK" sz="2600" dirty="0"/>
              <a:t>промени на РТГ или КТ-почесто кај ситноклеточен </a:t>
            </a:r>
            <a:r>
              <a:rPr lang="mk-MK" dirty="0" smtClean="0"/>
              <a:t>.</a:t>
            </a:r>
            <a:r>
              <a:rPr lang="mk-MK" sz="2600" b="1" dirty="0" smtClean="0"/>
              <a:t>Болки,осетливост </a:t>
            </a:r>
            <a:r>
              <a:rPr lang="mk-MK" sz="2600" b="1" dirty="0"/>
              <a:t>на </a:t>
            </a:r>
            <a:r>
              <a:rPr lang="mk-MK" sz="2600" b="1" dirty="0" smtClean="0"/>
              <a:t>допир.</a:t>
            </a:r>
            <a:endParaRPr lang="mk-MK" sz="2600" b="1" dirty="0"/>
          </a:p>
          <a:p>
            <a: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  <a:t>Мозок</a:t>
            </a:r>
            <a:r>
              <a:rPr lang="mk-MK" dirty="0"/>
              <a:t> </a:t>
            </a:r>
            <a:r>
              <a:rPr lang="mk-MK" sz="2800" dirty="0" smtClean="0"/>
              <a:t>25-40</a:t>
            </a:r>
            <a:r>
              <a:rPr lang="mk-MK" sz="2800" dirty="0"/>
              <a:t>% </a:t>
            </a:r>
            <a:r>
              <a:rPr lang="mk-MK" sz="2800" dirty="0" smtClean="0"/>
              <a:t>,-</a:t>
            </a:r>
            <a:r>
              <a:rPr lang="mk-MK" sz="2800" dirty="0"/>
              <a:t>најголем проблем </a:t>
            </a:r>
            <a:r>
              <a:rPr lang="mk-MK" sz="2800" dirty="0" smtClean="0"/>
              <a:t>,</a:t>
            </a:r>
          </a:p>
          <a:p>
            <a:pPr>
              <a:buNone/>
            </a:pPr>
            <a:r>
              <a:rPr lang="mk-MK" sz="2800" dirty="0"/>
              <a:t> </a:t>
            </a:r>
            <a:r>
              <a:rPr lang="mk-MK" sz="2800" dirty="0" smtClean="0"/>
              <a:t>    </a:t>
            </a:r>
            <a:r>
              <a:rPr lang="mk-MK" sz="2800" b="1" dirty="0"/>
              <a:t>главоболки, вртоглавици, ЕПИ напади, хемипарези, пореметување на видот</a:t>
            </a:r>
            <a:r>
              <a:rPr lang="mk-MK" sz="2800" dirty="0"/>
              <a:t>.-почесто кај ситноклеточен.-можност за оперативно лекување.</a:t>
            </a:r>
          </a:p>
          <a:p>
            <a: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  <a:t>Лимфни </a:t>
            </a:r>
            <a:r>
              <a:rPr lang="mk-MK" sz="3100" b="1" dirty="0" smtClean="0">
                <a:solidFill>
                  <a:schemeClr val="accent2">
                    <a:lumMod val="75000"/>
                  </a:schemeClr>
                </a:solidFill>
              </a:rPr>
              <a:t>јазли</a:t>
            </a:r>
            <a:r>
              <a:rPr lang="mk-MK" sz="2600" dirty="0" smtClean="0"/>
              <a:t>-</a:t>
            </a:r>
            <a:r>
              <a:rPr lang="mk-MK" sz="2800" b="1" dirty="0" smtClean="0"/>
              <a:t>супраклавикуларни и аксиларни -најчесто </a:t>
            </a:r>
            <a:endParaRPr lang="mk-MK" sz="2800" b="1" dirty="0"/>
          </a:p>
          <a:p>
            <a:endParaRPr lang="mk-M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k-MK" sz="3200" dirty="0" smtClean="0"/>
              <a:t>Добра клиничка пракса-акценти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r>
              <a:rPr lang="mk-MK" sz="3400" b="1" dirty="0">
                <a:solidFill>
                  <a:schemeClr val="accent2">
                    <a:lumMod val="75000"/>
                  </a:schemeClr>
                </a:solidFill>
              </a:rPr>
              <a:t>Упатување на </a:t>
            </a:r>
            <a:r>
              <a:rPr lang="mk-MK" sz="3400" b="1" dirty="0" smtClean="0">
                <a:solidFill>
                  <a:schemeClr val="accent2">
                    <a:lumMod val="75000"/>
                  </a:schemeClr>
                </a:solidFill>
              </a:rPr>
              <a:t>специјалист </a:t>
            </a:r>
            <a:r>
              <a:rPr lang="mk-MK" sz="3400" b="1" dirty="0">
                <a:solidFill>
                  <a:schemeClr val="accent2">
                    <a:lumMod val="75000"/>
                  </a:schemeClr>
                </a:solidFill>
              </a:rPr>
              <a:t>интернист, пулмолог при појава на</a:t>
            </a:r>
            <a:r>
              <a:rPr lang="mk-MK" sz="3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mk-MK" sz="3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k-MK" sz="3400" b="1" dirty="0" smtClean="0"/>
              <a:t>крвав искашлок</a:t>
            </a:r>
          </a:p>
          <a:p>
            <a:r>
              <a:rPr lang="mk-MK" sz="3400" b="1" dirty="0" smtClean="0"/>
              <a:t>РТГ </a:t>
            </a:r>
            <a:r>
              <a:rPr lang="mk-MK" sz="3400" b="1" dirty="0"/>
              <a:t>на граден кош </a:t>
            </a:r>
            <a:r>
              <a:rPr lang="mk-MK" sz="3400" b="1" dirty="0" smtClean="0"/>
              <a:t>суспектен </a:t>
            </a:r>
            <a:r>
              <a:rPr lang="mk-MK" sz="3400" dirty="0"/>
              <a:t>за белодробен карцином (вклучително и плеврален излив или засенчување кое бавно се повлекува или рецидивира</a:t>
            </a:r>
            <a:r>
              <a:rPr lang="mk-MK" sz="3400" dirty="0" smtClean="0"/>
              <a:t>)</a:t>
            </a:r>
          </a:p>
          <a:p>
            <a:r>
              <a:rPr lang="mk-MK" sz="3400" dirty="0" smtClean="0"/>
              <a:t>знаци </a:t>
            </a:r>
            <a:r>
              <a:rPr lang="mk-MK" sz="3400" dirty="0"/>
              <a:t>за опструкција на </a:t>
            </a:r>
            <a:r>
              <a:rPr lang="en-US" sz="3400" b="1" dirty="0" err="1" smtClean="0"/>
              <a:t>v.cava</a:t>
            </a:r>
            <a:r>
              <a:rPr lang="en-US" sz="3400" b="1" dirty="0" smtClean="0"/>
              <a:t> superior</a:t>
            </a:r>
            <a:endParaRPr lang="mk-MK" sz="3400" b="1" dirty="0" smtClean="0"/>
          </a:p>
          <a:p>
            <a:r>
              <a:rPr lang="mk-MK" sz="3400" b="1" dirty="0" smtClean="0"/>
              <a:t>Стридор</a:t>
            </a:r>
          </a:p>
          <a:p>
            <a:endParaRPr lang="mk-MK" sz="3400" dirty="0"/>
          </a:p>
          <a:p>
            <a:r>
              <a:rPr lang="mk-MK" sz="3400" i="1" dirty="0">
                <a:solidFill>
                  <a:schemeClr val="accent2">
                    <a:lumMod val="75000"/>
                  </a:schemeClr>
                </a:solidFill>
              </a:rPr>
              <a:t>Дури и при уреден РТГ наод на граден кош секој ризичен </a:t>
            </a:r>
            <a:r>
              <a:rPr lang="mk-MK" sz="3400" i="1" dirty="0" smtClean="0">
                <a:solidFill>
                  <a:schemeClr val="accent2">
                    <a:lumMod val="75000"/>
                  </a:schemeClr>
                </a:solidFill>
              </a:rPr>
              <a:t>пациент </a:t>
            </a:r>
            <a:r>
              <a:rPr lang="mk-MK" sz="3400" i="1" dirty="0">
                <a:solidFill>
                  <a:schemeClr val="accent2">
                    <a:lumMod val="75000"/>
                  </a:schemeClr>
                </a:solidFill>
              </a:rPr>
              <a:t>со необјаснети и неспецифични симптоми кои траат подолго од 6 месеци-специјалист,пулмолог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k-MK" sz="3200" dirty="0" smtClean="0"/>
              <a:t>Добра клиничка пракса-акценти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mk-MK" dirty="0"/>
          </a:p>
          <a:p>
            <a:r>
              <a:rPr lang="mk-MK" b="1" dirty="0">
                <a:solidFill>
                  <a:schemeClr val="accent2">
                    <a:lumMod val="75000"/>
                  </a:schemeClr>
                </a:solidFill>
              </a:rPr>
              <a:t>РТГ на граден кош се препорачува </a:t>
            </a:r>
            <a:r>
              <a:rPr lang="mk-MK" b="1" dirty="0" smtClean="0">
                <a:solidFill>
                  <a:schemeClr val="accent2">
                    <a:lumMod val="75000"/>
                  </a:schemeClr>
                </a:solidFill>
              </a:rPr>
              <a:t>при:</a:t>
            </a:r>
            <a:endParaRPr lang="mk-MK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k-MK" dirty="0"/>
              <a:t>-</a:t>
            </a:r>
            <a:r>
              <a:rPr lang="mk-MK" b="1" dirty="0"/>
              <a:t>Крвав искашлок- </a:t>
            </a:r>
            <a:r>
              <a:rPr lang="mk-MK" dirty="0"/>
              <a:t>неодложно</a:t>
            </a:r>
          </a:p>
          <a:p>
            <a:r>
              <a:rPr lang="mk-MK" dirty="0" smtClean="0"/>
              <a:t>-</a:t>
            </a:r>
            <a:r>
              <a:rPr lang="mk-MK" b="1" dirty="0" smtClean="0"/>
              <a:t>Симтоми </a:t>
            </a:r>
            <a:r>
              <a:rPr lang="mk-MK" b="1" dirty="0"/>
              <a:t>кои траат повеќе од 3 недели </a:t>
            </a:r>
            <a:r>
              <a:rPr lang="mk-MK" dirty="0"/>
              <a:t>: </a:t>
            </a:r>
            <a:endParaRPr lang="mk-MK" dirty="0" smtClean="0"/>
          </a:p>
          <a:p>
            <a:r>
              <a:rPr lang="mk-MK" sz="3000" dirty="0" smtClean="0"/>
              <a:t>кашлица  </a:t>
            </a:r>
            <a:r>
              <a:rPr lang="mk-MK" sz="3000" dirty="0"/>
              <a:t>или промена на видот на хроничната кашлица</a:t>
            </a:r>
            <a:r>
              <a:rPr lang="mk-MK" sz="3000" dirty="0" smtClean="0"/>
              <a:t>, </a:t>
            </a:r>
          </a:p>
          <a:p>
            <a:r>
              <a:rPr lang="mk-MK" sz="3000" dirty="0" smtClean="0"/>
              <a:t>губење </a:t>
            </a:r>
            <a:r>
              <a:rPr lang="mk-MK" sz="3000" dirty="0"/>
              <a:t>на телесна тежина, </a:t>
            </a:r>
            <a:endParaRPr lang="mk-MK" sz="3000" dirty="0" smtClean="0"/>
          </a:p>
          <a:p>
            <a:r>
              <a:rPr lang="mk-MK" sz="3000" dirty="0" smtClean="0"/>
              <a:t>нејасна </a:t>
            </a:r>
            <a:r>
              <a:rPr lang="mk-MK" sz="3000" dirty="0"/>
              <a:t>градна болка</a:t>
            </a:r>
            <a:r>
              <a:rPr lang="mk-MK" sz="3000" i="1" dirty="0"/>
              <a:t> </a:t>
            </a:r>
            <a:r>
              <a:rPr lang="mk-MK" sz="3000" dirty="0"/>
              <a:t>и/или болка во рамо, </a:t>
            </a:r>
            <a:endParaRPr lang="mk-MK" sz="3000" dirty="0" smtClean="0"/>
          </a:p>
          <a:p>
            <a:r>
              <a:rPr lang="mk-MK" sz="3000" dirty="0" smtClean="0"/>
              <a:t>диспнеа</a:t>
            </a:r>
            <a:r>
              <a:rPr lang="mk-MK" sz="3000" dirty="0"/>
              <a:t>, дисфонија, болки во коски, </a:t>
            </a:r>
            <a:endParaRPr lang="mk-MK" sz="3000" dirty="0" smtClean="0"/>
          </a:p>
          <a:p>
            <a:r>
              <a:rPr lang="mk-MK" sz="3000" dirty="0" smtClean="0"/>
              <a:t>цервикална </a:t>
            </a:r>
            <a:r>
              <a:rPr lang="mk-MK" sz="3000" dirty="0"/>
              <a:t>или супраклавикуларна лимфаеднопатија</a:t>
            </a:r>
            <a:r>
              <a:rPr lang="mk-MK" sz="3000" dirty="0" smtClean="0"/>
              <a:t>, </a:t>
            </a:r>
            <a:r>
              <a:rPr lang="mk-MK" sz="3000" dirty="0"/>
              <a:t>метастазни појави.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mk-MK" sz="4000" dirty="0" smtClean="0"/>
              <a:t>Дијагноза</a:t>
            </a:r>
            <a:endParaRPr lang="mk-MK" sz="4000" dirty="0"/>
          </a:p>
        </p:txBody>
      </p:sp>
      <p:pic>
        <p:nvPicPr>
          <p:cNvPr id="8" name="Content Placeholder 7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7848872" cy="2520280"/>
          </a:xfrm>
        </p:spPr>
      </p:pic>
      <p:sp>
        <p:nvSpPr>
          <p:cNvPr id="10" name="Rectangle 9"/>
          <p:cNvSpPr/>
          <p:nvPr/>
        </p:nvSpPr>
        <p:spPr>
          <a:xfrm>
            <a:off x="467544" y="162880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b="1" dirty="0" smtClean="0"/>
              <a:t>Болеста се дијагностицира во поодминат стадиум</a:t>
            </a:r>
            <a:br>
              <a:rPr lang="mk-MK" sz="2800" b="1" dirty="0" smtClean="0"/>
            </a:br>
            <a:r>
              <a:rPr lang="mk-MK" sz="2800" b="1" dirty="0" smtClean="0"/>
              <a:t>Ниска стапка на преживување</a:t>
            </a:r>
            <a:endParaRPr lang="mk-MK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Дијагноза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mk-MK" sz="4200" dirty="0"/>
              <a:t>анмнеза, физикален преглед, Крвна слика, </a:t>
            </a:r>
            <a:r>
              <a:rPr lang="mk-MK" sz="4200" dirty="0" smtClean="0"/>
              <a:t>седиментација,лабараториски иследувања</a:t>
            </a:r>
          </a:p>
          <a:p>
            <a:pPr>
              <a:buNone/>
            </a:pPr>
            <a:endParaRPr lang="mk-MK" sz="4200" dirty="0"/>
          </a:p>
          <a:p>
            <a:r>
              <a:rPr lang="mk-MK" sz="3400" dirty="0"/>
              <a:t>-Туморски маркери-</a:t>
            </a:r>
            <a:r>
              <a:rPr lang="en-US" sz="3400" dirty="0" err="1"/>
              <a:t>NSE</a:t>
            </a:r>
            <a:r>
              <a:rPr lang="en-US" sz="3400" dirty="0"/>
              <a:t>, </a:t>
            </a:r>
            <a:r>
              <a:rPr lang="en-US" sz="3400" dirty="0" err="1"/>
              <a:t>CEA</a:t>
            </a:r>
            <a:r>
              <a:rPr lang="en-US" sz="3400" dirty="0"/>
              <a:t>, </a:t>
            </a:r>
            <a:r>
              <a:rPr lang="en-US" sz="3400" dirty="0" err="1"/>
              <a:t>Cyfra</a:t>
            </a:r>
            <a:r>
              <a:rPr lang="en-US" sz="3400" dirty="0"/>
              <a:t> 21-1, </a:t>
            </a:r>
            <a:r>
              <a:rPr lang="en-US" sz="3400" dirty="0" err="1"/>
              <a:t>ProGRP</a:t>
            </a:r>
            <a:r>
              <a:rPr lang="en-US" sz="3400" dirty="0"/>
              <a:t>, </a:t>
            </a:r>
            <a:r>
              <a:rPr lang="en-US" sz="3400" dirty="0" err="1"/>
              <a:t>Nuclesome</a:t>
            </a:r>
            <a:r>
              <a:rPr lang="en-US" sz="3400" dirty="0"/>
              <a:t> DNA fragment, </a:t>
            </a:r>
            <a:r>
              <a:rPr lang="en-US" sz="3400" dirty="0" smtClean="0"/>
              <a:t>CA-</a:t>
            </a:r>
            <a:r>
              <a:rPr lang="en-US" sz="3400" dirty="0" err="1" smtClean="0"/>
              <a:t>125,Il</a:t>
            </a:r>
            <a:r>
              <a:rPr lang="en-US" sz="3400" dirty="0" smtClean="0"/>
              <a:t>-2</a:t>
            </a:r>
            <a:r>
              <a:rPr lang="mk-MK" sz="3400" dirty="0" smtClean="0"/>
              <a:t>-имаат </a:t>
            </a:r>
            <a:r>
              <a:rPr lang="mk-MK" sz="3400" dirty="0"/>
              <a:t>повеќе значајност во следење на </a:t>
            </a:r>
            <a:r>
              <a:rPr lang="mk-MK" sz="3400" dirty="0" smtClean="0"/>
              <a:t>болеста.</a:t>
            </a:r>
          </a:p>
          <a:p>
            <a:endParaRPr lang="mk-MK" sz="3400" dirty="0" smtClean="0"/>
          </a:p>
          <a:p>
            <a:r>
              <a:rPr lang="mk-MK" sz="4200" b="1" dirty="0" smtClean="0">
                <a:solidFill>
                  <a:schemeClr val="accent2">
                    <a:lumMod val="75000"/>
                  </a:schemeClr>
                </a:solidFill>
              </a:rPr>
              <a:t>Имиџинг процедури</a:t>
            </a:r>
            <a:endParaRPr lang="mk-MK" sz="4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mk-MK" sz="4200" dirty="0" smtClean="0"/>
              <a:t>РТГ </a:t>
            </a:r>
            <a:r>
              <a:rPr lang="mk-MK" sz="4200" dirty="0"/>
              <a:t>на граден кош</a:t>
            </a:r>
          </a:p>
          <a:p>
            <a:r>
              <a:rPr lang="mk-MK" sz="4200" dirty="0" smtClean="0"/>
              <a:t>Компјутерска </a:t>
            </a:r>
            <a:r>
              <a:rPr lang="mk-MK" sz="4200" dirty="0"/>
              <a:t>томографија </a:t>
            </a:r>
            <a:r>
              <a:rPr lang="mk-MK" sz="4200" dirty="0" smtClean="0"/>
              <a:t>(КТ)на </a:t>
            </a:r>
            <a:r>
              <a:rPr lang="mk-MK" sz="4200" dirty="0"/>
              <a:t>граден кош </a:t>
            </a:r>
            <a:r>
              <a:rPr lang="mk-MK" sz="4200" dirty="0" smtClean="0"/>
              <a:t> </a:t>
            </a:r>
            <a:r>
              <a:rPr lang="mk-MK" sz="4200" dirty="0"/>
              <a:t>–висока резолуција, контраст</a:t>
            </a:r>
          </a:p>
          <a:p>
            <a:r>
              <a:rPr lang="mk-MK" sz="4200" dirty="0" smtClean="0"/>
              <a:t>ПЕТ </a:t>
            </a:r>
            <a:r>
              <a:rPr lang="mk-MK" sz="4200" dirty="0"/>
              <a:t>скен –не рутински повеќе за </a:t>
            </a:r>
            <a:r>
              <a:rPr lang="mk-MK" sz="4200" dirty="0" smtClean="0"/>
              <a:t>стејџинг</a:t>
            </a:r>
            <a:r>
              <a:rPr lang="mk-MK" sz="4200" dirty="0"/>
              <a:t>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mk-MK" sz="3600" dirty="0" smtClean="0"/>
              <a:t>Имиџинг техники</a:t>
            </a:r>
            <a:endParaRPr lang="mk-MK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КТ на граден кош</a:t>
            </a:r>
            <a:endParaRPr lang="mk-MK" dirty="0"/>
          </a:p>
        </p:txBody>
      </p:sp>
      <p:pic>
        <p:nvPicPr>
          <p:cNvPr id="7" name="Content Placeholder 6" descr="16798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7544" y="2826544"/>
            <a:ext cx="3619500" cy="26479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mk-MK" dirty="0" smtClean="0"/>
              <a:t>ПЕТ скен</a:t>
            </a:r>
            <a:endParaRPr lang="mk-MK" dirty="0"/>
          </a:p>
        </p:txBody>
      </p:sp>
      <p:pic>
        <p:nvPicPr>
          <p:cNvPr id="10" name="Content Placeholder 9" descr="1806-3713-jbpneu-41-03-00264-gf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52936"/>
            <a:ext cx="4041775" cy="2592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just"/>
            <a:r>
              <a:rPr lang="mk-MK" dirty="0"/>
              <a:t>Епидемиологија</a:t>
            </a:r>
            <a:br>
              <a:rPr lang="mk-MK" dirty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sz="2800" dirty="0" smtClean="0">
                <a:solidFill>
                  <a:srgbClr val="FF0000"/>
                </a:solidFill>
              </a:rPr>
              <a:t>“2012 год.,- </a:t>
            </a:r>
            <a:r>
              <a:rPr lang="en-US" sz="2800" dirty="0" smtClean="0">
                <a:solidFill>
                  <a:srgbClr val="FF0000"/>
                </a:solidFill>
              </a:rPr>
              <a:t>WHO</a:t>
            </a:r>
            <a:r>
              <a:rPr lang="mk-MK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mk-MK" sz="2800" dirty="0">
                <a:solidFill>
                  <a:srgbClr val="FF0000"/>
                </a:solidFill>
              </a:rPr>
              <a:t>- најчесто дијагностицирани карциноми </a:t>
            </a:r>
          </a:p>
          <a:p>
            <a:r>
              <a:rPr lang="mk-MK" dirty="0"/>
              <a:t>кај мажи- </a:t>
            </a:r>
            <a:r>
              <a:rPr lang="mk-MK" b="1" dirty="0"/>
              <a:t>бели дробови</a:t>
            </a:r>
            <a:r>
              <a:rPr lang="mk-MK" dirty="0"/>
              <a:t> , простата, колоретктум, желудник, црн дроб</a:t>
            </a:r>
          </a:p>
          <a:p>
            <a:r>
              <a:rPr lang="mk-MK" dirty="0"/>
              <a:t>кај жени- дојка, колоректум, бели дробови, </a:t>
            </a:r>
            <a:r>
              <a:rPr lang="mk-MK" dirty="0" smtClean="0"/>
              <a:t>цервикс </a:t>
            </a:r>
            <a:r>
              <a:rPr lang="mk-MK" dirty="0"/>
              <a:t>и </a:t>
            </a:r>
            <a:r>
              <a:rPr lang="mk-MK" dirty="0" smtClean="0"/>
              <a:t>желудник</a:t>
            </a:r>
          </a:p>
          <a:p>
            <a:endParaRPr lang="mk-MK" dirty="0"/>
          </a:p>
          <a:p>
            <a:pPr>
              <a:buNone/>
            </a:pPr>
            <a:r>
              <a:rPr lang="mk-MK" sz="1800" dirty="0" smtClean="0"/>
              <a:t>                                                                      </a:t>
            </a:r>
            <a:r>
              <a:rPr lang="mk-MK" sz="1600" dirty="0" smtClean="0"/>
              <a:t>кратенки -</a:t>
            </a:r>
            <a:r>
              <a:rPr lang="en-US" sz="1600" dirty="0" smtClean="0"/>
              <a:t>WHO-World </a:t>
            </a:r>
            <a:r>
              <a:rPr lang="en-US" sz="1600" dirty="0" err="1" smtClean="0"/>
              <a:t>Heat</a:t>
            </a:r>
            <a:r>
              <a:rPr lang="en-US" sz="1600" dirty="0" err="1"/>
              <a:t>l</a:t>
            </a:r>
            <a:r>
              <a:rPr lang="en-US" sz="1600" dirty="0" err="1" smtClean="0"/>
              <a:t>h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Organisation</a:t>
            </a:r>
            <a:endParaRPr lang="mk-MK" sz="1600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mk-MK" dirty="0" smtClean="0"/>
              <a:t>Дијагноза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k-MK" sz="2600" b="1" dirty="0" smtClean="0"/>
              <a:t>Плеврална </a:t>
            </a:r>
            <a:r>
              <a:rPr lang="mk-MK" sz="2600" b="1" dirty="0"/>
              <a:t>пункција </a:t>
            </a:r>
            <a:r>
              <a:rPr lang="mk-MK" sz="2600" dirty="0"/>
              <a:t>–Цитологија, </a:t>
            </a:r>
            <a:r>
              <a:rPr lang="mk-MK" sz="2600" b="1" dirty="0"/>
              <a:t>плеврална биопсија –</a:t>
            </a:r>
            <a:r>
              <a:rPr lang="mk-MK" sz="2600" dirty="0"/>
              <a:t>хистологија</a:t>
            </a:r>
          </a:p>
          <a:p>
            <a:r>
              <a:rPr lang="mk-MK" sz="2600" b="1" dirty="0" smtClean="0"/>
              <a:t>Транстораклана </a:t>
            </a:r>
            <a:r>
              <a:rPr lang="mk-MK" sz="2600" b="1" dirty="0"/>
              <a:t>биопсија/пункција </a:t>
            </a:r>
            <a:r>
              <a:rPr lang="mk-MK" sz="2600" dirty="0" smtClean="0"/>
              <a:t>- </a:t>
            </a:r>
            <a:r>
              <a:rPr lang="mk-MK" sz="2600" dirty="0"/>
              <a:t>под ехо или КТ-кај периферни лезии</a:t>
            </a:r>
          </a:p>
          <a:p>
            <a:r>
              <a:rPr lang="mk-MK" sz="2600" b="1" dirty="0" smtClean="0"/>
              <a:t>Пункција/биоспија </a:t>
            </a:r>
            <a:r>
              <a:rPr lang="mk-MK" sz="2600" b="1" dirty="0"/>
              <a:t>на лимфен јазол</a:t>
            </a:r>
          </a:p>
          <a:p>
            <a:r>
              <a:rPr lang="mk-MK" sz="2600" b="1" dirty="0" smtClean="0"/>
              <a:t>Инвазивни </a:t>
            </a:r>
            <a:r>
              <a:rPr lang="mk-MK" sz="2600" b="1" dirty="0"/>
              <a:t>методи- </a:t>
            </a:r>
            <a:r>
              <a:rPr lang="mk-MK" sz="2600" b="1" dirty="0" smtClean="0"/>
              <a:t>   </a:t>
            </a:r>
            <a:r>
              <a:rPr lang="mk-MK" sz="2600" dirty="0" smtClean="0"/>
              <a:t>Медијастиноксопија,</a:t>
            </a:r>
          </a:p>
          <a:p>
            <a:pPr>
              <a:buNone/>
            </a:pPr>
            <a:r>
              <a:rPr lang="mk-MK" sz="2600" dirty="0"/>
              <a:t> </a:t>
            </a:r>
            <a:r>
              <a:rPr lang="mk-MK" sz="2600" dirty="0" smtClean="0"/>
              <a:t>     ВАТС </a:t>
            </a:r>
            <a:r>
              <a:rPr lang="mk-MK" sz="2600" dirty="0"/>
              <a:t>(видеоасистирана </a:t>
            </a:r>
            <a:r>
              <a:rPr lang="mk-MK" sz="2600" dirty="0" smtClean="0"/>
              <a:t>торакоскопија)</a:t>
            </a:r>
          </a:p>
          <a:p>
            <a:pPr>
              <a:buNone/>
            </a:pPr>
            <a:r>
              <a:rPr lang="mk-MK" sz="2600" dirty="0"/>
              <a:t> </a:t>
            </a:r>
            <a:r>
              <a:rPr lang="mk-MK" sz="2600" dirty="0" smtClean="0"/>
              <a:t>     Хируршка ресекција</a:t>
            </a:r>
            <a:endParaRPr lang="mk-MK" sz="2600" dirty="0"/>
          </a:p>
          <a:p>
            <a:endParaRPr lang="mk-MK" dirty="0"/>
          </a:p>
        </p:txBody>
      </p:sp>
      <p:pic>
        <p:nvPicPr>
          <p:cNvPr id="5" name="Content Placeholder 4" descr="b5a0cea4649cd42b1485805e95492d0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068960"/>
            <a:ext cx="4104456" cy="3104381"/>
          </a:xfrm>
        </p:spPr>
      </p:pic>
      <p:sp>
        <p:nvSpPr>
          <p:cNvPr id="7" name="Rectangle 6"/>
          <p:cNvSpPr/>
          <p:nvPr/>
        </p:nvSpPr>
        <p:spPr>
          <a:xfrm>
            <a:off x="4499992" y="1268760"/>
            <a:ext cx="4104456" cy="1728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400" b="1" dirty="0" smtClean="0">
                <a:solidFill>
                  <a:schemeClr val="accent2">
                    <a:lumMod val="75000"/>
                  </a:schemeClr>
                </a:solidFill>
              </a:rPr>
              <a:t>Бронхоскопија- </a:t>
            </a:r>
            <a:r>
              <a:rPr lang="mk-MK" sz="2000" b="1" dirty="0" smtClean="0"/>
              <a:t>лаважа,брашинг,клештена биопсија ,трансбронхијална аспирациона биопсија -ТБАБ, ЕБУС (ендобронхијален ултразвук).</a:t>
            </a:r>
            <a:endParaRPr lang="mk-MK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358-PB4-R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9468" y="692696"/>
            <a:ext cx="7305063" cy="543346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Дијагноза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k-MK" dirty="0">
                <a:solidFill>
                  <a:srgbClr val="FF0000"/>
                </a:solidFill>
              </a:rPr>
              <a:t>Хистолошка дијагноза и </a:t>
            </a:r>
            <a:r>
              <a:rPr lang="mk-MK" dirty="0" smtClean="0">
                <a:solidFill>
                  <a:srgbClr val="FF0000"/>
                </a:solidFill>
              </a:rPr>
              <a:t>класификација</a:t>
            </a:r>
            <a:r>
              <a:rPr lang="mk-MK" dirty="0" smtClean="0"/>
              <a:t>-добиена од примерок на ткиво.-верификација на болеста</a:t>
            </a:r>
          </a:p>
          <a:p>
            <a:pPr>
              <a:buNone/>
            </a:pPr>
            <a:endParaRPr lang="mk-MK" dirty="0"/>
          </a:p>
          <a:p>
            <a:r>
              <a:rPr lang="mk-MK" dirty="0"/>
              <a:t>според новата калсификација на Светска здравствена организација 2015</a:t>
            </a:r>
          </a:p>
          <a:p>
            <a:r>
              <a:rPr lang="mk-MK" b="1" dirty="0"/>
              <a:t>НОВО воведена класификација за тумори добиени од мали примероци.(пункција, биоспија)</a:t>
            </a:r>
          </a:p>
          <a:p>
            <a:r>
              <a:rPr lang="mk-MK" b="1" dirty="0"/>
              <a:t>Имунохистохемиски испитувања</a:t>
            </a:r>
            <a:r>
              <a:rPr lang="mk-MK" dirty="0"/>
              <a:t>- </a:t>
            </a:r>
            <a:r>
              <a:rPr lang="mk-MK" dirty="0" smtClean="0"/>
              <a:t> пошироко користење </a:t>
            </a:r>
            <a:r>
              <a:rPr lang="mk-MK" dirty="0"/>
              <a:t>во хистопатологијата за разграничување на примарен белодробен карцином од метастатски но и за диференциранње на одредени субтипови.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mk-MK" sz="3200" dirty="0" smtClean="0"/>
              <a:t>Одредување на стадиумот на болсета –Стејџинг </a:t>
            </a:r>
            <a:r>
              <a:rPr lang="mk-MK" sz="3200" dirty="0"/>
              <a:t/>
            </a:r>
            <a:br>
              <a:rPr lang="mk-MK" sz="3200" dirty="0"/>
            </a:b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mk-MK" b="1" dirty="0" smtClean="0">
              <a:solidFill>
                <a:srgbClr val="C00000"/>
              </a:solidFill>
            </a:endParaRPr>
          </a:p>
          <a:p>
            <a:r>
              <a:rPr lang="mk-MK" b="1" dirty="0" smtClean="0">
                <a:solidFill>
                  <a:srgbClr val="C00000"/>
                </a:solidFill>
              </a:rPr>
              <a:t>Анатомски</a:t>
            </a:r>
            <a:r>
              <a:rPr lang="mk-MK" dirty="0" smtClean="0"/>
              <a:t>-локализација </a:t>
            </a:r>
            <a:r>
              <a:rPr lang="mk-MK" dirty="0"/>
              <a:t>на туморот </a:t>
            </a:r>
            <a:r>
              <a:rPr lang="mk-MK" dirty="0" smtClean="0"/>
              <a:t>, лимфни </a:t>
            </a:r>
            <a:r>
              <a:rPr lang="mk-MK" dirty="0"/>
              <a:t>јазли, метастази</a:t>
            </a:r>
          </a:p>
          <a:p>
            <a:r>
              <a:rPr lang="mk-MK" dirty="0" smtClean="0">
                <a:solidFill>
                  <a:srgbClr val="C00000"/>
                </a:solidFill>
              </a:rPr>
              <a:t>Физиолошка </a:t>
            </a:r>
            <a:r>
              <a:rPr lang="mk-MK" sz="2400" dirty="0" smtClean="0"/>
              <a:t>проценка </a:t>
            </a:r>
            <a:r>
              <a:rPr lang="mk-MK" sz="2400" dirty="0"/>
              <a:t>на спосбноста на болниот </a:t>
            </a:r>
            <a:r>
              <a:rPr lang="mk-MK" sz="2400" dirty="0" smtClean="0"/>
              <a:t>да </a:t>
            </a:r>
            <a:r>
              <a:rPr lang="mk-MK" sz="2400" dirty="0"/>
              <a:t>поднесе одредена тераписка </a:t>
            </a:r>
            <a:r>
              <a:rPr lang="mk-MK" sz="2400" dirty="0" smtClean="0"/>
              <a:t>метода,кардиопулмонална проценка, </a:t>
            </a:r>
            <a:r>
              <a:rPr lang="mk-MK" sz="2400" dirty="0"/>
              <a:t>одредување на перформанс статус-меѓународни скали</a:t>
            </a:r>
          </a:p>
          <a:p>
            <a:r>
              <a:rPr lang="mk-MK" dirty="0" smtClean="0">
                <a:solidFill>
                  <a:srgbClr val="C00000"/>
                </a:solidFill>
              </a:rPr>
              <a:t>Хируршки</a:t>
            </a:r>
            <a:r>
              <a:rPr lang="mk-MK" sz="2400" dirty="0" smtClean="0"/>
              <a:t> проценка </a:t>
            </a:r>
            <a:r>
              <a:rPr lang="mk-MK" sz="2400" dirty="0"/>
              <a:t>за операбилност,ресектибилност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mk-MK" sz="3600" dirty="0" smtClean="0"/>
              <a:t>Одредување на стадиумот на болсета –Стејџинг</a:t>
            </a:r>
            <a:endParaRPr lang="mk-MK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720081"/>
          </a:xfrm>
        </p:spPr>
        <p:txBody>
          <a:bodyPr>
            <a:normAutofit/>
          </a:bodyPr>
          <a:lstStyle/>
          <a:p>
            <a:pPr algn="just"/>
            <a:r>
              <a:rPr lang="mk-MK" sz="3200" dirty="0" smtClean="0"/>
              <a:t>     Неситноклеточен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endParaRPr lang="mk-MK" b="1" dirty="0" smtClean="0"/>
          </a:p>
          <a:p>
            <a:pPr lvl="0"/>
            <a:r>
              <a:rPr lang="mk-MK" sz="3400" b="1" dirty="0" smtClean="0"/>
              <a:t>според ТНМ  класификација</a:t>
            </a:r>
            <a:r>
              <a:rPr lang="mk-MK" sz="2800" dirty="0"/>
              <a:t>, </a:t>
            </a:r>
            <a:endParaRPr lang="mk-MK" sz="2800" b="1" i="1" dirty="0" smtClean="0"/>
          </a:p>
          <a:p>
            <a:pPr lvl="0"/>
            <a:r>
              <a:rPr lang="mk-MK" dirty="0" smtClean="0"/>
              <a:t>Т- големина и пропагација на туморот</a:t>
            </a:r>
          </a:p>
          <a:p>
            <a:pPr lvl="0"/>
            <a:r>
              <a:rPr lang="mk-MK" dirty="0" smtClean="0"/>
              <a:t>Н –зафатени лимфни јазли регионални или поодалечени</a:t>
            </a:r>
          </a:p>
          <a:p>
            <a:pPr lvl="0"/>
            <a:r>
              <a:rPr lang="mk-MK" dirty="0" smtClean="0"/>
              <a:t>М- метастази присуство или одсуство</a:t>
            </a:r>
          </a:p>
          <a:p>
            <a:pPr lvl="0"/>
            <a:endParaRPr lang="mk-MK" dirty="0" smtClean="0"/>
          </a:p>
          <a:p>
            <a:pPr lvl="0"/>
            <a:r>
              <a:rPr lang="mk-MK" dirty="0" smtClean="0"/>
              <a:t>Овие фактори се комбинираат и формираат  </a:t>
            </a:r>
            <a:r>
              <a:rPr lang="mk-MK" sz="3400" b="1" dirty="0" smtClean="0">
                <a:solidFill>
                  <a:srgbClr val="C00000"/>
                </a:solidFill>
              </a:rPr>
              <a:t>4 стадиуми и неколку подстадиуми</a:t>
            </a:r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041775" cy="720081"/>
          </a:xfrm>
        </p:spPr>
        <p:txBody>
          <a:bodyPr>
            <a:normAutofit/>
          </a:bodyPr>
          <a:lstStyle/>
          <a:p>
            <a:r>
              <a:rPr lang="mk-MK" sz="3200" dirty="0" smtClean="0"/>
              <a:t>      Ситноклеточен</a:t>
            </a:r>
            <a:endParaRPr lang="mk-MK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636912"/>
            <a:ext cx="3898776" cy="3489250"/>
          </a:xfrm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 lvl="0"/>
            <a:r>
              <a:rPr lang="mk-MK" sz="2800" b="1" dirty="0" smtClean="0">
                <a:solidFill>
                  <a:srgbClr val="C00000"/>
                </a:solidFill>
              </a:rPr>
              <a:t>два стадиуми</a:t>
            </a:r>
            <a:endParaRPr lang="mk-MK" sz="2800" dirty="0"/>
          </a:p>
          <a:p>
            <a:pPr lvl="0">
              <a:buNone/>
            </a:pPr>
            <a:endParaRPr lang="mk-MK" dirty="0" smtClean="0"/>
          </a:p>
          <a:p>
            <a:pPr lvl="0"/>
            <a:r>
              <a:rPr lang="mk-MK" b="1" i="1" dirty="0" smtClean="0"/>
              <a:t>Стадиум на локализиарна болест </a:t>
            </a:r>
          </a:p>
          <a:p>
            <a:pPr lvl="0">
              <a:buNone/>
            </a:pPr>
            <a:r>
              <a:rPr lang="mk-MK" sz="1900" b="1" i="1" dirty="0"/>
              <a:t> </a:t>
            </a:r>
            <a:r>
              <a:rPr lang="mk-MK" sz="1900" b="1" i="1" dirty="0" smtClean="0"/>
              <a:t>     </a:t>
            </a:r>
            <a:r>
              <a:rPr lang="mk-MK" sz="1900" dirty="0" smtClean="0"/>
              <a:t>зафатен истостран  хемиторакс и регионални лимфни јазли  медијастинални,ипсилатерални и контралетрални хиларни  и ипсилатерални супраклавикуларни</a:t>
            </a:r>
          </a:p>
          <a:p>
            <a:pPr lvl="0"/>
            <a:r>
              <a:rPr lang="mk-MK" b="1" i="1" dirty="0" smtClean="0"/>
              <a:t>Стадиум на проширена болест </a:t>
            </a:r>
            <a:r>
              <a:rPr lang="mk-MK" sz="1900" dirty="0" smtClean="0"/>
              <a:t>е оној кој излегува од границите на претходниот</a:t>
            </a:r>
          </a:p>
          <a:p>
            <a:endParaRPr lang="mk-MK" dirty="0"/>
          </a:p>
        </p:txBody>
      </p:sp>
      <p:sp>
        <p:nvSpPr>
          <p:cNvPr id="7" name="Rectangle 6"/>
          <p:cNvSpPr/>
          <p:nvPr/>
        </p:nvSpPr>
        <p:spPr>
          <a:xfrm>
            <a:off x="1403648" y="1412776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400" b="1" dirty="0" smtClean="0">
                <a:solidFill>
                  <a:srgbClr val="C00000"/>
                </a:solidFill>
              </a:rPr>
              <a:t>Стејџинг-се разликува кај неситниоклеточен и ситноклеточен-ВАЖНО</a:t>
            </a:r>
            <a:endParaRPr lang="mk-MK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mk-MK" dirty="0" smtClean="0"/>
              <a:t>Т</a:t>
            </a:r>
            <a:r>
              <a:rPr lang="en-US" dirty="0" smtClean="0"/>
              <a:t>NM </a:t>
            </a:r>
            <a:r>
              <a:rPr lang="mk-MK" dirty="0" smtClean="0"/>
              <a:t>класификација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mk-MK" sz="5600" dirty="0" smtClean="0">
                <a:solidFill>
                  <a:srgbClr val="FF0000"/>
                </a:solidFill>
              </a:rPr>
              <a:t>Тумор</a:t>
            </a:r>
            <a:endParaRPr lang="en-US" sz="5600" dirty="0" smtClean="0">
              <a:solidFill>
                <a:srgbClr val="FF0000"/>
              </a:solidFill>
            </a:endParaRPr>
          </a:p>
          <a:p>
            <a:r>
              <a:rPr lang="mk-MK" sz="5600" dirty="0" smtClean="0"/>
              <a:t>То –нема тумор</a:t>
            </a:r>
            <a:endParaRPr lang="en-US" sz="5600" dirty="0" smtClean="0"/>
          </a:p>
          <a:p>
            <a:r>
              <a:rPr lang="en-US" sz="5600" dirty="0" err="1" smtClean="0"/>
              <a:t>Tx</a:t>
            </a:r>
            <a:r>
              <a:rPr lang="en-US" sz="5600" dirty="0" smtClean="0"/>
              <a:t> –</a:t>
            </a:r>
            <a:r>
              <a:rPr lang="mk-MK" sz="5600" dirty="0" smtClean="0"/>
              <a:t>примарен тумор неможе да се детектира со имиџинг или бронхоскопија а е докажан со малигни клетки во спутуми ли лаважа</a:t>
            </a:r>
            <a:endParaRPr lang="en-US" sz="5600" dirty="0" smtClean="0"/>
          </a:p>
          <a:p>
            <a:r>
              <a:rPr lang="en-US" sz="5600" dirty="0" err="1" smtClean="0"/>
              <a:t>TIS</a:t>
            </a:r>
            <a:r>
              <a:rPr lang="mk-MK" sz="5600" dirty="0" smtClean="0"/>
              <a:t>-</a:t>
            </a:r>
            <a:r>
              <a:rPr lang="en-US" sz="5600" dirty="0" smtClean="0"/>
              <a:t>carcinoma in situ</a:t>
            </a:r>
            <a:endParaRPr lang="mk-MK" sz="5600" dirty="0" smtClean="0"/>
          </a:p>
          <a:p>
            <a:r>
              <a:rPr lang="en-US" sz="5600" dirty="0" err="1" smtClean="0"/>
              <a:t>T1</a:t>
            </a:r>
            <a:r>
              <a:rPr lang="mk-MK" sz="5600" dirty="0" smtClean="0"/>
              <a:t>-Тумор помал од 3 см без инвазија проксимално од лобарн бронх и не е во главен бронх</a:t>
            </a:r>
            <a:endParaRPr lang="en-US" sz="5600" dirty="0" smtClean="0"/>
          </a:p>
          <a:p>
            <a:r>
              <a:rPr lang="en-US" sz="5600" dirty="0" err="1" smtClean="0"/>
              <a:t>T2</a:t>
            </a:r>
            <a:r>
              <a:rPr lang="mk-MK" sz="5600" dirty="0" smtClean="0"/>
              <a:t>-тумор поголем од 3 см ,и/или инволвира главен бронх, повеќе од 2 см дистално од карина, не го зафаќа цело белдоробно крило</a:t>
            </a:r>
            <a:endParaRPr lang="en-US" sz="5600" dirty="0" smtClean="0"/>
          </a:p>
          <a:p>
            <a:r>
              <a:rPr lang="en-US" sz="5600" dirty="0" err="1" smtClean="0"/>
              <a:t>T3</a:t>
            </a:r>
            <a:r>
              <a:rPr lang="mk-MK" sz="5600" dirty="0" smtClean="0"/>
              <a:t>-тумор со било која големина кој : го инвадира градниот кош, плевра, перикар ,дијафрагма или е во глевен бронх2 см дистално од карина</a:t>
            </a:r>
            <a:endParaRPr lang="en-US" sz="5600" dirty="0" smtClean="0"/>
          </a:p>
          <a:p>
            <a:r>
              <a:rPr lang="en-US" sz="5600" dirty="0" err="1" smtClean="0"/>
              <a:t>T4</a:t>
            </a:r>
            <a:r>
              <a:rPr lang="mk-MK" sz="5600" dirty="0" smtClean="0"/>
              <a:t>- тумор со било која големина кој : инвадира медијастинум, срце, големи крвни садови. Трахеа, езофагус, пршлени, карина, или тумор со плеврален  или перикарден малиген излив или сателитски тумосрки нодули ипсилатерално </a:t>
            </a:r>
          </a:p>
          <a:p>
            <a:endParaRPr lang="mk-MK" sz="5600" dirty="0" smtClean="0"/>
          </a:p>
          <a:p>
            <a:r>
              <a:rPr lang="mk-MK" sz="5600" dirty="0" smtClean="0">
                <a:solidFill>
                  <a:srgbClr val="FF0000"/>
                </a:solidFill>
              </a:rPr>
              <a:t>Лимфни јазли</a:t>
            </a:r>
          </a:p>
          <a:p>
            <a:r>
              <a:rPr lang="mk-MK" sz="5600" dirty="0" smtClean="0"/>
              <a:t> </a:t>
            </a:r>
            <a:r>
              <a:rPr lang="en-US" sz="5600" dirty="0" err="1" smtClean="0"/>
              <a:t>Nx</a:t>
            </a:r>
            <a:r>
              <a:rPr lang="mk-MK" sz="5600" dirty="0" smtClean="0"/>
              <a:t>-не се детектираат зголемени регионални лимфни јазли</a:t>
            </a:r>
            <a:endParaRPr lang="en-US" sz="5600" dirty="0" smtClean="0"/>
          </a:p>
          <a:p>
            <a:r>
              <a:rPr lang="en-US" sz="5600" dirty="0" err="1" smtClean="0"/>
              <a:t>N0</a:t>
            </a:r>
            <a:r>
              <a:rPr lang="mk-MK" sz="5600" dirty="0" smtClean="0"/>
              <a:t>-нема метастази во регионални лимфни јазли</a:t>
            </a:r>
            <a:endParaRPr lang="en-US" sz="5600" dirty="0" smtClean="0"/>
          </a:p>
          <a:p>
            <a:r>
              <a:rPr lang="en-US" sz="5600" dirty="0" err="1" smtClean="0"/>
              <a:t>N1</a:t>
            </a:r>
            <a:r>
              <a:rPr lang="mk-MK" sz="5600" dirty="0" smtClean="0"/>
              <a:t>-зафатени ипсилатерални перибронхални и/или ипсилатерални хиларни </a:t>
            </a:r>
            <a:endParaRPr lang="en-US" sz="5600" dirty="0" smtClean="0"/>
          </a:p>
          <a:p>
            <a:r>
              <a:rPr lang="en-US" sz="5600" dirty="0" err="1" smtClean="0"/>
              <a:t>N2</a:t>
            </a:r>
            <a:r>
              <a:rPr lang="mk-MK" sz="5600" dirty="0" smtClean="0"/>
              <a:t>-ипсилатерални медијастинали и/или субкаринални лимфни јазли</a:t>
            </a:r>
            <a:endParaRPr lang="en-US" sz="5600" dirty="0" smtClean="0"/>
          </a:p>
          <a:p>
            <a:r>
              <a:rPr lang="en-US" sz="5600" dirty="0" err="1" smtClean="0"/>
              <a:t>N3</a:t>
            </a:r>
            <a:r>
              <a:rPr lang="mk-MK" sz="5600" dirty="0" smtClean="0"/>
              <a:t>-контралатерални медијастинални,хиларни,ипсилатералн или контралатерални скаленски или супраклавикуларни</a:t>
            </a:r>
          </a:p>
          <a:p>
            <a:endParaRPr lang="en-US" sz="5600" dirty="0" smtClean="0"/>
          </a:p>
          <a:p>
            <a:r>
              <a:rPr lang="mk-MK" sz="5600" dirty="0" smtClean="0">
                <a:solidFill>
                  <a:srgbClr val="FF0000"/>
                </a:solidFill>
              </a:rPr>
              <a:t>Оддалечени  метастази</a:t>
            </a:r>
          </a:p>
          <a:p>
            <a:r>
              <a:rPr lang="mk-MK" sz="5600" dirty="0" smtClean="0"/>
              <a:t>МХ-  дистални метастази не се детектираат</a:t>
            </a:r>
          </a:p>
          <a:p>
            <a:r>
              <a:rPr lang="mk-MK" sz="5600" dirty="0" smtClean="0"/>
              <a:t>МО-нема дистални метастази</a:t>
            </a:r>
          </a:p>
          <a:p>
            <a:r>
              <a:rPr lang="mk-MK" sz="5600" dirty="0" smtClean="0"/>
              <a:t>М1-присутни дистални метастази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s-2015-classification-and-staging-of-lung-cancer-16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704856" cy="5472607"/>
          </a:xfrm>
        </p:spPr>
      </p:pic>
      <p:sp>
        <p:nvSpPr>
          <p:cNvPr id="5" name="Rectangle 4"/>
          <p:cNvSpPr/>
          <p:nvPr/>
        </p:nvSpPr>
        <p:spPr>
          <a:xfrm>
            <a:off x="611560" y="404664"/>
            <a:ext cx="7704856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3200" b="1" dirty="0" smtClean="0"/>
              <a:t>Четири стадиуми и неколку подстадиуми</a:t>
            </a:r>
            <a:endParaRPr lang="mk-MK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mk-MK" sz="3600" dirty="0" smtClean="0"/>
              <a:t>Процедури кои се користата за стејџинг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mk-MK" dirty="0" smtClean="0"/>
              <a:t>лабараторсики </a:t>
            </a:r>
            <a:r>
              <a:rPr lang="mk-MK" dirty="0"/>
              <a:t>иследувања-поопширни, тестови за ТБЦ</a:t>
            </a:r>
          </a:p>
          <a:p>
            <a:r>
              <a:rPr lang="mk-MK" dirty="0"/>
              <a:t>-Функционални белодробни тестови-спирометрија</a:t>
            </a:r>
          </a:p>
          <a:p>
            <a:r>
              <a:rPr lang="mk-MK" dirty="0"/>
              <a:t>-гасни анализи</a:t>
            </a:r>
          </a:p>
          <a:p>
            <a:r>
              <a:rPr lang="mk-MK" dirty="0"/>
              <a:t>-Бронхоксопија, ЕБУС,</a:t>
            </a:r>
          </a:p>
          <a:p>
            <a:r>
              <a:rPr lang="mk-MK" dirty="0"/>
              <a:t>-Плеврална пункција-цитологија</a:t>
            </a:r>
          </a:p>
          <a:p>
            <a:r>
              <a:rPr lang="mk-MK" dirty="0"/>
              <a:t>-КТ на граден кош </a:t>
            </a:r>
          </a:p>
          <a:p>
            <a:r>
              <a:rPr lang="mk-MK" dirty="0"/>
              <a:t>-Кт на абдомен за метастази</a:t>
            </a:r>
          </a:p>
          <a:p>
            <a:r>
              <a:rPr lang="mk-MK" dirty="0"/>
              <a:t>-КТ на мозок-метастази</a:t>
            </a:r>
          </a:p>
          <a:p>
            <a:r>
              <a:rPr lang="mk-MK" dirty="0"/>
              <a:t>-ПЕТ скен</a:t>
            </a:r>
          </a:p>
          <a:p>
            <a:r>
              <a:rPr lang="mk-MK" dirty="0"/>
              <a:t>-Скен на коски</a:t>
            </a:r>
          </a:p>
          <a:p>
            <a:r>
              <a:rPr lang="mk-MK" dirty="0"/>
              <a:t>-ВАТС, Медијастиноксопија-инвазивни-поретко.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Терапија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k-MK" b="1" dirty="0" smtClean="0">
                <a:solidFill>
                  <a:srgbClr val="C00000"/>
                </a:solidFill>
              </a:rPr>
              <a:t>Хируршки </a:t>
            </a:r>
            <a:r>
              <a:rPr lang="mk-MK" dirty="0" smtClean="0"/>
              <a:t> -</a:t>
            </a:r>
            <a:r>
              <a:rPr lang="mk-MK" sz="2400" dirty="0" smtClean="0"/>
              <a:t>стадиум</a:t>
            </a:r>
            <a:r>
              <a:rPr lang="en-US" sz="2400" dirty="0" smtClean="0"/>
              <a:t> </a:t>
            </a:r>
            <a:r>
              <a:rPr lang="en-US" sz="2400" dirty="0"/>
              <a:t>I, II, </a:t>
            </a:r>
            <a:r>
              <a:rPr lang="en-US" sz="2400" dirty="0" err="1"/>
              <a:t>IIIA</a:t>
            </a:r>
            <a:r>
              <a:rPr lang="en-US" sz="2400" dirty="0"/>
              <a:t>, </a:t>
            </a:r>
            <a:r>
              <a:rPr lang="mk-MK" sz="2400" dirty="0"/>
              <a:t>ресекција, лобектомија,парцијална.</a:t>
            </a:r>
          </a:p>
          <a:p>
            <a:r>
              <a:rPr lang="mk-MK" b="1" dirty="0" smtClean="0">
                <a:solidFill>
                  <a:srgbClr val="C00000"/>
                </a:solidFill>
              </a:rPr>
              <a:t>Радиотерапија</a:t>
            </a:r>
            <a:r>
              <a:rPr lang="mk-MK" dirty="0"/>
              <a:t> </a:t>
            </a:r>
            <a:r>
              <a:rPr lang="mk-MK" dirty="0" smtClean="0"/>
              <a:t>-</a:t>
            </a:r>
            <a:r>
              <a:rPr lang="mk-MK" sz="2400" dirty="0" smtClean="0"/>
              <a:t>тераписки </a:t>
            </a:r>
            <a:r>
              <a:rPr lang="mk-MK" sz="2400" dirty="0"/>
              <a:t>дози, палијативна, брахиотерапија,ласер терапија локално преку фибербронхоскоп.</a:t>
            </a:r>
          </a:p>
          <a:p>
            <a:r>
              <a:rPr lang="mk-MK" b="1" dirty="0" smtClean="0">
                <a:solidFill>
                  <a:srgbClr val="C00000"/>
                </a:solidFill>
              </a:rPr>
              <a:t>Хемотерапија</a:t>
            </a:r>
            <a:r>
              <a:rPr lang="mk-MK" dirty="0" smtClean="0"/>
              <a:t> -</a:t>
            </a:r>
            <a:r>
              <a:rPr lang="mk-MK" sz="2400" dirty="0" smtClean="0"/>
              <a:t>прволинска </a:t>
            </a:r>
            <a:r>
              <a:rPr lang="mk-MK" sz="2400" dirty="0"/>
              <a:t>од 4-6 циклуси, втора и трета линија-кај порогресија на болсета., понови- моноклонски антитела (</a:t>
            </a:r>
            <a:r>
              <a:rPr lang="en-US" sz="2400" dirty="0" err="1"/>
              <a:t>bevacizumab</a:t>
            </a:r>
            <a:r>
              <a:rPr lang="en-US" sz="2400" dirty="0"/>
              <a:t>, </a:t>
            </a:r>
            <a:r>
              <a:rPr lang="en-US" sz="2400" dirty="0" err="1"/>
              <a:t>cetuximab</a:t>
            </a:r>
            <a:r>
              <a:rPr lang="en-US" sz="2400" dirty="0"/>
              <a:t>), </a:t>
            </a:r>
            <a:r>
              <a:rPr lang="mk-MK" sz="2400" dirty="0"/>
              <a:t>тирозин киназа инхибитори (</a:t>
            </a:r>
            <a:r>
              <a:rPr lang="en-US" sz="2400" dirty="0" err="1"/>
              <a:t>Gefitinib</a:t>
            </a:r>
            <a:r>
              <a:rPr lang="en-US" sz="2400" dirty="0"/>
              <a:t>, </a:t>
            </a:r>
            <a:r>
              <a:rPr lang="en-US" sz="2400" dirty="0" err="1"/>
              <a:t>Erlotinib</a:t>
            </a:r>
            <a:r>
              <a:rPr lang="en-US" sz="2400" dirty="0"/>
              <a:t>)</a:t>
            </a:r>
            <a:r>
              <a:rPr lang="mk-MK" sz="2400" dirty="0"/>
              <a:t> кај пациенти со потврдени ЕФГР генски мутации </a:t>
            </a:r>
            <a:r>
              <a:rPr lang="mk-MK" sz="2400" dirty="0" smtClean="0"/>
              <a:t>–докажано </a:t>
            </a:r>
            <a:r>
              <a:rPr lang="mk-MK" sz="2400" dirty="0"/>
              <a:t>поефикасни. 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Терапија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sz="3000" dirty="0" smtClean="0">
                <a:solidFill>
                  <a:srgbClr val="C00000"/>
                </a:solidFill>
              </a:rPr>
              <a:t>Комбинирани </a:t>
            </a:r>
            <a:r>
              <a:rPr lang="mk-MK" sz="3000" dirty="0">
                <a:solidFill>
                  <a:srgbClr val="C00000"/>
                </a:solidFill>
              </a:rPr>
              <a:t>тераписки зафати</a:t>
            </a:r>
          </a:p>
          <a:p>
            <a:r>
              <a:rPr lang="mk-MK" sz="3000" dirty="0" smtClean="0">
                <a:solidFill>
                  <a:srgbClr val="C00000"/>
                </a:solidFill>
              </a:rPr>
              <a:t>Супортивна </a:t>
            </a:r>
            <a:r>
              <a:rPr lang="mk-MK" sz="3000" dirty="0">
                <a:solidFill>
                  <a:srgbClr val="C00000"/>
                </a:solidFill>
              </a:rPr>
              <a:t>нега</a:t>
            </a:r>
            <a:r>
              <a:rPr lang="mk-MK" sz="3000" dirty="0"/>
              <a:t>- </a:t>
            </a:r>
            <a:r>
              <a:rPr lang="mk-MK" sz="3000" b="1" dirty="0"/>
              <a:t>контролирање на симтомите-болка, замор, дистрес, кашлица, хемоптизии, диспнеа, губиток на телесна тежина</a:t>
            </a:r>
            <a:r>
              <a:rPr lang="mk-MK" sz="3000" dirty="0" smtClean="0"/>
              <a:t>.-</a:t>
            </a:r>
            <a:endParaRPr lang="mk-MK" sz="3000" dirty="0"/>
          </a:p>
          <a:p>
            <a:r>
              <a:rPr lang="mk-MK" sz="3000" dirty="0" smtClean="0">
                <a:solidFill>
                  <a:srgbClr val="C00000"/>
                </a:solidFill>
              </a:rPr>
              <a:t>Метастази</a:t>
            </a:r>
            <a:r>
              <a:rPr lang="mk-MK" sz="3000" dirty="0" smtClean="0"/>
              <a:t>-радиотерапија-мозок,за </a:t>
            </a:r>
            <a:r>
              <a:rPr lang="mk-MK" sz="3000" dirty="0"/>
              <a:t>олеснување </a:t>
            </a:r>
            <a:r>
              <a:rPr lang="mk-MK" sz="3000" dirty="0" smtClean="0"/>
              <a:t>на </a:t>
            </a:r>
            <a:r>
              <a:rPr lang="mk-MK" sz="3000" dirty="0"/>
              <a:t>симтомите, хируршка ресекција на изолирани метастази во мозок, надбубрежна жлезда.</a:t>
            </a:r>
          </a:p>
          <a:p>
            <a:r>
              <a:rPr lang="mk-MK" sz="3000" dirty="0" smtClean="0">
                <a:solidFill>
                  <a:srgbClr val="C00000"/>
                </a:solidFill>
              </a:rPr>
              <a:t>Плеврални евакуации и дренажа</a:t>
            </a:r>
            <a:r>
              <a:rPr lang="mk-MK" sz="3000" dirty="0" smtClean="0"/>
              <a:t>,хемиска плевродеза-талкирање-големи </a:t>
            </a:r>
            <a:r>
              <a:rPr lang="mk-MK" sz="3000" dirty="0"/>
              <a:t>рекурентни малигни зиливи.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Најниска стапка на преживување</a:t>
            </a:r>
            <a:endParaRPr lang="mk-MK" dirty="0"/>
          </a:p>
        </p:txBody>
      </p:sp>
      <p:pic>
        <p:nvPicPr>
          <p:cNvPr id="8" name="Content Placeholder 7" descr="Screen-shot-2012-10-31-at-6.18.09-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76864" cy="485740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mk-MK" dirty="0" smtClean="0"/>
              <a:t>Терапија- разлики</a:t>
            </a:r>
            <a:endParaRPr lang="mk-M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200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mk-MK" dirty="0" smtClean="0"/>
              <a:t>          Неситноклеточен</a:t>
            </a:r>
            <a:endParaRPr lang="mk-M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258816" cy="4536504"/>
          </a:xfrm>
        </p:spPr>
        <p:txBody>
          <a:bodyPr>
            <a:normAutofit fontScale="55000" lnSpcReduction="20000"/>
          </a:bodyPr>
          <a:lstStyle/>
          <a:p>
            <a:r>
              <a:rPr lang="mk-MK" sz="3600" i="1" dirty="0" smtClean="0">
                <a:solidFill>
                  <a:srgbClr val="C00000"/>
                </a:solidFill>
              </a:rPr>
              <a:t>Не е толку осетлив на хемотерапија како ситноклеточниот.</a:t>
            </a:r>
          </a:p>
          <a:p>
            <a:r>
              <a:rPr lang="mk-MK" sz="3600" b="1" dirty="0" smtClean="0">
                <a:solidFill>
                  <a:srgbClr val="C00000"/>
                </a:solidFill>
              </a:rPr>
              <a:t>нешто подобра прогноза и можност за оперативно лекување </a:t>
            </a:r>
          </a:p>
          <a:p>
            <a:r>
              <a:rPr lang="mk-MK" sz="3600" dirty="0" smtClean="0"/>
              <a:t>1/3 имаат можност за оперативно лекување (стадиум </a:t>
            </a:r>
            <a:r>
              <a:rPr lang="en-US" sz="3600" dirty="0" smtClean="0"/>
              <a:t>I ,II), </a:t>
            </a:r>
            <a:endParaRPr lang="mk-MK" sz="3600" dirty="0" smtClean="0"/>
          </a:p>
          <a:p>
            <a:r>
              <a:rPr lang="mk-MK" sz="3600" dirty="0" smtClean="0"/>
              <a:t>1/3 имаат метастази во други органи стадиум </a:t>
            </a:r>
            <a:r>
              <a:rPr lang="en-US" sz="3600" dirty="0" smtClean="0"/>
              <a:t>IV</a:t>
            </a:r>
            <a:r>
              <a:rPr lang="mk-MK" sz="3600" dirty="0" smtClean="0"/>
              <a:t>–хемотерапија, палијативна радиотерапија, </a:t>
            </a:r>
          </a:p>
          <a:p>
            <a:r>
              <a:rPr lang="mk-MK" sz="3600" dirty="0" smtClean="0"/>
              <a:t>1/3 имаат доволно локализирано заболување – стадиум </a:t>
            </a:r>
            <a:r>
              <a:rPr lang="en-US" sz="3600" dirty="0" err="1" smtClean="0"/>
              <a:t>IIIA</a:t>
            </a:r>
            <a:r>
              <a:rPr lang="en-US" sz="3600" dirty="0" smtClean="0"/>
              <a:t>, </a:t>
            </a:r>
            <a:r>
              <a:rPr lang="en-US" sz="3600" dirty="0" err="1" smtClean="0"/>
              <a:t>IIIB</a:t>
            </a:r>
            <a:r>
              <a:rPr lang="en-US" sz="3600" dirty="0" smtClean="0"/>
              <a:t> </a:t>
            </a:r>
            <a:r>
              <a:rPr lang="mk-MK" sz="3600" dirty="0" smtClean="0"/>
              <a:t>обид со комбинирана оперативна ,хемотерапија и р</a:t>
            </a:r>
            <a:r>
              <a:rPr lang="en-US" sz="3600" dirty="0" smtClean="0"/>
              <a:t>a</a:t>
            </a:r>
            <a:r>
              <a:rPr lang="mk-MK" sz="3600" dirty="0" smtClean="0"/>
              <a:t>диотерапија .</a:t>
            </a:r>
          </a:p>
          <a:p>
            <a:endParaRPr lang="mk-M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6480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mk-MK" dirty="0" smtClean="0"/>
              <a:t>        Ситноклеточен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 fontScale="85000" lnSpcReduction="10000"/>
          </a:bodyPr>
          <a:lstStyle/>
          <a:p>
            <a:r>
              <a:rPr lang="mk-MK" i="1" dirty="0" smtClean="0">
                <a:solidFill>
                  <a:srgbClr val="C00000"/>
                </a:solidFill>
              </a:rPr>
              <a:t>Осетлив на хемотерапоија-добар одговор на хемотерапија за разлика од неситноклеточен но полоша прогноза</a:t>
            </a:r>
            <a:r>
              <a:rPr lang="mk-MK" dirty="0" smtClean="0">
                <a:solidFill>
                  <a:srgbClr val="C00000"/>
                </a:solidFill>
              </a:rPr>
              <a:t>.</a:t>
            </a:r>
          </a:p>
          <a:p>
            <a:r>
              <a:rPr lang="mk-MK" dirty="0" smtClean="0"/>
              <a:t>туморот брзо се повлекува со терапија но брзо рецидивира</a:t>
            </a:r>
          </a:p>
          <a:p>
            <a:r>
              <a:rPr lang="mk-MK" b="1" dirty="0" smtClean="0">
                <a:solidFill>
                  <a:srgbClr val="C00000"/>
                </a:solidFill>
              </a:rPr>
              <a:t>НАЈИНВАЗИВЕН –Лоша прогноза </a:t>
            </a:r>
            <a:r>
              <a:rPr lang="mk-MK" dirty="0" smtClean="0"/>
              <a:t>–без терапија преживување од 1-6 месеци од дијагноза </a:t>
            </a:r>
          </a:p>
          <a:p>
            <a:r>
              <a:rPr lang="mk-MK" dirty="0" smtClean="0"/>
              <a:t>со терапија 10-20 месеци преживување.</a:t>
            </a:r>
            <a:endParaRPr lang="en-US" dirty="0" smtClean="0"/>
          </a:p>
          <a:p>
            <a:r>
              <a:rPr lang="mk-MK" dirty="0" smtClean="0">
                <a:solidFill>
                  <a:srgbClr val="C00000"/>
                </a:solidFill>
              </a:rPr>
              <a:t>Изразено поврзан со пушење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mk-MK" dirty="0" smtClean="0"/>
              <a:t>Стапка на преживување</a:t>
            </a:r>
            <a:endParaRPr lang="mk-MK" dirty="0"/>
          </a:p>
        </p:txBody>
      </p:sp>
      <p:pic>
        <p:nvPicPr>
          <p:cNvPr id="4" name="Content Placeholder 3" descr="chh-survival-by-stage-sclc-nscl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132" y="2243562"/>
            <a:ext cx="7621736" cy="323923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Скрининг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 smtClean="0"/>
              <a:t>Со </a:t>
            </a:r>
            <a:r>
              <a:rPr lang="mk-MK" b="1" dirty="0"/>
              <a:t>никсодозна </a:t>
            </a:r>
            <a:r>
              <a:rPr lang="mk-MK" b="1" dirty="0" smtClean="0"/>
              <a:t>мултидетекторска </a:t>
            </a:r>
            <a:r>
              <a:rPr lang="mk-MK" b="1" dirty="0"/>
              <a:t>КТ </a:t>
            </a:r>
            <a:r>
              <a:rPr lang="mk-MK" dirty="0"/>
              <a:t>кај одредени ризични </a:t>
            </a:r>
            <a:r>
              <a:rPr lang="mk-MK" dirty="0" smtClean="0"/>
              <a:t>групи</a:t>
            </a:r>
          </a:p>
          <a:p>
            <a:endParaRPr lang="mk-MK" dirty="0"/>
          </a:p>
          <a:p>
            <a:endParaRPr lang="mk-MK" dirty="0"/>
          </a:p>
          <a:p>
            <a:r>
              <a:rPr lang="mk-MK" dirty="0"/>
              <a:t>-се користи во мултидисципнарни </a:t>
            </a:r>
            <a:r>
              <a:rPr lang="mk-MK" dirty="0" smtClean="0"/>
              <a:t>центри </a:t>
            </a:r>
            <a:r>
              <a:rPr lang="mk-MK" dirty="0"/>
              <a:t>во порзвиените земји </a:t>
            </a:r>
            <a:r>
              <a:rPr lang="mk-MK" b="1" dirty="0" smtClean="0"/>
              <a:t>критериуми  (</a:t>
            </a:r>
            <a:r>
              <a:rPr lang="en-US" b="1" dirty="0" smtClean="0"/>
              <a:t>ERS/</a:t>
            </a:r>
            <a:r>
              <a:rPr lang="en-US" b="1" dirty="0" err="1" smtClean="0"/>
              <a:t>ATC</a:t>
            </a:r>
            <a:r>
              <a:rPr lang="mk-MK" b="1" dirty="0" smtClean="0"/>
              <a:t>) </a:t>
            </a:r>
            <a:r>
              <a:rPr lang="mk-MK" b="1" dirty="0"/>
              <a:t>за општа </a:t>
            </a:r>
            <a:r>
              <a:rPr lang="mk-MK" b="1" dirty="0" smtClean="0"/>
              <a:t>употреба се во тек.</a:t>
            </a:r>
            <a:endParaRPr lang="mk-MK" b="1" dirty="0"/>
          </a:p>
          <a:p>
            <a:pPr>
              <a:buNone/>
            </a:pPr>
            <a:endParaRPr lang="mk-MK" dirty="0"/>
          </a:p>
          <a:p>
            <a:pPr>
              <a:buNone/>
            </a:pPr>
            <a:r>
              <a:rPr lang="en-US" sz="2300" dirty="0" smtClean="0"/>
              <a:t>  </a:t>
            </a:r>
            <a:r>
              <a:rPr lang="mk-MK" sz="1600" dirty="0" smtClean="0"/>
              <a:t>кратенки </a:t>
            </a:r>
            <a:r>
              <a:rPr lang="en-US" sz="1600" dirty="0" smtClean="0"/>
              <a:t>ERS-</a:t>
            </a:r>
            <a:r>
              <a:rPr lang="en-US" sz="1600" dirty="0" err="1" smtClean="0"/>
              <a:t>Europian</a:t>
            </a:r>
            <a:r>
              <a:rPr lang="en-US" sz="1600" dirty="0" smtClean="0"/>
              <a:t> Respiratory Society, </a:t>
            </a:r>
            <a:r>
              <a:rPr lang="en-US" sz="1600" dirty="0" err="1" smtClean="0"/>
              <a:t>ATC</a:t>
            </a:r>
            <a:r>
              <a:rPr lang="en-US" sz="1600" dirty="0" smtClean="0"/>
              <a:t>-American Thoracic Society</a:t>
            </a:r>
            <a:endParaRPr lang="mk-MK" sz="1600" dirty="0"/>
          </a:p>
        </p:txBody>
      </p:sp>
      <p:pic>
        <p:nvPicPr>
          <p:cNvPr id="5" name="Content Placeholder 4" descr="CT-lungs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132856"/>
            <a:ext cx="3102496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Превенција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mk-MK" sz="4600" b="1" dirty="0" smtClean="0">
              <a:solidFill>
                <a:srgbClr val="C00000"/>
              </a:solidFill>
            </a:endParaRPr>
          </a:p>
          <a:p>
            <a:r>
              <a:rPr lang="mk-MK" sz="4600" b="1" dirty="0" smtClean="0">
                <a:solidFill>
                  <a:srgbClr val="C00000"/>
                </a:solidFill>
              </a:rPr>
              <a:t>Важно- Прекин </a:t>
            </a:r>
            <a:r>
              <a:rPr lang="mk-MK" sz="4600" b="1" dirty="0">
                <a:solidFill>
                  <a:srgbClr val="C00000"/>
                </a:solidFill>
              </a:rPr>
              <a:t>на пушење- единствена </a:t>
            </a:r>
            <a:r>
              <a:rPr lang="mk-MK" sz="4600" b="1" dirty="0" smtClean="0">
                <a:solidFill>
                  <a:srgbClr val="C00000"/>
                </a:solidFill>
              </a:rPr>
              <a:t>превенција</a:t>
            </a:r>
            <a:endParaRPr lang="mk-MK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mk-MK" dirty="0">
              <a:solidFill>
                <a:srgbClr val="FF0000"/>
              </a:solidFill>
            </a:endParaRPr>
          </a:p>
          <a:p>
            <a:r>
              <a:rPr lang="mk-MK" b="1" dirty="0" smtClean="0"/>
              <a:t>Едукација </a:t>
            </a:r>
            <a:r>
              <a:rPr lang="mk-MK" b="1" dirty="0"/>
              <a:t>на децата и младите </a:t>
            </a:r>
            <a:r>
              <a:rPr lang="mk-MK" dirty="0"/>
              <a:t>за штетноста од пушењето</a:t>
            </a:r>
          </a:p>
          <a:p>
            <a:r>
              <a:rPr lang="mk-MK" b="1" dirty="0"/>
              <a:t>Програми за одвикнување од пушењето</a:t>
            </a:r>
          </a:p>
          <a:p>
            <a:r>
              <a:rPr lang="mk-MK" b="1" dirty="0"/>
              <a:t>Медумски </a:t>
            </a:r>
            <a:r>
              <a:rPr lang="mk-MK" b="1" dirty="0" smtClean="0"/>
              <a:t>кампањи</a:t>
            </a:r>
            <a:endParaRPr lang="mk-MK" dirty="0"/>
          </a:p>
          <a:p>
            <a:r>
              <a:rPr lang="mk-MK" b="1" dirty="0"/>
              <a:t>Владина поддршка-закони </a:t>
            </a:r>
            <a:r>
              <a:rPr lang="mk-MK" dirty="0"/>
              <a:t>(забрани за пушење на јавни места, зголемување на данок на цигари</a:t>
            </a:r>
            <a:r>
              <a:rPr lang="mk-MK" dirty="0" smtClean="0"/>
              <a:t>)</a:t>
            </a:r>
            <a:endParaRPr lang="mk-MK" dirty="0"/>
          </a:p>
          <a:p>
            <a:r>
              <a:rPr lang="mk-MK" i="1" dirty="0">
                <a:solidFill>
                  <a:srgbClr val="C00000"/>
                </a:solidFill>
              </a:rPr>
              <a:t>Намлување на преваленца на пушење во западноевропски земји и САД благодарение на мерките за превенција но во Југоисточна Европа и Русија сеуште висока.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txBody>
          <a:bodyPr/>
          <a:lstStyle/>
          <a:p>
            <a:r>
              <a:rPr lang="mk-MK" dirty="0" smtClean="0"/>
              <a:t>Благодарам</a:t>
            </a:r>
            <a:endParaRPr lang="mk-MK" dirty="0"/>
          </a:p>
        </p:txBody>
      </p:sp>
      <p:pic>
        <p:nvPicPr>
          <p:cNvPr id="6" name="Content Placeholder 5" descr="Lung-Cancer-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1581"/>
            <a:ext cx="8229600" cy="27432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1.Прашања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Белодробниот карцином има:</a:t>
            </a:r>
          </a:p>
          <a:p>
            <a:endParaRPr lang="mk-MK" dirty="0"/>
          </a:p>
          <a:p>
            <a:r>
              <a:rPr lang="mk-MK" dirty="0" smtClean="0"/>
              <a:t>Највисока смртност од сите карциноми?</a:t>
            </a:r>
          </a:p>
          <a:p>
            <a:r>
              <a:rPr lang="mk-MK" dirty="0" smtClean="0"/>
              <a:t>Највисока смртност по карцином на желудник?</a:t>
            </a:r>
          </a:p>
          <a:p>
            <a:r>
              <a:rPr lang="mk-MK" dirty="0" smtClean="0"/>
              <a:t>Највисока смртност по карцином на дојка?</a:t>
            </a:r>
            <a:endParaRPr lang="mk-MK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1.Прашања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Белодробниот карцином има:</a:t>
            </a:r>
          </a:p>
          <a:p>
            <a:endParaRPr lang="mk-MK" dirty="0"/>
          </a:p>
          <a:p>
            <a:r>
              <a:rPr lang="mk-MK" dirty="0" smtClean="0">
                <a:solidFill>
                  <a:srgbClr val="FF0000"/>
                </a:solidFill>
              </a:rPr>
              <a:t>Највисока смртност од сите карциноми?</a:t>
            </a:r>
          </a:p>
          <a:p>
            <a:r>
              <a:rPr lang="mk-MK" dirty="0" smtClean="0"/>
              <a:t>Највисока смртност по карцином на желудник?</a:t>
            </a:r>
          </a:p>
          <a:p>
            <a:r>
              <a:rPr lang="mk-MK" dirty="0" smtClean="0"/>
              <a:t>Највисока смртност по карцином на дојка?</a:t>
            </a:r>
            <a:endParaRPr lang="mk-MK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2.Прашања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Болсета најчесто се дијагностицира во:</a:t>
            </a:r>
          </a:p>
          <a:p>
            <a:endParaRPr lang="mk-MK" dirty="0"/>
          </a:p>
          <a:p>
            <a:r>
              <a:rPr lang="mk-MK" dirty="0" smtClean="0"/>
              <a:t>Во поодминат стадиум</a:t>
            </a:r>
          </a:p>
          <a:p>
            <a:r>
              <a:rPr lang="mk-MK" dirty="0" smtClean="0"/>
              <a:t>Во рана стадиум</a:t>
            </a:r>
          </a:p>
          <a:p>
            <a:r>
              <a:rPr lang="mk-MK" dirty="0" smtClean="0"/>
              <a:t>Во релативно ран стадиум</a:t>
            </a:r>
            <a:endParaRPr lang="mk-MK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2.Прашања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Болсета најчесто се дијагностицира во:</a:t>
            </a:r>
          </a:p>
          <a:p>
            <a:endParaRPr lang="mk-MK" dirty="0"/>
          </a:p>
          <a:p>
            <a:r>
              <a:rPr lang="mk-MK" dirty="0" smtClean="0">
                <a:solidFill>
                  <a:srgbClr val="FF0000"/>
                </a:solidFill>
              </a:rPr>
              <a:t>Во поодминат стадиум</a:t>
            </a:r>
          </a:p>
          <a:p>
            <a:r>
              <a:rPr lang="mk-MK" dirty="0" smtClean="0"/>
              <a:t>Во рана стадиум</a:t>
            </a:r>
          </a:p>
          <a:p>
            <a:r>
              <a:rPr lang="mk-MK" dirty="0" smtClean="0"/>
              <a:t>Во релативно ран стадиум</a:t>
            </a:r>
            <a:endParaRPr lang="mk-MK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3.Прашања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При појава на крвав искашлок РТГ на граден кош се изведува:</a:t>
            </a:r>
          </a:p>
          <a:p>
            <a:endParaRPr lang="mk-MK" dirty="0"/>
          </a:p>
          <a:p>
            <a:r>
              <a:rPr lang="mk-MK" dirty="0" smtClean="0"/>
              <a:t>Неодложно</a:t>
            </a:r>
          </a:p>
          <a:p>
            <a:r>
              <a:rPr lang="mk-MK" dirty="0" smtClean="0"/>
              <a:t>По една недела</a:t>
            </a:r>
          </a:p>
          <a:p>
            <a:r>
              <a:rPr lang="mk-MK" dirty="0" smtClean="0"/>
              <a:t>По три недели</a:t>
            </a:r>
            <a:endParaRPr lang="mk-M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Епидемиологија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b="1" dirty="0">
                <a:solidFill>
                  <a:srgbClr val="FF0000"/>
                </a:solidFill>
              </a:rPr>
              <a:t>МОРТАЛИТЕТ 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mk-MK" dirty="0" smtClean="0"/>
              <a:t>-највисок </a:t>
            </a:r>
            <a:r>
              <a:rPr lang="mk-MK" dirty="0"/>
              <a:t>од сите карциноми-од 8,2 милинои смртни случаи од сите причини карциномите опфаќаат:</a:t>
            </a:r>
          </a:p>
          <a:p>
            <a:r>
              <a:rPr lang="mk-MK" b="1" dirty="0"/>
              <a:t>карцином на бели дробови- 1,59 милиони </a:t>
            </a:r>
            <a:endParaRPr lang="mk-MK" dirty="0"/>
          </a:p>
          <a:p>
            <a:r>
              <a:rPr lang="mk-MK" dirty="0"/>
              <a:t> карциноми на црн дроб-745 000</a:t>
            </a:r>
          </a:p>
          <a:p>
            <a:r>
              <a:rPr lang="mk-MK" dirty="0"/>
              <a:t>желудник-723 000</a:t>
            </a:r>
          </a:p>
          <a:p>
            <a:r>
              <a:rPr lang="mk-MK" dirty="0"/>
              <a:t>колоректален карцином- 694 000</a:t>
            </a:r>
          </a:p>
          <a:p>
            <a:r>
              <a:rPr lang="mk-MK" dirty="0"/>
              <a:t>дојка -521 000</a:t>
            </a:r>
          </a:p>
          <a:p>
            <a:r>
              <a:rPr lang="mk-MK" dirty="0"/>
              <a:t>езофагеален карцином 400 </a:t>
            </a:r>
            <a:r>
              <a:rPr lang="mk-MK" dirty="0" smtClean="0"/>
              <a:t>000</a:t>
            </a:r>
            <a:endParaRPr lang="mk-MK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3.Прашања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При појава на крвав искашлок РТГ на граден кош се изведува:</a:t>
            </a:r>
          </a:p>
          <a:p>
            <a:endParaRPr lang="mk-MK" dirty="0"/>
          </a:p>
          <a:p>
            <a:r>
              <a:rPr lang="mk-MK" dirty="0" smtClean="0">
                <a:solidFill>
                  <a:srgbClr val="FF0000"/>
                </a:solidFill>
              </a:rPr>
              <a:t>Неодложно</a:t>
            </a:r>
          </a:p>
          <a:p>
            <a:r>
              <a:rPr lang="mk-MK" dirty="0" smtClean="0"/>
              <a:t>По една недела</a:t>
            </a:r>
          </a:p>
          <a:p>
            <a:r>
              <a:rPr lang="mk-MK" dirty="0" smtClean="0"/>
              <a:t>По три недели</a:t>
            </a:r>
            <a:endParaRPr lang="mk-MK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4.Прашања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Ситноклеточниот карцином е поделен на:</a:t>
            </a:r>
          </a:p>
          <a:p>
            <a:endParaRPr lang="mk-MK" dirty="0"/>
          </a:p>
          <a:p>
            <a:r>
              <a:rPr lang="mk-MK" dirty="0" smtClean="0"/>
              <a:t>Два стадиуми:локализирана болест и проширена болест</a:t>
            </a:r>
          </a:p>
          <a:p>
            <a:r>
              <a:rPr lang="mk-MK" dirty="0" smtClean="0"/>
              <a:t>Четири стадиуми и подстаиуми</a:t>
            </a:r>
          </a:p>
          <a:p>
            <a:r>
              <a:rPr lang="mk-MK" dirty="0" smtClean="0"/>
              <a:t>Според ТНМ</a:t>
            </a:r>
            <a:endParaRPr lang="mk-MK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4.Прашања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Ситноклеточниот карцином е поделен на:</a:t>
            </a:r>
          </a:p>
          <a:p>
            <a:endParaRPr lang="mk-MK" dirty="0"/>
          </a:p>
          <a:p>
            <a:r>
              <a:rPr lang="mk-MK" dirty="0" smtClean="0">
                <a:solidFill>
                  <a:srgbClr val="FF0000"/>
                </a:solidFill>
              </a:rPr>
              <a:t>Два стадиуми:локализирана болест и проширена болест</a:t>
            </a:r>
          </a:p>
          <a:p>
            <a:r>
              <a:rPr lang="mk-MK" dirty="0" smtClean="0"/>
              <a:t>Четири стадиуми и подстаиуми</a:t>
            </a:r>
          </a:p>
          <a:p>
            <a:r>
              <a:rPr lang="mk-MK" dirty="0" smtClean="0"/>
              <a:t>Според ТНМ</a:t>
            </a:r>
            <a:endParaRPr lang="mk-MK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5.Прашања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Ситноклеточниот карцином е :</a:t>
            </a:r>
          </a:p>
          <a:p>
            <a:endParaRPr lang="mk-MK" dirty="0"/>
          </a:p>
          <a:p>
            <a:r>
              <a:rPr lang="mk-MK" dirty="0" smtClean="0"/>
              <a:t>Хемосензитивен</a:t>
            </a:r>
          </a:p>
          <a:p>
            <a:r>
              <a:rPr lang="mk-MK" dirty="0" smtClean="0"/>
              <a:t>Помалку хемосензитивен од неситноклеточниот</a:t>
            </a:r>
          </a:p>
          <a:p>
            <a:r>
              <a:rPr lang="mk-MK" dirty="0" smtClean="0"/>
              <a:t>Нехемосензитивен</a:t>
            </a:r>
            <a:endParaRPr lang="mk-MK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5.Прашања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Ситноклеточниот карцином е :</a:t>
            </a:r>
          </a:p>
          <a:p>
            <a:endParaRPr lang="mk-MK" dirty="0"/>
          </a:p>
          <a:p>
            <a:r>
              <a:rPr lang="mk-MK" dirty="0" smtClean="0">
                <a:solidFill>
                  <a:srgbClr val="FF0000"/>
                </a:solidFill>
              </a:rPr>
              <a:t>Хемосензитивен</a:t>
            </a:r>
          </a:p>
          <a:p>
            <a:r>
              <a:rPr lang="mk-MK" dirty="0" smtClean="0"/>
              <a:t>Помалку хемосензитивен од неситноклеточниот</a:t>
            </a:r>
          </a:p>
          <a:p>
            <a:r>
              <a:rPr lang="mk-MK" dirty="0" smtClean="0"/>
              <a:t>Нехемосензитивен</a:t>
            </a:r>
            <a:endParaRPr lang="mk-MK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6.Прашања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Неситноклеточниот карцином има :</a:t>
            </a:r>
          </a:p>
          <a:p>
            <a:endParaRPr lang="mk-MK" dirty="0"/>
          </a:p>
          <a:p>
            <a:r>
              <a:rPr lang="mk-MK" dirty="0" smtClean="0"/>
              <a:t>Има можност за оперативно лекување</a:t>
            </a:r>
          </a:p>
          <a:p>
            <a:r>
              <a:rPr lang="mk-MK" dirty="0" smtClean="0"/>
              <a:t>Нема можност за оперативно лекување</a:t>
            </a:r>
          </a:p>
          <a:p>
            <a:r>
              <a:rPr lang="mk-MK" dirty="0" smtClean="0"/>
              <a:t>Високо хемосензитивен</a:t>
            </a:r>
            <a:endParaRPr lang="mk-MK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6.Прашања и одговори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Неситноклеточниот карцином има :</a:t>
            </a:r>
          </a:p>
          <a:p>
            <a:endParaRPr lang="mk-MK" dirty="0"/>
          </a:p>
          <a:p>
            <a:r>
              <a:rPr lang="mk-MK" dirty="0" smtClean="0">
                <a:solidFill>
                  <a:srgbClr val="FF0000"/>
                </a:solidFill>
              </a:rPr>
              <a:t>Има можност за оперативно лекување</a:t>
            </a:r>
          </a:p>
          <a:p>
            <a:r>
              <a:rPr lang="mk-MK" dirty="0" smtClean="0"/>
              <a:t>Нема можност за оперативно лекување</a:t>
            </a:r>
          </a:p>
          <a:p>
            <a:r>
              <a:rPr lang="mk-MK" dirty="0" smtClean="0"/>
              <a:t>Високо хемосензитивен</a:t>
            </a:r>
            <a:endParaRPr lang="mk-M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Епидемиологија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>
                <a:solidFill>
                  <a:srgbClr val="FF0000"/>
                </a:solidFill>
              </a:rPr>
              <a:t>2012- </a:t>
            </a:r>
            <a:r>
              <a:rPr lang="en-US" sz="2000" dirty="0">
                <a:solidFill>
                  <a:srgbClr val="FF0000"/>
                </a:solidFill>
              </a:rPr>
              <a:t>WHO, </a:t>
            </a:r>
            <a:r>
              <a:rPr lang="en-US" sz="2000" dirty="0" err="1">
                <a:solidFill>
                  <a:srgbClr val="FF0000"/>
                </a:solidFill>
              </a:rPr>
              <a:t>GLOBOCAN</a:t>
            </a:r>
            <a:r>
              <a:rPr lang="mk-MK" sz="2000" dirty="0">
                <a:solidFill>
                  <a:srgbClr val="FF0000"/>
                </a:solidFill>
              </a:rPr>
              <a:t> </a:t>
            </a:r>
            <a:r>
              <a:rPr lang="mk-MK" sz="1600" dirty="0">
                <a:solidFill>
                  <a:srgbClr val="FF0000"/>
                </a:solidFill>
              </a:rPr>
              <a:t>калкулиран од </a:t>
            </a:r>
            <a:r>
              <a:rPr lang="en-US" sz="1600" dirty="0">
                <a:solidFill>
                  <a:srgbClr val="FF0000"/>
                </a:solidFill>
              </a:rPr>
              <a:t>International Agency for </a:t>
            </a:r>
            <a:r>
              <a:rPr lang="en-US" sz="1600" dirty="0" err="1">
                <a:solidFill>
                  <a:srgbClr val="FF0000"/>
                </a:solidFill>
              </a:rPr>
              <a:t>Reasearch</a:t>
            </a:r>
            <a:r>
              <a:rPr lang="en-US" sz="1600" dirty="0">
                <a:solidFill>
                  <a:srgbClr val="FF0000"/>
                </a:solidFill>
              </a:rPr>
              <a:t> on Cancer (</a:t>
            </a:r>
            <a:r>
              <a:rPr lang="en-US" sz="1600" dirty="0" err="1">
                <a:solidFill>
                  <a:srgbClr val="FF0000"/>
                </a:solidFill>
              </a:rPr>
              <a:t>IARC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endParaRPr lang="mk-MK" sz="1600" dirty="0">
              <a:solidFill>
                <a:srgbClr val="FF0000"/>
              </a:solidFill>
            </a:endParaRPr>
          </a:p>
          <a:p>
            <a:r>
              <a:rPr lang="mk-MK" b="1" dirty="0" smtClean="0"/>
              <a:t>Македонија на четврто место во светот по инциденца кај двата пола.</a:t>
            </a:r>
          </a:p>
          <a:p>
            <a:r>
              <a:rPr lang="mk-MK" b="1" dirty="0" smtClean="0"/>
              <a:t>Македонија </a:t>
            </a:r>
            <a:r>
              <a:rPr lang="mk-MK" b="1" dirty="0"/>
              <a:t>на трето место во светот по </a:t>
            </a:r>
            <a:r>
              <a:rPr lang="mk-MK" b="1" dirty="0" smtClean="0"/>
              <a:t>смртност од </a:t>
            </a:r>
            <a:r>
              <a:rPr lang="mk-MK" b="1" dirty="0"/>
              <a:t>карцином на бели дробови кај мажи , втора во Европа</a:t>
            </a:r>
            <a:r>
              <a:rPr lang="mk-MK" b="1" dirty="0" smtClean="0"/>
              <a:t>.</a:t>
            </a:r>
          </a:p>
          <a:p>
            <a:r>
              <a:rPr lang="mk-MK" dirty="0" smtClean="0"/>
              <a:t> </a:t>
            </a:r>
            <a:r>
              <a:rPr lang="mk-MK" sz="2800" dirty="0"/>
              <a:t>Прва е Унгарија потоа Ерменија , Македонија ,</a:t>
            </a:r>
            <a:r>
              <a:rPr lang="mk-MK" sz="2800" dirty="0" smtClean="0"/>
              <a:t> Србија.</a:t>
            </a:r>
          </a:p>
          <a:p>
            <a:r>
              <a:rPr lang="mk-MK" sz="2800" dirty="0" smtClean="0"/>
              <a:t>Најниска </a:t>
            </a:r>
            <a:r>
              <a:rPr lang="mk-MK" sz="2800" dirty="0"/>
              <a:t>смртност –Нигерија,Танзанија,Нигер</a:t>
            </a:r>
            <a:r>
              <a:rPr lang="mk-MK" sz="2800" dirty="0" smtClean="0"/>
              <a:t>.</a:t>
            </a:r>
            <a:endParaRPr lang="mk-MK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8" name="Content Placeholder 7" descr="mortalitet tabe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88640"/>
            <a:ext cx="8352927" cy="6408712"/>
          </a:xfr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11960" y="3789040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mk-MK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19872" y="4077072"/>
            <a:ext cx="79208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2700" b="0" i="0" dirty="0" smtClean="0"/>
              <a:t>Estimated Lung Cancer Mortality Worldwide in 2012: Men</a:t>
            </a:r>
            <a:r>
              <a:rPr lang="en-US" dirty="0"/>
              <a:t> </a:t>
            </a:r>
            <a:endParaRPr lang="mk-MK" dirty="0"/>
          </a:p>
        </p:txBody>
      </p:sp>
      <p:pic>
        <p:nvPicPr>
          <p:cNvPr id="4" name="Content Placeholder 3" descr="lung-map-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009" y="1600200"/>
            <a:ext cx="764998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k-MK" dirty="0" smtClean="0"/>
              <a:t>Епидемиологија</a:t>
            </a:r>
            <a:endParaRPr lang="mk-M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2381</Words>
  <Application>Microsoft Office PowerPoint</Application>
  <PresentationFormat>On-screen Show (4:3)</PresentationFormat>
  <Paragraphs>387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Белодробни карциноми</vt:lpstr>
      <vt:lpstr>Белодробни карциноми</vt:lpstr>
      <vt:lpstr>Епидемиологија </vt:lpstr>
      <vt:lpstr>Најниска стапка на преживување</vt:lpstr>
      <vt:lpstr>Епидемиологија</vt:lpstr>
      <vt:lpstr>Епидемиологија</vt:lpstr>
      <vt:lpstr>Slide 7</vt:lpstr>
      <vt:lpstr>Estimated Lung Cancer Mortality Worldwide in 2012: Men </vt:lpstr>
      <vt:lpstr>Епидемиологија</vt:lpstr>
      <vt:lpstr>Инциденца и Морталитет</vt:lpstr>
      <vt:lpstr>Етиологија</vt:lpstr>
      <vt:lpstr>Етиологија</vt:lpstr>
      <vt:lpstr>Етиолошки  фактори</vt:lpstr>
      <vt:lpstr>ГЕНЕТСКИ И МОЛЕКУЛАРНИ ПРОМЕНИ КАЈ БЕЛДОРОБНИОТ КАРЦИНОМ</vt:lpstr>
      <vt:lpstr>Типови и поделба  </vt:lpstr>
      <vt:lpstr>Типови и поделба</vt:lpstr>
      <vt:lpstr>Клиничка слика</vt:lpstr>
      <vt:lpstr>Локализација на туморот</vt:lpstr>
      <vt:lpstr>Локализација на туморот</vt:lpstr>
      <vt:lpstr>Локализација на туморот</vt:lpstr>
      <vt:lpstr>Локализација на туморот</vt:lpstr>
      <vt:lpstr>Регионално ширење во граден кош,лимфни јазли </vt:lpstr>
      <vt:lpstr>Паранеопластични синдроми </vt:lpstr>
      <vt:lpstr>Метастази</vt:lpstr>
      <vt:lpstr>Добра клиничка пракса-акценти</vt:lpstr>
      <vt:lpstr>Добра клиничка пракса-акценти</vt:lpstr>
      <vt:lpstr>Дијагноза</vt:lpstr>
      <vt:lpstr>Дијагноза</vt:lpstr>
      <vt:lpstr>Имиџинг техники</vt:lpstr>
      <vt:lpstr>Дијагноза</vt:lpstr>
      <vt:lpstr>Slide 31</vt:lpstr>
      <vt:lpstr>Дијагноза</vt:lpstr>
      <vt:lpstr>Одредување на стадиумот на болсета –Стејџинг  </vt:lpstr>
      <vt:lpstr>Одредување на стадиумот на болсета –Стејџинг</vt:lpstr>
      <vt:lpstr>ТNM класификација</vt:lpstr>
      <vt:lpstr>Slide 36</vt:lpstr>
      <vt:lpstr>Процедури кои се користата за стејџинг </vt:lpstr>
      <vt:lpstr>Терапија</vt:lpstr>
      <vt:lpstr>Терапија</vt:lpstr>
      <vt:lpstr>Терапија- разлики</vt:lpstr>
      <vt:lpstr>Стапка на преживување</vt:lpstr>
      <vt:lpstr>Скрининг</vt:lpstr>
      <vt:lpstr>Превенција</vt:lpstr>
      <vt:lpstr>Благодарам</vt:lpstr>
      <vt:lpstr>1.Прашања и одговори</vt:lpstr>
      <vt:lpstr>1.Прашања и одговори</vt:lpstr>
      <vt:lpstr>2.Прашања и одговори</vt:lpstr>
      <vt:lpstr>2.Прашања и одговори</vt:lpstr>
      <vt:lpstr>3.Прашања и одговори</vt:lpstr>
      <vt:lpstr>3.Прашања и одговори</vt:lpstr>
      <vt:lpstr>4.Прашања и одговори</vt:lpstr>
      <vt:lpstr>4.Прашања и одговори</vt:lpstr>
      <vt:lpstr>5.Прашања и одговори</vt:lpstr>
      <vt:lpstr>5.Прашања и одговори</vt:lpstr>
      <vt:lpstr>6.Прашања и одговори</vt:lpstr>
      <vt:lpstr>6.Прашања и одговори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Белодробни карциноми</dc:title>
  <dc:creator>Intel</dc:creator>
  <cp:lastModifiedBy>Intel</cp:lastModifiedBy>
  <cp:revision>89</cp:revision>
  <dcterms:created xsi:type="dcterms:W3CDTF">2016-12-24T19:39:23Z</dcterms:created>
  <dcterms:modified xsi:type="dcterms:W3CDTF">2016-12-25T14:12:08Z</dcterms:modified>
</cp:coreProperties>
</file>