
<file path=[Content_Types].xml><?xml version="1.0" encoding="utf-8"?>
<Types xmlns="http://schemas.openxmlformats.org/package/2006/content-types">
  <Override PartName="/ppt/diagrams/layout2.xml" ContentType="application/vnd.openxmlformats-officedocument.drawingml.diagramLayout+xml"/>
  <Default Extension="rels" ContentType="application/vnd.openxmlformats-package.relationships+xml"/>
  <Override PartName="/ppt/slides/slide14.xml" ContentType="application/vnd.openxmlformats-officedocument.presentationml.slide+xml"/>
  <Override PartName="/ppt/diagrams/colors1.xml" ContentType="application/vnd.openxmlformats-officedocument.drawingml.diagramColors+xml"/>
  <Override PartName="/ppt/slides/slide45.xml" ContentType="application/vnd.openxmlformats-officedocument.presentationml.slide+xml"/>
  <Default Extension="xml" ContentType="application/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54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diagrams/layout1.xml" ContentType="application/vnd.openxmlformats-officedocument.drawingml.diagramLayout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slides/slide44.xml" ContentType="application/vnd.openxmlformats-officedocument.presentationml.slide+xml"/>
  <Override PartName="/ppt/slides/slide27.xml" ContentType="application/vnd.openxmlformats-officedocument.presentationml.slide+xml"/>
  <Override PartName="/ppt/slides/slide53.xml" ContentType="application/vnd.openxmlformats-officedocument.presentationml.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Default Extension="png" ContentType="image/png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data2.xml" ContentType="application/vnd.openxmlformats-officedocument.drawingml.diagramData+xml"/>
  <Override PartName="/ppt/slides/slide11.xml" ContentType="application/vnd.openxmlformats-officedocument.presentationml.slide+xml"/>
  <Override PartName="/ppt/slides/slide49.xml" ContentType="application/vnd.openxmlformats-officedocument.presentationml.slide+xml"/>
  <Override PartName="/ppt/diagrams/quickStyle2.xml" ContentType="application/vnd.openxmlformats-officedocument.drawingml.diagramStyle+xml"/>
  <Override PartName="/ppt/slides/slide42.xml" ContentType="application/vnd.openxmlformats-officedocument.presentationml.slide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diagrams/data1.xml" ContentType="application/vnd.openxmlformats-officedocument.drawingml.diagramData+xml"/>
  <Override PartName="/ppt/slides/slide10.xml" ContentType="application/vnd.openxmlformats-officedocument.presentationml.slide+xml"/>
  <Override PartName="/docProps/app.xml" ContentType="application/vnd.openxmlformats-officedocument.extended-properties+xml"/>
  <Override PartName="/ppt/slides/slide48.xml" ContentType="application/vnd.openxmlformats-officedocument.presentationml.slide+xml"/>
  <Override PartName="/ppt/diagrams/quickStyle1.xml" ContentType="application/vnd.openxmlformats-officedocument.drawingml.diagramStyle+xml"/>
  <Override PartName="/ppt/slides/slide41.xml" ContentType="application/vnd.openxmlformats-officedocument.presentationml.slide+xml"/>
  <Override PartName="/ppt/slides/slide57.xml" ContentType="application/vnd.openxmlformats-officedocument.presentationml.slide+xml"/>
  <Override PartName="/ppt/slides/slide24.xml" ContentType="application/vnd.openxmlformats-officedocument.presentationml.slide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Default Extension="jpeg" ContentType="image/jpeg"/>
  <Override PartName="/ppt/viewProps.xml" ContentType="application/vnd.openxmlformats-officedocument.presentationml.viewProps+xml"/>
  <Override PartName="/ppt/slides/slide47.xml" ContentType="application/vnd.openxmlformats-officedocument.presentationml.slide+xml"/>
  <Override PartName="/ppt/slides/slide40.xml" ContentType="application/vnd.openxmlformats-officedocument.presentationml.slide+xml"/>
  <Override PartName="/ppt/theme/theme2.xml" ContentType="application/vnd.openxmlformats-officedocument.theme+xml"/>
  <Override PartName="/ppt/slides/slide56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diagrams/colors2.xml" ContentType="application/vnd.openxmlformats-officedocument.drawingml.diagramColors+xml"/>
  <Override PartName="/ppt/slides/slide46.xml" ContentType="application/vnd.openxmlformats-officedocument.presentationml.slide+xml"/>
  <Override PartName="/ppt/slides/slide29.xml" ContentType="application/vnd.openxmlformats-officedocument.presentationml.slide+xml"/>
  <Override PartName="/ppt/slides/slide55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notesMasterIdLst>
    <p:notesMasterId r:id="rId59"/>
  </p:notes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95" r:id="rId38"/>
    <p:sldId id="296" r:id="rId39"/>
    <p:sldId id="297" r:id="rId40"/>
    <p:sldId id="298" r:id="rId41"/>
    <p:sldId id="299" r:id="rId42"/>
    <p:sldId id="300" r:id="rId43"/>
    <p:sldId id="301" r:id="rId44"/>
    <p:sldId id="302" r:id="rId45"/>
    <p:sldId id="305" r:id="rId46"/>
    <p:sldId id="306" r:id="rId47"/>
    <p:sldId id="307" r:id="rId48"/>
    <p:sldId id="308" r:id="rId49"/>
    <p:sldId id="310" r:id="rId50"/>
    <p:sldId id="311" r:id="rId51"/>
    <p:sldId id="309" r:id="rId52"/>
    <p:sldId id="312" r:id="rId53"/>
    <p:sldId id="313" r:id="rId54"/>
    <p:sldId id="314" r:id="rId55"/>
    <p:sldId id="315" r:id="rId56"/>
    <p:sldId id="316" r:id="rId57"/>
    <p:sldId id="317" r:id="rId5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>
        <p:scale>
          <a:sx n="100" d="100"/>
          <a:sy n="100" d="100"/>
        </p:scale>
        <p:origin x="-584" y="21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theme" Target="theme/theme1.xml"/><Relationship Id="rId64" Type="http://schemas.openxmlformats.org/officeDocument/2006/relationships/tableStyles" Target="tableStyle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notesMaster" Target="notesMasters/notesMaster1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printerSettings" Target="printerSettings/printerSettings1.bin"/><Relationship Id="rId61" Type="http://schemas.openxmlformats.org/officeDocument/2006/relationships/presProps" Target="presProps.xml"/><Relationship Id="rId62" Type="http://schemas.openxmlformats.org/officeDocument/2006/relationships/viewProps" Target="view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31C7B2C-2204-3E43-BBAA-0FB813E536AD}" type="doc">
      <dgm:prSet loTypeId="urn:microsoft.com/office/officeart/2005/8/layout/hList6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6CBCA4E-F09E-EC42-8C81-ECE5FFD14B20}">
      <dgm:prSet custT="1"/>
      <dgm:spPr/>
      <dgm:t>
        <a:bodyPr/>
        <a:lstStyle/>
        <a:p>
          <a:pPr rtl="0"/>
          <a:r>
            <a:rPr lang="mk-MK" sz="2400" dirty="0" smtClean="0">
              <a:latin typeface="Calibri"/>
              <a:cs typeface="Calibri"/>
            </a:rPr>
            <a:t>Врз основа на молекуларните промени во глобинските гени: </a:t>
          </a:r>
          <a:endParaRPr sz="2400" dirty="0">
            <a:latin typeface="Calibri"/>
            <a:cs typeface="Calibri"/>
          </a:endParaRPr>
        </a:p>
      </dgm:t>
    </dgm:pt>
    <dgm:pt modelId="{C21B3CC0-D5C7-5D47-B84B-8F9ED0BB93A3}" type="parTrans" cxnId="{3FDFFF50-4DA8-3641-BE51-5C73B1D861FE}">
      <dgm:prSet/>
      <dgm:spPr/>
      <dgm:t>
        <a:bodyPr/>
        <a:lstStyle/>
        <a:p>
          <a:endParaRPr lang="en-US"/>
        </a:p>
      </dgm:t>
    </dgm:pt>
    <dgm:pt modelId="{AEEF0277-0082-4E46-B592-D8BB5987B218}" type="sibTrans" cxnId="{3FDFFF50-4DA8-3641-BE51-5C73B1D861FE}">
      <dgm:prSet/>
      <dgm:spPr/>
      <dgm:t>
        <a:bodyPr/>
        <a:lstStyle/>
        <a:p>
          <a:endParaRPr lang="en-US"/>
        </a:p>
      </dgm:t>
    </dgm:pt>
    <dgm:pt modelId="{86781C18-8F8D-0043-AA14-46E12F3F74CB}">
      <dgm:prSet custT="1"/>
      <dgm:spPr/>
      <dgm:t>
        <a:bodyPr/>
        <a:lstStyle/>
        <a:p>
          <a:pPr rtl="0"/>
          <a:r>
            <a:rPr lang="mk-MK" sz="2800" dirty="0" smtClean="0">
              <a:latin typeface="Calibri"/>
              <a:cs typeface="Calibri"/>
              <a:sym typeface="Symbol"/>
            </a:rPr>
            <a:t></a:t>
          </a:r>
          <a:r>
            <a:rPr lang="mk-MK" sz="2800" dirty="0" smtClean="0">
              <a:latin typeface="Calibri"/>
              <a:cs typeface="Calibri"/>
            </a:rPr>
            <a:t>  таласемија </a:t>
          </a:r>
          <a:endParaRPr sz="2800" dirty="0">
            <a:latin typeface="Calibri"/>
            <a:cs typeface="Calibri"/>
          </a:endParaRPr>
        </a:p>
      </dgm:t>
    </dgm:pt>
    <dgm:pt modelId="{C861FDD4-F24D-EE40-887A-6BEC78B0BDD8}" type="parTrans" cxnId="{13091B05-E085-9440-9FBF-E91706C3842C}">
      <dgm:prSet/>
      <dgm:spPr/>
      <dgm:t>
        <a:bodyPr/>
        <a:lstStyle/>
        <a:p>
          <a:endParaRPr lang="en-US"/>
        </a:p>
      </dgm:t>
    </dgm:pt>
    <dgm:pt modelId="{12B5335A-B68E-FF4A-9C2B-2BD8D46B89F2}" type="sibTrans" cxnId="{13091B05-E085-9440-9FBF-E91706C3842C}">
      <dgm:prSet/>
      <dgm:spPr/>
      <dgm:t>
        <a:bodyPr/>
        <a:lstStyle/>
        <a:p>
          <a:endParaRPr lang="en-US"/>
        </a:p>
      </dgm:t>
    </dgm:pt>
    <dgm:pt modelId="{FFA6FAD3-27CC-7E45-BE47-281887D3D5AA}">
      <dgm:prSet custT="1"/>
      <dgm:spPr/>
      <dgm:t>
        <a:bodyPr/>
        <a:lstStyle/>
        <a:p>
          <a:pPr rtl="0"/>
          <a:r>
            <a:rPr lang="mk-MK" sz="2800" dirty="0" smtClean="0">
              <a:latin typeface="Calibri"/>
              <a:cs typeface="Calibri"/>
              <a:sym typeface="Symbol"/>
            </a:rPr>
            <a:t></a:t>
          </a:r>
          <a:r>
            <a:rPr lang="mk-MK" sz="2800" dirty="0" smtClean="0">
              <a:latin typeface="Calibri"/>
              <a:cs typeface="Calibri"/>
            </a:rPr>
            <a:t> таласемија</a:t>
          </a:r>
          <a:r>
            <a:rPr lang="mk-MK" sz="2800" dirty="0" smtClean="0"/>
            <a:t> </a:t>
          </a:r>
          <a:endParaRPr lang="en-US" sz="2800" dirty="0"/>
        </a:p>
      </dgm:t>
    </dgm:pt>
    <dgm:pt modelId="{0D3592FB-CA27-1D48-BE3B-AC587E9F3F5B}" type="parTrans" cxnId="{5676A09B-C4D7-1D45-B20B-0600F9F27401}">
      <dgm:prSet/>
      <dgm:spPr/>
      <dgm:t>
        <a:bodyPr/>
        <a:lstStyle/>
        <a:p>
          <a:endParaRPr lang="en-US"/>
        </a:p>
      </dgm:t>
    </dgm:pt>
    <dgm:pt modelId="{F2FE11AB-9A07-DE4E-A2A6-7ED5DC861EC6}" type="sibTrans" cxnId="{5676A09B-C4D7-1D45-B20B-0600F9F27401}">
      <dgm:prSet/>
      <dgm:spPr/>
      <dgm:t>
        <a:bodyPr/>
        <a:lstStyle/>
        <a:p>
          <a:endParaRPr lang="en-US"/>
        </a:p>
      </dgm:t>
    </dgm:pt>
    <dgm:pt modelId="{87601B7B-E917-704A-8048-543D61D9C718}" type="pres">
      <dgm:prSet presAssocID="{231C7B2C-2204-3E43-BBAA-0FB813E536A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2A18542-5541-F84E-ACCA-61ABE928995B}" type="pres">
      <dgm:prSet presAssocID="{D6CBCA4E-F09E-EC42-8C81-ECE5FFD14B20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9649164-EDBF-5A4F-BEE8-C53F444412F6}" type="presOf" srcId="{FFA6FAD3-27CC-7E45-BE47-281887D3D5AA}" destId="{42A18542-5541-F84E-ACCA-61ABE928995B}" srcOrd="0" destOrd="2" presId="urn:microsoft.com/office/officeart/2005/8/layout/hList6"/>
    <dgm:cxn modelId="{CD2B8035-7D05-B946-AA48-E4286B60ED1A}" type="presOf" srcId="{231C7B2C-2204-3E43-BBAA-0FB813E536AD}" destId="{87601B7B-E917-704A-8048-543D61D9C718}" srcOrd="0" destOrd="0" presId="urn:microsoft.com/office/officeart/2005/8/layout/hList6"/>
    <dgm:cxn modelId="{13091B05-E085-9440-9FBF-E91706C3842C}" srcId="{D6CBCA4E-F09E-EC42-8C81-ECE5FFD14B20}" destId="{86781C18-8F8D-0043-AA14-46E12F3F74CB}" srcOrd="0" destOrd="0" parTransId="{C861FDD4-F24D-EE40-887A-6BEC78B0BDD8}" sibTransId="{12B5335A-B68E-FF4A-9C2B-2BD8D46B89F2}"/>
    <dgm:cxn modelId="{6D52169C-FE6D-B641-867B-FCE64AD33278}" type="presOf" srcId="{86781C18-8F8D-0043-AA14-46E12F3F74CB}" destId="{42A18542-5541-F84E-ACCA-61ABE928995B}" srcOrd="0" destOrd="1" presId="urn:microsoft.com/office/officeart/2005/8/layout/hList6"/>
    <dgm:cxn modelId="{CD634747-B6FD-FF45-8778-BF211FBF8F0E}" type="presOf" srcId="{D6CBCA4E-F09E-EC42-8C81-ECE5FFD14B20}" destId="{42A18542-5541-F84E-ACCA-61ABE928995B}" srcOrd="0" destOrd="0" presId="urn:microsoft.com/office/officeart/2005/8/layout/hList6"/>
    <dgm:cxn modelId="{5676A09B-C4D7-1D45-B20B-0600F9F27401}" srcId="{D6CBCA4E-F09E-EC42-8C81-ECE5FFD14B20}" destId="{FFA6FAD3-27CC-7E45-BE47-281887D3D5AA}" srcOrd="1" destOrd="0" parTransId="{0D3592FB-CA27-1D48-BE3B-AC587E9F3F5B}" sibTransId="{F2FE11AB-9A07-DE4E-A2A6-7ED5DC861EC6}"/>
    <dgm:cxn modelId="{3FDFFF50-4DA8-3641-BE51-5C73B1D861FE}" srcId="{231C7B2C-2204-3E43-BBAA-0FB813E536AD}" destId="{D6CBCA4E-F09E-EC42-8C81-ECE5FFD14B20}" srcOrd="0" destOrd="0" parTransId="{C21B3CC0-D5C7-5D47-B84B-8F9ED0BB93A3}" sibTransId="{AEEF0277-0082-4E46-B592-D8BB5987B218}"/>
    <dgm:cxn modelId="{C855AD70-FD9C-FD41-AEC2-ACB86A529F11}" type="presParOf" srcId="{87601B7B-E917-704A-8048-543D61D9C718}" destId="{42A18542-5541-F84E-ACCA-61ABE928995B}" srcOrd="0" destOrd="0" presId="urn:microsoft.com/office/officeart/2005/8/layout/hList6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A2F3FA6-ACA6-DB41-8629-1E14D7154916}" type="doc">
      <dgm:prSet loTypeId="urn:microsoft.com/office/officeart/2005/8/layout/hList6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7398733-F934-484A-A083-886FF45611BF}">
      <dgm:prSet custT="1"/>
      <dgm:spPr/>
      <dgm:t>
        <a:bodyPr/>
        <a:lstStyle/>
        <a:p>
          <a:pPr rtl="0"/>
          <a:r>
            <a:rPr lang="mk-MK" sz="2400" dirty="0" smtClean="0">
              <a:latin typeface="Calibri"/>
              <a:cs typeface="Calibri"/>
            </a:rPr>
            <a:t>Врз основа на тежината на болеста:</a:t>
          </a:r>
          <a:endParaRPr sz="2400" dirty="0">
            <a:latin typeface="Calibri"/>
            <a:cs typeface="Calibri"/>
          </a:endParaRPr>
        </a:p>
      </dgm:t>
    </dgm:pt>
    <dgm:pt modelId="{0165B983-3860-8541-B07E-DAD9F38393E0}" type="parTrans" cxnId="{D3740D28-9B45-3942-9717-95DD73DE8154}">
      <dgm:prSet/>
      <dgm:spPr/>
      <dgm:t>
        <a:bodyPr/>
        <a:lstStyle/>
        <a:p>
          <a:endParaRPr lang="en-US"/>
        </a:p>
      </dgm:t>
    </dgm:pt>
    <dgm:pt modelId="{007F7DF3-3B32-E243-A70E-76BB5402A353}" type="sibTrans" cxnId="{D3740D28-9B45-3942-9717-95DD73DE8154}">
      <dgm:prSet/>
      <dgm:spPr/>
      <dgm:t>
        <a:bodyPr/>
        <a:lstStyle/>
        <a:p>
          <a:endParaRPr lang="en-US"/>
        </a:p>
      </dgm:t>
    </dgm:pt>
    <dgm:pt modelId="{54E52CA2-594F-7940-8FC0-800C6FCB0F65}">
      <dgm:prSet custT="1"/>
      <dgm:spPr/>
      <dgm:t>
        <a:bodyPr/>
        <a:lstStyle/>
        <a:p>
          <a:pPr rtl="0"/>
          <a:r>
            <a:rPr lang="mk-MK" sz="2400" dirty="0" smtClean="0">
              <a:latin typeface="Calibri"/>
              <a:cs typeface="Calibri"/>
            </a:rPr>
            <a:t>Thalassemia major</a:t>
          </a:r>
          <a:endParaRPr sz="2400" dirty="0">
            <a:latin typeface="Calibri"/>
            <a:cs typeface="Calibri"/>
          </a:endParaRPr>
        </a:p>
      </dgm:t>
    </dgm:pt>
    <dgm:pt modelId="{6045C18B-6B8C-2743-B4D0-C4E6E0A00502}" type="parTrans" cxnId="{5C598DBF-5FBE-6E4F-A96A-DD03B52A3624}">
      <dgm:prSet/>
      <dgm:spPr/>
      <dgm:t>
        <a:bodyPr/>
        <a:lstStyle/>
        <a:p>
          <a:endParaRPr lang="en-US"/>
        </a:p>
      </dgm:t>
    </dgm:pt>
    <dgm:pt modelId="{60FE8D9D-7A5B-3F4D-BE9B-318B67EE9488}" type="sibTrans" cxnId="{5C598DBF-5FBE-6E4F-A96A-DD03B52A3624}">
      <dgm:prSet/>
      <dgm:spPr/>
      <dgm:t>
        <a:bodyPr/>
        <a:lstStyle/>
        <a:p>
          <a:endParaRPr lang="en-US"/>
        </a:p>
      </dgm:t>
    </dgm:pt>
    <dgm:pt modelId="{82F61724-8FFC-A747-ABD0-964B33134866}">
      <dgm:prSet custT="1"/>
      <dgm:spPr/>
      <dgm:t>
        <a:bodyPr/>
        <a:lstStyle/>
        <a:p>
          <a:pPr rtl="0"/>
          <a:r>
            <a:rPr lang="mk-MK" sz="2400" dirty="0" smtClean="0">
              <a:latin typeface="Calibri"/>
              <a:cs typeface="Calibri"/>
            </a:rPr>
            <a:t>Thalassemia intermedia</a:t>
          </a:r>
          <a:endParaRPr sz="2400" dirty="0">
            <a:latin typeface="Calibri"/>
            <a:cs typeface="Calibri"/>
          </a:endParaRPr>
        </a:p>
      </dgm:t>
    </dgm:pt>
    <dgm:pt modelId="{A9B8E846-6C1D-8F47-9E49-5CBD2406D507}" type="parTrans" cxnId="{17E159F2-2178-5448-ACD0-8E6447C58A8A}">
      <dgm:prSet/>
      <dgm:spPr/>
      <dgm:t>
        <a:bodyPr/>
        <a:lstStyle/>
        <a:p>
          <a:endParaRPr lang="en-US"/>
        </a:p>
      </dgm:t>
    </dgm:pt>
    <dgm:pt modelId="{7BC47690-F437-0348-AEF0-6B5EFAC0B9B8}" type="sibTrans" cxnId="{17E159F2-2178-5448-ACD0-8E6447C58A8A}">
      <dgm:prSet/>
      <dgm:spPr/>
      <dgm:t>
        <a:bodyPr/>
        <a:lstStyle/>
        <a:p>
          <a:endParaRPr lang="en-US"/>
        </a:p>
      </dgm:t>
    </dgm:pt>
    <dgm:pt modelId="{34CE1E6B-578D-7D4C-9B6E-AE1F736E5CCE}">
      <dgm:prSet custT="1"/>
      <dgm:spPr/>
      <dgm:t>
        <a:bodyPr/>
        <a:lstStyle/>
        <a:p>
          <a:pPr rtl="0"/>
          <a:r>
            <a:rPr lang="mk-MK" sz="2400" dirty="0" smtClean="0">
              <a:solidFill>
                <a:srgbClr val="FF0000"/>
              </a:solidFill>
              <a:latin typeface="Calibri"/>
              <a:cs typeface="Calibri"/>
            </a:rPr>
            <a:t>Thalassemia trait (minor) </a:t>
          </a:r>
          <a:endParaRPr lang="en-US" sz="2400" dirty="0">
            <a:solidFill>
              <a:srgbClr val="FF0000"/>
            </a:solidFill>
            <a:latin typeface="Calibri"/>
            <a:cs typeface="Calibri"/>
          </a:endParaRPr>
        </a:p>
      </dgm:t>
    </dgm:pt>
    <dgm:pt modelId="{3EDF9B9E-EC3A-C94A-94CF-47947D99328D}" type="parTrans" cxnId="{57344C56-36A5-7142-B6CB-316EBD07185B}">
      <dgm:prSet/>
      <dgm:spPr/>
      <dgm:t>
        <a:bodyPr/>
        <a:lstStyle/>
        <a:p>
          <a:endParaRPr lang="en-US"/>
        </a:p>
      </dgm:t>
    </dgm:pt>
    <dgm:pt modelId="{F01B4614-836C-CB43-8098-690641E75E3E}" type="sibTrans" cxnId="{57344C56-36A5-7142-B6CB-316EBD07185B}">
      <dgm:prSet/>
      <dgm:spPr/>
      <dgm:t>
        <a:bodyPr/>
        <a:lstStyle/>
        <a:p>
          <a:endParaRPr lang="en-US"/>
        </a:p>
      </dgm:t>
    </dgm:pt>
    <dgm:pt modelId="{12B9068A-36D4-9B42-8C3F-B406419A5071}" type="pres">
      <dgm:prSet presAssocID="{6A2F3FA6-ACA6-DB41-8629-1E14D715491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49031A4-8740-4E4B-9676-0BBBA56FE3C9}" type="pres">
      <dgm:prSet presAssocID="{67398733-F934-484A-A083-886FF45611BF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7344C56-36A5-7142-B6CB-316EBD07185B}" srcId="{67398733-F934-484A-A083-886FF45611BF}" destId="{34CE1E6B-578D-7D4C-9B6E-AE1F736E5CCE}" srcOrd="2" destOrd="0" parTransId="{3EDF9B9E-EC3A-C94A-94CF-47947D99328D}" sibTransId="{F01B4614-836C-CB43-8098-690641E75E3E}"/>
    <dgm:cxn modelId="{84DF753D-759D-5346-AE58-5B1357AF1BB1}" type="presOf" srcId="{6A2F3FA6-ACA6-DB41-8629-1E14D7154916}" destId="{12B9068A-36D4-9B42-8C3F-B406419A5071}" srcOrd="0" destOrd="0" presId="urn:microsoft.com/office/officeart/2005/8/layout/hList6"/>
    <dgm:cxn modelId="{17E159F2-2178-5448-ACD0-8E6447C58A8A}" srcId="{67398733-F934-484A-A083-886FF45611BF}" destId="{82F61724-8FFC-A747-ABD0-964B33134866}" srcOrd="1" destOrd="0" parTransId="{A9B8E846-6C1D-8F47-9E49-5CBD2406D507}" sibTransId="{7BC47690-F437-0348-AEF0-6B5EFAC0B9B8}"/>
    <dgm:cxn modelId="{133CE97A-E6CF-9E47-95F2-847AB8BCA8C0}" type="presOf" srcId="{54E52CA2-594F-7940-8FC0-800C6FCB0F65}" destId="{549031A4-8740-4E4B-9676-0BBBA56FE3C9}" srcOrd="0" destOrd="1" presId="urn:microsoft.com/office/officeart/2005/8/layout/hList6"/>
    <dgm:cxn modelId="{5C598DBF-5FBE-6E4F-A96A-DD03B52A3624}" srcId="{67398733-F934-484A-A083-886FF45611BF}" destId="{54E52CA2-594F-7940-8FC0-800C6FCB0F65}" srcOrd="0" destOrd="0" parTransId="{6045C18B-6B8C-2743-B4D0-C4E6E0A00502}" sibTransId="{60FE8D9D-7A5B-3F4D-BE9B-318B67EE9488}"/>
    <dgm:cxn modelId="{D3740D28-9B45-3942-9717-95DD73DE8154}" srcId="{6A2F3FA6-ACA6-DB41-8629-1E14D7154916}" destId="{67398733-F934-484A-A083-886FF45611BF}" srcOrd="0" destOrd="0" parTransId="{0165B983-3860-8541-B07E-DAD9F38393E0}" sibTransId="{007F7DF3-3B32-E243-A70E-76BB5402A353}"/>
    <dgm:cxn modelId="{787783E7-1DCC-5E4D-9FD0-8A0B91EA8367}" type="presOf" srcId="{34CE1E6B-578D-7D4C-9B6E-AE1F736E5CCE}" destId="{549031A4-8740-4E4B-9676-0BBBA56FE3C9}" srcOrd="0" destOrd="3" presId="urn:microsoft.com/office/officeart/2005/8/layout/hList6"/>
    <dgm:cxn modelId="{A1785570-D5F3-F44F-B043-A83D631AD09D}" type="presOf" srcId="{82F61724-8FFC-A747-ABD0-964B33134866}" destId="{549031A4-8740-4E4B-9676-0BBBA56FE3C9}" srcOrd="0" destOrd="2" presId="urn:microsoft.com/office/officeart/2005/8/layout/hList6"/>
    <dgm:cxn modelId="{0BCA5782-325C-E549-8546-4E0A0CB7DE6F}" type="presOf" srcId="{67398733-F934-484A-A083-886FF45611BF}" destId="{549031A4-8740-4E4B-9676-0BBBA56FE3C9}" srcOrd="0" destOrd="0" presId="urn:microsoft.com/office/officeart/2005/8/layout/hList6"/>
    <dgm:cxn modelId="{ED7D9467-842B-1E42-B319-F68FA8203D19}" type="presParOf" srcId="{12B9068A-36D4-9B42-8C3F-B406419A5071}" destId="{549031A4-8740-4E4B-9676-0BBBA56FE3C9}" srcOrd="0" destOrd="0" presId="urn:microsoft.com/office/officeart/2005/8/layout/hList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1FC06E-BE9A-914D-B48A-1A3264491B0F}" type="datetimeFigureOut">
              <a:rPr lang="en-US" smtClean="0"/>
              <a:t>12/26/16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mk-MK" smtClean="0"/>
              <a:t>Click to edit Master text styles</a:t>
            </a:r>
          </a:p>
          <a:p>
            <a:pPr lvl="1"/>
            <a:r>
              <a:rPr lang="mk-MK" smtClean="0"/>
              <a:t>Second level</a:t>
            </a:r>
          </a:p>
          <a:p>
            <a:pPr lvl="2"/>
            <a:r>
              <a:rPr lang="mk-MK" smtClean="0"/>
              <a:t>Third level</a:t>
            </a:r>
          </a:p>
          <a:p>
            <a:pPr lvl="3"/>
            <a:r>
              <a:rPr lang="mk-MK" smtClean="0"/>
              <a:t>Fourth level</a:t>
            </a:r>
          </a:p>
          <a:p>
            <a:pPr lvl="4"/>
            <a:r>
              <a:rPr lang="mk-MK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007392-8422-364F-85C9-EAC494D8EF4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007392-8422-364F-85C9-EAC494D8EF46}" type="slidenum">
              <a:rPr lang="en-US" smtClean="0"/>
              <a:t>25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mk-MK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mk-MK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28F19F1-26CA-2A42-9BCD-BBCB722C3553}" type="datetimeFigureOut">
              <a:rPr lang="en-US" smtClean="0"/>
              <a:pPr/>
              <a:t>12/26/16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C949092-4D0B-5942-9ED5-B31CFBC3A0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mk-MK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mk-MK" smtClean="0"/>
              <a:t>Click to edit Master text styles</a:t>
            </a:r>
          </a:p>
          <a:p>
            <a:pPr lvl="1" eaLnBrk="1" latinLnBrk="0" hangingPunct="1"/>
            <a:r>
              <a:rPr lang="mk-MK" smtClean="0"/>
              <a:t>Second level</a:t>
            </a:r>
          </a:p>
          <a:p>
            <a:pPr lvl="2" eaLnBrk="1" latinLnBrk="0" hangingPunct="1"/>
            <a:r>
              <a:rPr lang="mk-MK" smtClean="0"/>
              <a:t>Third level</a:t>
            </a:r>
          </a:p>
          <a:p>
            <a:pPr lvl="3" eaLnBrk="1" latinLnBrk="0" hangingPunct="1"/>
            <a:r>
              <a:rPr lang="mk-MK" smtClean="0"/>
              <a:t>Fourth level</a:t>
            </a:r>
          </a:p>
          <a:p>
            <a:pPr lvl="4" eaLnBrk="1" latinLnBrk="0" hangingPunct="1"/>
            <a:r>
              <a:rPr lang="mk-MK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F19F1-26CA-2A42-9BCD-BBCB722C3553}" type="datetimeFigureOut">
              <a:rPr lang="en-US" smtClean="0"/>
              <a:pPr/>
              <a:t>12/26/16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49092-4D0B-5942-9ED5-B31CFBC3A0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mk-MK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mk-MK" smtClean="0"/>
              <a:t>Click to edit Master text styles</a:t>
            </a:r>
          </a:p>
          <a:p>
            <a:pPr lvl="1" eaLnBrk="1" latinLnBrk="0" hangingPunct="1"/>
            <a:r>
              <a:rPr lang="mk-MK" smtClean="0"/>
              <a:t>Second level</a:t>
            </a:r>
          </a:p>
          <a:p>
            <a:pPr lvl="2" eaLnBrk="1" latinLnBrk="0" hangingPunct="1"/>
            <a:r>
              <a:rPr lang="mk-MK" smtClean="0"/>
              <a:t>Third level</a:t>
            </a:r>
          </a:p>
          <a:p>
            <a:pPr lvl="3" eaLnBrk="1" latinLnBrk="0" hangingPunct="1"/>
            <a:r>
              <a:rPr lang="mk-MK" smtClean="0"/>
              <a:t>Fourth level</a:t>
            </a:r>
          </a:p>
          <a:p>
            <a:pPr lvl="4" eaLnBrk="1" latinLnBrk="0" hangingPunct="1"/>
            <a:r>
              <a:rPr lang="mk-MK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F19F1-26CA-2A42-9BCD-BBCB722C3553}" type="datetimeFigureOut">
              <a:rPr lang="en-US" smtClean="0"/>
              <a:pPr/>
              <a:t>12/26/16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49092-4D0B-5942-9ED5-B31CFBC3A0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mk-MK" smtClean="0"/>
              <a:t>Click to edit Master text styles</a:t>
            </a:r>
          </a:p>
          <a:p>
            <a:pPr lvl="1" eaLnBrk="1" latinLnBrk="0" hangingPunct="1"/>
            <a:r>
              <a:rPr lang="mk-MK" smtClean="0"/>
              <a:t>Second level</a:t>
            </a:r>
          </a:p>
          <a:p>
            <a:pPr lvl="2" eaLnBrk="1" latinLnBrk="0" hangingPunct="1"/>
            <a:r>
              <a:rPr lang="mk-MK" smtClean="0"/>
              <a:t>Third level</a:t>
            </a:r>
          </a:p>
          <a:p>
            <a:pPr lvl="3" eaLnBrk="1" latinLnBrk="0" hangingPunct="1"/>
            <a:r>
              <a:rPr lang="mk-MK" smtClean="0"/>
              <a:t>Fourth level</a:t>
            </a:r>
          </a:p>
          <a:p>
            <a:pPr lvl="4" eaLnBrk="1" latinLnBrk="0" hangingPunct="1"/>
            <a:r>
              <a:rPr lang="mk-MK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F19F1-26CA-2A42-9BCD-BBCB722C3553}" type="datetimeFigureOut">
              <a:rPr lang="en-US" smtClean="0"/>
              <a:pPr/>
              <a:t>12/26/16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49092-4D0B-5942-9ED5-B31CFBC3A09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mk-MK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mk-MK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mk-MK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F19F1-26CA-2A42-9BCD-BBCB722C3553}" type="datetimeFigureOut">
              <a:rPr lang="en-US" smtClean="0"/>
              <a:pPr/>
              <a:t>12/26/16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49092-4D0B-5942-9ED5-B31CFBC3A09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mk-MK" smtClean="0"/>
              <a:t>Click to edit Master text styles</a:t>
            </a:r>
          </a:p>
          <a:p>
            <a:pPr lvl="1" eaLnBrk="1" latinLnBrk="0" hangingPunct="1"/>
            <a:r>
              <a:rPr lang="mk-MK" smtClean="0"/>
              <a:t>Second level</a:t>
            </a:r>
          </a:p>
          <a:p>
            <a:pPr lvl="2" eaLnBrk="1" latinLnBrk="0" hangingPunct="1"/>
            <a:r>
              <a:rPr lang="mk-MK" smtClean="0"/>
              <a:t>Third level</a:t>
            </a:r>
          </a:p>
          <a:p>
            <a:pPr lvl="3" eaLnBrk="1" latinLnBrk="0" hangingPunct="1"/>
            <a:r>
              <a:rPr lang="mk-MK" smtClean="0"/>
              <a:t>Fourth level</a:t>
            </a:r>
          </a:p>
          <a:p>
            <a:pPr lvl="4" eaLnBrk="1" latinLnBrk="0" hangingPunct="1"/>
            <a:r>
              <a:rPr lang="mk-MK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mk-MK" smtClean="0"/>
              <a:t>Click to edit Master text styles</a:t>
            </a:r>
          </a:p>
          <a:p>
            <a:pPr lvl="1" eaLnBrk="1" latinLnBrk="0" hangingPunct="1"/>
            <a:r>
              <a:rPr lang="mk-MK" smtClean="0"/>
              <a:t>Second level</a:t>
            </a:r>
          </a:p>
          <a:p>
            <a:pPr lvl="2" eaLnBrk="1" latinLnBrk="0" hangingPunct="1"/>
            <a:r>
              <a:rPr lang="mk-MK" smtClean="0"/>
              <a:t>Third level</a:t>
            </a:r>
          </a:p>
          <a:p>
            <a:pPr lvl="3" eaLnBrk="1" latinLnBrk="0" hangingPunct="1"/>
            <a:r>
              <a:rPr lang="mk-MK" smtClean="0"/>
              <a:t>Fourth level</a:t>
            </a:r>
          </a:p>
          <a:p>
            <a:pPr lvl="4" eaLnBrk="1" latinLnBrk="0" hangingPunct="1"/>
            <a:r>
              <a:rPr lang="mk-MK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F19F1-26CA-2A42-9BCD-BBCB722C3553}" type="datetimeFigureOut">
              <a:rPr lang="en-US" smtClean="0"/>
              <a:pPr/>
              <a:t>12/26/16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49092-4D0B-5942-9ED5-B31CFBC3A09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mk-MK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mk-MK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mk-MK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mk-MK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mk-MK" smtClean="0"/>
              <a:t>Click to edit Master text styles</a:t>
            </a:r>
          </a:p>
          <a:p>
            <a:pPr lvl="1" eaLnBrk="1" latinLnBrk="0" hangingPunct="1"/>
            <a:r>
              <a:rPr lang="mk-MK" smtClean="0"/>
              <a:t>Second level</a:t>
            </a:r>
          </a:p>
          <a:p>
            <a:pPr lvl="2" eaLnBrk="1" latinLnBrk="0" hangingPunct="1"/>
            <a:r>
              <a:rPr lang="mk-MK" smtClean="0"/>
              <a:t>Third level</a:t>
            </a:r>
          </a:p>
          <a:p>
            <a:pPr lvl="3" eaLnBrk="1" latinLnBrk="0" hangingPunct="1"/>
            <a:r>
              <a:rPr lang="mk-MK" smtClean="0"/>
              <a:t>Fourth level</a:t>
            </a:r>
          </a:p>
          <a:p>
            <a:pPr lvl="4" eaLnBrk="1" latinLnBrk="0" hangingPunct="1"/>
            <a:r>
              <a:rPr lang="mk-MK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mk-MK" smtClean="0"/>
              <a:t>Click to edit Master text styles</a:t>
            </a:r>
          </a:p>
          <a:p>
            <a:pPr lvl="1" eaLnBrk="1" latinLnBrk="0" hangingPunct="1"/>
            <a:r>
              <a:rPr lang="mk-MK" smtClean="0"/>
              <a:t>Second level</a:t>
            </a:r>
          </a:p>
          <a:p>
            <a:pPr lvl="2" eaLnBrk="1" latinLnBrk="0" hangingPunct="1"/>
            <a:r>
              <a:rPr lang="mk-MK" smtClean="0"/>
              <a:t>Third level</a:t>
            </a:r>
          </a:p>
          <a:p>
            <a:pPr lvl="3" eaLnBrk="1" latinLnBrk="0" hangingPunct="1"/>
            <a:r>
              <a:rPr lang="mk-MK" smtClean="0"/>
              <a:t>Fourth level</a:t>
            </a:r>
          </a:p>
          <a:p>
            <a:pPr lvl="4" eaLnBrk="1" latinLnBrk="0" hangingPunct="1"/>
            <a:r>
              <a:rPr lang="mk-MK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F19F1-26CA-2A42-9BCD-BBCB722C3553}" type="datetimeFigureOut">
              <a:rPr lang="en-US" smtClean="0"/>
              <a:pPr/>
              <a:t>12/26/16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49092-4D0B-5942-9ED5-B31CFBC3A0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F19F1-26CA-2A42-9BCD-BBCB722C3553}" type="datetimeFigureOut">
              <a:rPr lang="en-US" smtClean="0"/>
              <a:pPr/>
              <a:t>12/26/16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49092-4D0B-5942-9ED5-B31CFBC3A09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mk-MK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F19F1-26CA-2A42-9BCD-BBCB722C3553}" type="datetimeFigureOut">
              <a:rPr lang="en-US" smtClean="0"/>
              <a:pPr/>
              <a:t>12/26/16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49092-4D0B-5942-9ED5-B31CFBC3A0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kumimoji="0" lang="mk-MK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mk-MK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mk-MK" smtClean="0"/>
              <a:t>Click to edit Master text styles</a:t>
            </a:r>
          </a:p>
          <a:p>
            <a:pPr lvl="1" eaLnBrk="1" latinLnBrk="0" hangingPunct="1"/>
            <a:r>
              <a:rPr lang="mk-MK" smtClean="0"/>
              <a:t>Second level</a:t>
            </a:r>
          </a:p>
          <a:p>
            <a:pPr lvl="2" eaLnBrk="1" latinLnBrk="0" hangingPunct="1"/>
            <a:r>
              <a:rPr lang="mk-MK" smtClean="0"/>
              <a:t>Third level</a:t>
            </a:r>
          </a:p>
          <a:p>
            <a:pPr lvl="3" eaLnBrk="1" latinLnBrk="0" hangingPunct="1"/>
            <a:r>
              <a:rPr lang="mk-MK" smtClean="0"/>
              <a:t>Fourth level</a:t>
            </a:r>
          </a:p>
          <a:p>
            <a:pPr lvl="4" eaLnBrk="1" latinLnBrk="0" hangingPunct="1"/>
            <a:r>
              <a:rPr lang="mk-MK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228F19F1-26CA-2A42-9BCD-BBCB722C3553}" type="datetimeFigureOut">
              <a:rPr lang="en-US" smtClean="0"/>
              <a:pPr/>
              <a:t>12/26/16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49092-4D0B-5942-9ED5-B31CFBC3A0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mk-MK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mk-MK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28F19F1-26CA-2A42-9BCD-BBCB722C3553}" type="datetimeFigureOut">
              <a:rPr lang="en-US" smtClean="0"/>
              <a:pPr/>
              <a:t>12/26/16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C949092-4D0B-5942-9ED5-B31CFBC3A09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r>
              <a:rPr kumimoji="0" lang="mk-MK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mk-MK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mk-MK" smtClean="0"/>
              <a:t>Click to edit Master text styles</a:t>
            </a:r>
          </a:p>
          <a:p>
            <a:pPr lvl="1" eaLnBrk="1" latinLnBrk="0" hangingPunct="1"/>
            <a:r>
              <a:rPr kumimoji="0" lang="mk-MK" smtClean="0"/>
              <a:t>Second level</a:t>
            </a:r>
          </a:p>
          <a:p>
            <a:pPr lvl="2" eaLnBrk="1" latinLnBrk="0" hangingPunct="1"/>
            <a:r>
              <a:rPr kumimoji="0" lang="mk-MK" smtClean="0"/>
              <a:t>Third level</a:t>
            </a:r>
          </a:p>
          <a:p>
            <a:pPr lvl="3" eaLnBrk="1" latinLnBrk="0" hangingPunct="1"/>
            <a:r>
              <a:rPr kumimoji="0" lang="mk-MK" smtClean="0"/>
              <a:t>Fourth level</a:t>
            </a:r>
          </a:p>
          <a:p>
            <a:pPr lvl="4" eaLnBrk="1" latinLnBrk="0" hangingPunct="1"/>
            <a:r>
              <a:rPr kumimoji="0" lang="mk-MK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fld id="{228F19F1-26CA-2A42-9BCD-BBCB722C3553}" type="datetimeFigureOut">
              <a:rPr lang="en-US" smtClean="0"/>
              <a:pPr/>
              <a:t>12/26/16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6C949092-4D0B-5942-9ED5-B31CFBC3A09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openxmlformats.org/officeDocument/2006/relationships/diagramData" Target="../diagrams/data2.xml"/><Relationship Id="rId7" Type="http://schemas.openxmlformats.org/officeDocument/2006/relationships/diagramLayout" Target="../diagrams/layout2.xml"/><Relationship Id="rId8" Type="http://schemas.openxmlformats.org/officeDocument/2006/relationships/diagramQuickStyle" Target="../diagrams/quickStyle2.xml"/><Relationship Id="rId9" Type="http://schemas.openxmlformats.org/officeDocument/2006/relationships/diagramColors" Target="../diagrams/colors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eg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mk-MK" dirty="0" smtClean="0"/>
              <a:t>Анемии во детска возраст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mk-MK" dirty="0" smtClean="0"/>
              <a:t>Доц.д-р Светлана Кочева</a:t>
            </a:r>
          </a:p>
          <a:p>
            <a:r>
              <a:rPr lang="mk-MK" dirty="0" smtClean="0"/>
              <a:t>Универзутетска клиника за детски болести- Скопје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k-MK" sz="3600" dirty="0" smtClean="0"/>
              <a:t>Периферни крвни компоненти</a:t>
            </a:r>
            <a:endParaRPr lang="en-US" sz="3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err="1" smtClean="0"/>
              <a:t>Важно</a:t>
            </a:r>
            <a:r>
              <a:rPr lang="en-US" dirty="0" smtClean="0"/>
              <a:t>! </a:t>
            </a:r>
            <a:endParaRPr lang="mk-MK" dirty="0" smtClean="0"/>
          </a:p>
          <a:p>
            <a:endParaRPr lang="mk-MK" dirty="0" smtClean="0"/>
          </a:p>
          <a:p>
            <a:pPr>
              <a:buNone/>
            </a:pPr>
            <a:r>
              <a:rPr lang="mk-MK" dirty="0" smtClean="0"/>
              <a:t>	</a:t>
            </a:r>
            <a:r>
              <a:rPr lang="en-US" dirty="0" err="1" smtClean="0"/>
              <a:t>Различни</a:t>
            </a:r>
            <a:r>
              <a:rPr lang="en-US" dirty="0" smtClean="0"/>
              <a:t> </a:t>
            </a:r>
            <a:r>
              <a:rPr lang="en-US" dirty="0" err="1" smtClean="0"/>
              <a:t>вредности</a:t>
            </a:r>
            <a:r>
              <a:rPr lang="en-US" dirty="0" smtClean="0"/>
              <a:t> </a:t>
            </a:r>
            <a:r>
              <a:rPr lang="en-US" dirty="0" err="1" smtClean="0"/>
              <a:t>зависни</a:t>
            </a:r>
            <a:r>
              <a:rPr lang="en-US" dirty="0" smtClean="0"/>
              <a:t> </a:t>
            </a:r>
            <a:r>
              <a:rPr lang="en-US" dirty="0" err="1" smtClean="0"/>
              <a:t>од</a:t>
            </a:r>
            <a:r>
              <a:rPr lang="en-US" dirty="0" smtClean="0"/>
              <a:t> </a:t>
            </a:r>
            <a:r>
              <a:rPr lang="en-US" dirty="0" err="1" smtClean="0"/>
              <a:t>возраста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b="1" dirty="0" smtClean="0"/>
              <a:t>RBC</a:t>
            </a:r>
          </a:p>
          <a:p>
            <a:r>
              <a:rPr lang="en-US" b="1" dirty="0" err="1" smtClean="0"/>
              <a:t>Hgb</a:t>
            </a:r>
            <a:endParaRPr lang="en-US" b="1" dirty="0" smtClean="0"/>
          </a:p>
          <a:p>
            <a:r>
              <a:rPr lang="en-US" b="1" dirty="0" smtClean="0"/>
              <a:t>HCT </a:t>
            </a:r>
          </a:p>
          <a:p>
            <a:r>
              <a:rPr lang="en-US" b="1" dirty="0" smtClean="0"/>
              <a:t>MCV </a:t>
            </a:r>
          </a:p>
          <a:p>
            <a:r>
              <a:rPr lang="en-US" b="1" dirty="0" smtClean="0"/>
              <a:t>MCH</a:t>
            </a:r>
          </a:p>
          <a:p>
            <a:r>
              <a:rPr lang="en-US" b="1" dirty="0" smtClean="0"/>
              <a:t>RDW</a:t>
            </a:r>
          </a:p>
          <a:p>
            <a:r>
              <a:rPr lang="mk-MK" b="1" dirty="0" smtClean="0"/>
              <a:t>Ретикулоцити</a:t>
            </a:r>
            <a:endParaRPr lang="en-US" b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MCV </a:t>
            </a:r>
            <a:r>
              <a:rPr lang="en-US" sz="3600" dirty="0" err="1" smtClean="0"/>
              <a:t>за</a:t>
            </a:r>
            <a:r>
              <a:rPr lang="en-US" sz="3600" dirty="0" smtClean="0"/>
              <a:t> </a:t>
            </a:r>
            <a:r>
              <a:rPr lang="en-US" sz="3600" dirty="0" err="1" smtClean="0"/>
              <a:t>карактеризи</a:t>
            </a:r>
            <a:r>
              <a:rPr lang="mk-MK" sz="3600" dirty="0" smtClean="0"/>
              <a:t>рање на </a:t>
            </a:r>
            <a:r>
              <a:rPr lang="en-US" sz="3600" dirty="0" smtClean="0"/>
              <a:t> </a:t>
            </a:r>
            <a:r>
              <a:rPr lang="mk-MK" sz="3600" dirty="0" err="1" smtClean="0"/>
              <a:t>а</a:t>
            </a:r>
            <a:r>
              <a:rPr lang="en-US" sz="3600" dirty="0" err="1" smtClean="0"/>
              <a:t>немија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5413706"/>
          </a:xfrm>
        </p:spPr>
        <p:txBody>
          <a:bodyPr>
            <a:normAutofit/>
          </a:bodyPr>
          <a:lstStyle/>
          <a:p>
            <a:r>
              <a:rPr lang="mk-MK" dirty="0" smtClean="0">
                <a:solidFill>
                  <a:srgbClr val="FF0000"/>
                </a:solidFill>
              </a:rPr>
              <a:t>&lt; </a:t>
            </a:r>
            <a:r>
              <a:rPr lang="pl-PL" dirty="0" smtClean="0">
                <a:solidFill>
                  <a:srgbClr val="FF0000"/>
                </a:solidFill>
              </a:rPr>
              <a:t>70 fl</a:t>
            </a:r>
            <a:endParaRPr lang="mk-MK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mk-MK" dirty="0" smtClean="0">
                <a:solidFill>
                  <a:srgbClr val="FF0000"/>
                </a:solidFill>
              </a:rPr>
              <a:t>	</a:t>
            </a:r>
            <a:r>
              <a:rPr lang="mk-MK" dirty="0" smtClean="0">
                <a:solidFill>
                  <a:schemeClr val="bg2">
                    <a:lumMod val="50000"/>
                  </a:schemeClr>
                </a:solidFill>
              </a:rPr>
              <a:t>Хипохромна микроцитна анемија</a:t>
            </a:r>
            <a:endParaRPr lang="pl-PL" dirty="0" smtClean="0">
              <a:solidFill>
                <a:schemeClr val="bg2">
                  <a:lumMod val="50000"/>
                </a:schemeClr>
              </a:solidFill>
            </a:endParaRPr>
          </a:p>
          <a:p>
            <a:pPr lvl="1"/>
            <a:r>
              <a:rPr lang="en-US" dirty="0" err="1" smtClean="0"/>
              <a:t>Железо</a:t>
            </a:r>
            <a:r>
              <a:rPr lang="en-US" dirty="0" smtClean="0"/>
              <a:t> </a:t>
            </a:r>
            <a:r>
              <a:rPr lang="en-US" dirty="0" err="1" smtClean="0"/>
              <a:t>дефицитна</a:t>
            </a:r>
            <a:r>
              <a:rPr lang="en-US" dirty="0" smtClean="0"/>
              <a:t> </a:t>
            </a:r>
            <a:r>
              <a:rPr lang="en-US" dirty="0" err="1" smtClean="0"/>
              <a:t>анемија</a:t>
            </a:r>
            <a:endParaRPr lang="en-US" dirty="0" smtClean="0"/>
          </a:p>
          <a:p>
            <a:pPr lvl="1"/>
            <a:r>
              <a:rPr lang="en-US" dirty="0" err="1" smtClean="0"/>
              <a:t>Thalassemia</a:t>
            </a:r>
            <a:endParaRPr lang="en-US" dirty="0" smtClean="0"/>
          </a:p>
          <a:p>
            <a:pPr lvl="1"/>
            <a:r>
              <a:rPr lang="en-US" dirty="0" err="1" smtClean="0"/>
              <a:t>Sideroblastic</a:t>
            </a:r>
            <a:r>
              <a:rPr lang="en-US" dirty="0" smtClean="0"/>
              <a:t> </a:t>
            </a:r>
            <a:r>
              <a:rPr lang="en-US" dirty="0" err="1" smtClean="0"/>
              <a:t>анемија</a:t>
            </a:r>
            <a:endParaRPr lang="en-US" dirty="0" smtClean="0"/>
          </a:p>
          <a:p>
            <a:pPr lvl="1"/>
            <a:r>
              <a:rPr lang="mk-MK" dirty="0" smtClean="0"/>
              <a:t>Хронична</a:t>
            </a:r>
            <a:r>
              <a:rPr lang="en-US" dirty="0" smtClean="0"/>
              <a:t> </a:t>
            </a:r>
            <a:r>
              <a:rPr lang="en-US" dirty="0" err="1" smtClean="0"/>
              <a:t>инфекција</a:t>
            </a:r>
            <a:endParaRPr lang="en-US" dirty="0" smtClean="0"/>
          </a:p>
          <a:p>
            <a:pPr lvl="1"/>
            <a:r>
              <a:rPr lang="mk-MK" dirty="0" smtClean="0"/>
              <a:t>Т</a:t>
            </a:r>
            <a:r>
              <a:rPr lang="en-US" dirty="0" err="1" smtClean="0"/>
              <a:t>руење</a:t>
            </a:r>
            <a:r>
              <a:rPr lang="mk-MK" dirty="0" smtClean="0"/>
              <a:t> со олово</a:t>
            </a:r>
            <a:endParaRPr lang="en-US" dirty="0" smtClean="0"/>
          </a:p>
          <a:p>
            <a:pPr lvl="1"/>
            <a:r>
              <a:rPr lang="mk-MK" dirty="0" smtClean="0"/>
              <a:t>Вродени</a:t>
            </a:r>
            <a:r>
              <a:rPr lang="en-US" dirty="0" smtClean="0"/>
              <a:t> </a:t>
            </a:r>
            <a:r>
              <a:rPr lang="mk-MK" dirty="0" err="1" smtClean="0"/>
              <a:t>г</a:t>
            </a:r>
            <a:r>
              <a:rPr lang="en-US" dirty="0" err="1" smtClean="0"/>
              <a:t>решки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метаболизмот</a:t>
            </a:r>
            <a:r>
              <a:rPr lang="en-US" dirty="0" smtClean="0"/>
              <a:t> </a:t>
            </a:r>
            <a:r>
              <a:rPr lang="mk-MK" dirty="0" smtClean="0"/>
              <a:t>на </a:t>
            </a:r>
            <a:r>
              <a:rPr lang="en-US" dirty="0" err="1" smtClean="0"/>
              <a:t>Фе</a:t>
            </a:r>
            <a:endParaRPr lang="en-US" dirty="0" smtClean="0"/>
          </a:p>
          <a:p>
            <a:pPr lvl="1"/>
            <a:r>
              <a:rPr lang="mk-MK" dirty="0" smtClean="0"/>
              <a:t>Тешка </a:t>
            </a:r>
            <a:r>
              <a:rPr lang="en-US" dirty="0" err="1" smtClean="0"/>
              <a:t>неухранетост</a:t>
            </a:r>
            <a:endParaRPr lang="en-US" dirty="0" smtClean="0"/>
          </a:p>
          <a:p>
            <a:pPr lvl="1"/>
            <a:r>
              <a:rPr lang="mk-MK" dirty="0" smtClean="0"/>
              <a:t>Д</a:t>
            </a:r>
            <a:r>
              <a:rPr lang="en-US" dirty="0" err="1" smtClean="0"/>
              <a:t>ефицит</a:t>
            </a:r>
            <a:r>
              <a:rPr lang="mk-MK" dirty="0" smtClean="0"/>
              <a:t> на бакар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5413706"/>
          </a:xfrm>
        </p:spPr>
        <p:txBody>
          <a:bodyPr>
            <a:normAutofit/>
          </a:bodyPr>
          <a:lstStyle/>
          <a:p>
            <a:r>
              <a:rPr lang="pl-PL" dirty="0" smtClean="0">
                <a:solidFill>
                  <a:srgbClr val="FF0000"/>
                </a:solidFill>
              </a:rPr>
              <a:t>&gt;85fl</a:t>
            </a:r>
          </a:p>
          <a:p>
            <a:pPr>
              <a:buNone/>
            </a:pPr>
            <a:r>
              <a:rPr lang="mk-MK" dirty="0" smtClean="0">
                <a:solidFill>
                  <a:srgbClr val="1FAECD"/>
                </a:solidFill>
              </a:rPr>
              <a:t>	Макроцитна</a:t>
            </a:r>
          </a:p>
          <a:p>
            <a:pPr lvl="1"/>
            <a:endParaRPr lang="mk-MK" dirty="0" smtClean="0"/>
          </a:p>
          <a:p>
            <a:pPr lvl="1"/>
            <a:r>
              <a:rPr lang="mk-MK" dirty="0" smtClean="0"/>
              <a:t>Н</a:t>
            </a:r>
            <a:r>
              <a:rPr lang="en-US" dirty="0" err="1" smtClean="0"/>
              <a:t>ормално</a:t>
            </a:r>
            <a:r>
              <a:rPr lang="en-US" dirty="0" smtClean="0"/>
              <a:t> </a:t>
            </a:r>
            <a:r>
              <a:rPr lang="en-US" dirty="0" err="1" smtClean="0"/>
              <a:t>новороденче</a:t>
            </a:r>
            <a:endParaRPr lang="en-US" dirty="0" smtClean="0"/>
          </a:p>
          <a:p>
            <a:pPr lvl="1"/>
            <a:r>
              <a:rPr lang="mk-MK" dirty="0" smtClean="0"/>
              <a:t>З</a:t>
            </a:r>
            <a:r>
              <a:rPr lang="en-US" dirty="0" err="1" smtClean="0"/>
              <a:t>големен</a:t>
            </a:r>
            <a:r>
              <a:rPr lang="en-US" dirty="0" smtClean="0"/>
              <a:t> </a:t>
            </a:r>
            <a:r>
              <a:rPr lang="mk-MK" dirty="0" smtClean="0"/>
              <a:t>еритропоеза</a:t>
            </a:r>
            <a:endParaRPr lang="en-US" dirty="0" smtClean="0"/>
          </a:p>
          <a:p>
            <a:pPr lvl="1"/>
            <a:r>
              <a:rPr lang="mk-MK" dirty="0" err="1" smtClean="0"/>
              <a:t>П</a:t>
            </a:r>
            <a:r>
              <a:rPr lang="en-US" dirty="0" err="1" smtClean="0"/>
              <a:t>ост</a:t>
            </a:r>
            <a:r>
              <a:rPr lang="en-US" dirty="0" smtClean="0"/>
              <a:t> </a:t>
            </a:r>
            <a:r>
              <a:rPr lang="en-US" dirty="0" err="1" smtClean="0"/>
              <a:t>спленектомија</a:t>
            </a:r>
            <a:endParaRPr lang="en-US" dirty="0" smtClean="0"/>
          </a:p>
          <a:p>
            <a:pPr lvl="1"/>
            <a:r>
              <a:rPr lang="mk-MK" dirty="0" err="1" smtClean="0"/>
              <a:t>З</a:t>
            </a:r>
            <a:r>
              <a:rPr lang="en-US" dirty="0" err="1" smtClean="0"/>
              <a:t>аболување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црниот</a:t>
            </a:r>
            <a:r>
              <a:rPr lang="en-US" dirty="0" smtClean="0"/>
              <a:t> </a:t>
            </a:r>
            <a:r>
              <a:rPr lang="en-US" dirty="0" err="1" smtClean="0"/>
              <a:t>дроб</a:t>
            </a:r>
            <a:endParaRPr lang="en-US" dirty="0" smtClean="0"/>
          </a:p>
          <a:p>
            <a:pPr lvl="1"/>
            <a:r>
              <a:rPr lang="mk-MK" dirty="0" err="1" smtClean="0"/>
              <a:t>А</a:t>
            </a:r>
            <a:r>
              <a:rPr lang="en-US" dirty="0" err="1" smtClean="0"/>
              <a:t>пластична</a:t>
            </a:r>
            <a:r>
              <a:rPr lang="en-US" dirty="0" smtClean="0"/>
              <a:t> </a:t>
            </a:r>
            <a:r>
              <a:rPr lang="en-US" dirty="0" err="1" smtClean="0"/>
              <a:t>анемија</a:t>
            </a:r>
            <a:endParaRPr lang="en-US" dirty="0" smtClean="0"/>
          </a:p>
          <a:p>
            <a:pPr lvl="1"/>
            <a:r>
              <a:rPr lang="mk-MK" dirty="0" err="1" smtClean="0"/>
              <a:t>М</a:t>
            </a:r>
            <a:r>
              <a:rPr lang="en-US" dirty="0" err="1" smtClean="0"/>
              <a:t>егалобластна</a:t>
            </a:r>
            <a:r>
              <a:rPr lang="en-US" dirty="0" smtClean="0"/>
              <a:t> </a:t>
            </a:r>
            <a:r>
              <a:rPr lang="en-US" dirty="0" err="1" smtClean="0"/>
              <a:t>анемија</a:t>
            </a:r>
            <a:endParaRPr lang="en-US" dirty="0" smtClean="0"/>
          </a:p>
          <a:p>
            <a:pPr lvl="1"/>
            <a:r>
              <a:rPr lang="en-US" dirty="0" smtClean="0"/>
              <a:t>Down </a:t>
            </a:r>
            <a:r>
              <a:rPr lang="en-US" dirty="0" err="1" smtClean="0"/>
              <a:t>sy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опструктивна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жолтица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k-MK" sz="3200" dirty="0" smtClean="0"/>
              <a:t>MCV – нормална вредност</a:t>
            </a:r>
            <a:endParaRPr lang="en-US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mk-MK" dirty="0" smtClean="0">
                <a:solidFill>
                  <a:schemeClr val="bg2">
                    <a:lumMod val="50000"/>
                  </a:schemeClr>
                </a:solidFill>
              </a:rPr>
              <a:t>Нормоцитна</a:t>
            </a:r>
            <a:endParaRPr lang="en-US" dirty="0" smtClean="0">
              <a:solidFill>
                <a:schemeClr val="bg2">
                  <a:lumMod val="50000"/>
                </a:schemeClr>
              </a:solidFill>
            </a:endParaRPr>
          </a:p>
          <a:p>
            <a:pPr lvl="1"/>
            <a:endParaRPr lang="mk-MK" dirty="0" smtClean="0"/>
          </a:p>
          <a:p>
            <a:pPr lvl="1"/>
            <a:endParaRPr lang="mk-MK" sz="2400" dirty="0" smtClean="0"/>
          </a:p>
          <a:p>
            <a:pPr lvl="1"/>
            <a:r>
              <a:rPr lang="en-US" sz="2400" dirty="0" err="1" smtClean="0"/>
              <a:t>Акутна</a:t>
            </a:r>
            <a:r>
              <a:rPr lang="en-US" sz="2400" dirty="0" smtClean="0"/>
              <a:t> </a:t>
            </a:r>
            <a:r>
              <a:rPr lang="en-US" sz="2400" dirty="0" err="1" smtClean="0"/>
              <a:t>загуба</a:t>
            </a:r>
            <a:r>
              <a:rPr lang="en-US" sz="2400" dirty="0" smtClean="0"/>
              <a:t> </a:t>
            </a:r>
            <a:r>
              <a:rPr lang="en-US" sz="2400" dirty="0" err="1" smtClean="0"/>
              <a:t>на</a:t>
            </a:r>
            <a:r>
              <a:rPr lang="en-US" sz="2400" dirty="0" smtClean="0"/>
              <a:t> </a:t>
            </a:r>
            <a:r>
              <a:rPr lang="en-US" sz="2400" dirty="0" err="1" smtClean="0"/>
              <a:t>крв</a:t>
            </a:r>
            <a:endParaRPr lang="en-US" sz="2400" dirty="0" smtClean="0"/>
          </a:p>
          <a:p>
            <a:pPr lvl="1"/>
            <a:r>
              <a:rPr lang="en-US" sz="2400" dirty="0" err="1" smtClean="0"/>
              <a:t>инфекција</a:t>
            </a:r>
            <a:endParaRPr lang="en-US" sz="2400" dirty="0" smtClean="0"/>
          </a:p>
          <a:p>
            <a:pPr lvl="1"/>
            <a:r>
              <a:rPr lang="en-US" sz="2400" dirty="0" err="1" smtClean="0"/>
              <a:t>ренална</a:t>
            </a:r>
            <a:r>
              <a:rPr lang="en-US" sz="2400" dirty="0" smtClean="0"/>
              <a:t> </a:t>
            </a:r>
            <a:r>
              <a:rPr lang="en-US" sz="2400" dirty="0" err="1" smtClean="0"/>
              <a:t>инсуфициенција</a:t>
            </a:r>
            <a:endParaRPr lang="en-US" sz="2400" dirty="0" smtClean="0"/>
          </a:p>
          <a:p>
            <a:pPr lvl="1"/>
            <a:r>
              <a:rPr lang="en-US" sz="2400" dirty="0" err="1" smtClean="0"/>
              <a:t>заболување</a:t>
            </a:r>
            <a:r>
              <a:rPr lang="en-US" sz="2400" dirty="0" smtClean="0"/>
              <a:t> </a:t>
            </a:r>
            <a:r>
              <a:rPr lang="en-US" sz="2400" dirty="0" err="1" smtClean="0"/>
              <a:t>на</a:t>
            </a:r>
            <a:r>
              <a:rPr lang="en-US" sz="2400" dirty="0" smtClean="0"/>
              <a:t> </a:t>
            </a:r>
            <a:r>
              <a:rPr lang="en-US" sz="2400" dirty="0" err="1" smtClean="0"/>
              <a:t>црниот</a:t>
            </a:r>
            <a:r>
              <a:rPr lang="en-US" sz="2400" dirty="0" smtClean="0"/>
              <a:t> </a:t>
            </a:r>
            <a:r>
              <a:rPr lang="en-US" sz="2400" dirty="0" err="1" smtClean="0"/>
              <a:t>дроб</a:t>
            </a:r>
            <a:endParaRPr lang="en-US" sz="24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 smtClean="0"/>
          </a:p>
          <a:p>
            <a:pPr lvl="1"/>
            <a:endParaRPr lang="mk-MK" sz="2400" dirty="0" smtClean="0"/>
          </a:p>
          <a:p>
            <a:pPr lvl="1"/>
            <a:endParaRPr lang="mk-MK" sz="2400" dirty="0" smtClean="0"/>
          </a:p>
          <a:p>
            <a:pPr lvl="1"/>
            <a:r>
              <a:rPr lang="mk-MK" sz="2400" dirty="0" smtClean="0"/>
              <a:t>Н</a:t>
            </a:r>
            <a:r>
              <a:rPr lang="en-US" sz="2400" dirty="0" err="1" smtClean="0"/>
              <a:t>едостаток</a:t>
            </a:r>
            <a:r>
              <a:rPr lang="en-US" sz="2400" dirty="0" smtClean="0"/>
              <a:t> </a:t>
            </a:r>
            <a:r>
              <a:rPr lang="en-US" sz="2400" dirty="0" err="1" smtClean="0"/>
              <a:t>на</a:t>
            </a:r>
            <a:r>
              <a:rPr lang="en-US" sz="2400" dirty="0" smtClean="0"/>
              <a:t> </a:t>
            </a:r>
            <a:r>
              <a:rPr lang="en-US" sz="2400" dirty="0" err="1" smtClean="0"/>
              <a:t>на</a:t>
            </a:r>
            <a:r>
              <a:rPr lang="en-US" sz="2400" dirty="0" smtClean="0"/>
              <a:t> </a:t>
            </a:r>
            <a:r>
              <a:rPr lang="en-US" sz="2400" dirty="0" err="1" smtClean="0"/>
              <a:t>железо</a:t>
            </a:r>
            <a:r>
              <a:rPr lang="mk-MK" sz="2400" dirty="0" smtClean="0"/>
              <a:t> на почеток</a:t>
            </a:r>
            <a:endParaRPr lang="en-US" sz="2400" dirty="0" smtClean="0"/>
          </a:p>
          <a:p>
            <a:pPr lvl="1"/>
            <a:r>
              <a:rPr lang="mk-MK" sz="2400" dirty="0" err="1" smtClean="0"/>
              <a:t>А</a:t>
            </a:r>
            <a:r>
              <a:rPr lang="en-US" sz="2400" dirty="0" err="1" smtClean="0"/>
              <a:t>пластична</a:t>
            </a:r>
            <a:r>
              <a:rPr lang="en-US" sz="2400" dirty="0" smtClean="0"/>
              <a:t> </a:t>
            </a:r>
            <a:r>
              <a:rPr lang="en-US" sz="2400" dirty="0" err="1" smtClean="0"/>
              <a:t>анемија</a:t>
            </a:r>
            <a:endParaRPr lang="en-US" sz="2400" dirty="0" smtClean="0"/>
          </a:p>
          <a:p>
            <a:pPr lvl="1"/>
            <a:r>
              <a:rPr lang="en-US" sz="2400" dirty="0" err="1" smtClean="0"/>
              <a:t>Инфилтрација</a:t>
            </a:r>
            <a:r>
              <a:rPr lang="en-US" sz="2400" dirty="0" smtClean="0"/>
              <a:t> </a:t>
            </a:r>
            <a:r>
              <a:rPr lang="en-US" sz="2400" dirty="0" err="1" smtClean="0"/>
              <a:t>на</a:t>
            </a:r>
            <a:r>
              <a:rPr lang="en-US" sz="2400" dirty="0" smtClean="0"/>
              <a:t> </a:t>
            </a:r>
            <a:r>
              <a:rPr lang="en-US" sz="2400" dirty="0" err="1" smtClean="0"/>
              <a:t>коскената</a:t>
            </a:r>
            <a:r>
              <a:rPr lang="en-US" sz="2400" dirty="0" smtClean="0"/>
              <a:t> </a:t>
            </a:r>
            <a:r>
              <a:rPr lang="en-US" sz="2400" dirty="0" err="1" smtClean="0"/>
              <a:t>срцевина</a:t>
            </a:r>
            <a:endParaRPr lang="en-US" sz="2400" dirty="0" smtClean="0"/>
          </a:p>
          <a:p>
            <a:pPr lvl="1"/>
            <a:r>
              <a:rPr lang="mk-MK" sz="2400" dirty="0" err="1" smtClean="0"/>
              <a:t>Д</a:t>
            </a:r>
            <a:r>
              <a:rPr lang="en-US" sz="2400" dirty="0" err="1" smtClean="0"/>
              <a:t>исеритропоетска</a:t>
            </a:r>
            <a:r>
              <a:rPr lang="en-US" sz="2400" dirty="0" smtClean="0"/>
              <a:t> </a:t>
            </a:r>
            <a:r>
              <a:rPr lang="en-US" sz="2400" dirty="0" err="1" smtClean="0"/>
              <a:t>анемија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k-MK" sz="3600" dirty="0" smtClean="0"/>
              <a:t>Фе- дефицитна анемија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mk-MK" sz="2800" dirty="0" smtClean="0">
                <a:solidFill>
                  <a:srgbClr val="1FAECD"/>
                </a:solidFill>
              </a:rPr>
              <a:t>П</a:t>
            </a:r>
            <a:r>
              <a:rPr lang="en-US" sz="2800" dirty="0" err="1" smtClean="0">
                <a:solidFill>
                  <a:srgbClr val="1FAECD"/>
                </a:solidFill>
              </a:rPr>
              <a:t>ричини</a:t>
            </a:r>
            <a:endParaRPr lang="en-US" sz="2800" dirty="0" smtClean="0">
              <a:solidFill>
                <a:srgbClr val="1FAECD"/>
              </a:solidFill>
            </a:endParaRPr>
          </a:p>
          <a:p>
            <a:pPr lvl="1"/>
            <a:endParaRPr lang="mk-MK" dirty="0" smtClean="0"/>
          </a:p>
          <a:p>
            <a:pPr lvl="1"/>
            <a:r>
              <a:rPr lang="mk-MK" sz="2400" dirty="0" smtClean="0"/>
              <a:t>Диететски</a:t>
            </a:r>
            <a:r>
              <a:rPr lang="en-US" sz="2400" dirty="0" smtClean="0"/>
              <a:t> </a:t>
            </a:r>
            <a:r>
              <a:rPr lang="en-US" sz="2400" dirty="0" err="1" smtClean="0"/>
              <a:t>дефицит</a:t>
            </a:r>
            <a:endParaRPr lang="en-US" sz="2400" dirty="0" smtClean="0"/>
          </a:p>
          <a:p>
            <a:pPr lvl="1"/>
            <a:r>
              <a:rPr lang="en-US" sz="2400" dirty="0" err="1" smtClean="0"/>
              <a:t>Зголем</a:t>
            </a:r>
            <a:r>
              <a:rPr lang="mk-MK" sz="2400" dirty="0" smtClean="0"/>
              <a:t>ени</a:t>
            </a:r>
            <a:r>
              <a:rPr lang="en-US" sz="2400" dirty="0" smtClean="0"/>
              <a:t>  </a:t>
            </a:r>
            <a:r>
              <a:rPr lang="mk-MK" sz="2400" dirty="0" smtClean="0"/>
              <a:t>потреби</a:t>
            </a:r>
            <a:r>
              <a:rPr lang="en-US" sz="2400" dirty="0" smtClean="0"/>
              <a:t> </a:t>
            </a:r>
            <a:r>
              <a:rPr lang="en-US" sz="2400" dirty="0" smtClean="0"/>
              <a:t>(</a:t>
            </a:r>
            <a:r>
              <a:rPr lang="en-US" sz="2400" dirty="0" err="1" smtClean="0"/>
              <a:t>раст</a:t>
            </a:r>
            <a:r>
              <a:rPr lang="en-US" sz="2400" dirty="0" smtClean="0"/>
              <a:t>)</a:t>
            </a:r>
          </a:p>
          <a:p>
            <a:pPr lvl="1"/>
            <a:r>
              <a:rPr lang="mk-MK" sz="2400" dirty="0" smtClean="0"/>
              <a:t>Нарушена </a:t>
            </a:r>
            <a:r>
              <a:rPr lang="en-US" sz="2400" dirty="0" err="1" smtClean="0"/>
              <a:t>апсорпција</a:t>
            </a:r>
            <a:endParaRPr lang="mk-MK" sz="2400" dirty="0" smtClean="0"/>
          </a:p>
          <a:p>
            <a:pPr lvl="1"/>
            <a:r>
              <a:rPr lang="en-US" sz="2400" dirty="0" err="1" smtClean="0"/>
              <a:t>Загуба</a:t>
            </a:r>
            <a:r>
              <a:rPr lang="en-US" sz="2400" dirty="0" smtClean="0"/>
              <a:t> (</a:t>
            </a:r>
            <a:r>
              <a:rPr lang="en-US" sz="2400" dirty="0" err="1" smtClean="0"/>
              <a:t>менструални</a:t>
            </a:r>
            <a:r>
              <a:rPr lang="en-US" sz="2400" dirty="0" smtClean="0"/>
              <a:t> </a:t>
            </a:r>
            <a:r>
              <a:rPr lang="en-US" sz="2400" dirty="0" err="1" smtClean="0"/>
              <a:t>проблеми</a:t>
            </a:r>
            <a:r>
              <a:rPr lang="mk-MK" sz="2400" dirty="0" smtClean="0"/>
              <a:t>, окултни крварења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/>
          </a:bodyPr>
          <a:lstStyle/>
          <a:p>
            <a:r>
              <a:rPr lang="mk-MK" dirty="0" smtClean="0">
                <a:solidFill>
                  <a:srgbClr val="1FAECD"/>
                </a:solidFill>
              </a:rPr>
              <a:t>Симптоми</a:t>
            </a:r>
          </a:p>
          <a:p>
            <a:endParaRPr lang="mk-MK" dirty="0" smtClean="0">
              <a:solidFill>
                <a:srgbClr val="1FAECD"/>
              </a:solidFill>
            </a:endParaRPr>
          </a:p>
          <a:p>
            <a:r>
              <a:rPr lang="mk-MK" dirty="0" smtClean="0">
                <a:solidFill>
                  <a:schemeClr val="bg2">
                    <a:lumMod val="50000"/>
                  </a:schemeClr>
                </a:solidFill>
              </a:rPr>
              <a:t>ГИ</a:t>
            </a:r>
            <a:r>
              <a:rPr lang="mk-MK" dirty="0" smtClean="0"/>
              <a:t>: анорексија, слабо зголемување на ТТ, Pica, атрофичен глоситис</a:t>
            </a:r>
          </a:p>
          <a:p>
            <a:r>
              <a:rPr lang="mk-MK" dirty="0" smtClean="0">
                <a:solidFill>
                  <a:srgbClr val="1FAECD"/>
                </a:solidFill>
              </a:rPr>
              <a:t>ЦНС: </a:t>
            </a:r>
            <a:r>
              <a:rPr lang="mk-MK" dirty="0" smtClean="0"/>
              <a:t>замор, раздразливост</a:t>
            </a:r>
          </a:p>
          <a:p>
            <a:r>
              <a:rPr lang="mk-MK" dirty="0" smtClean="0">
                <a:solidFill>
                  <a:srgbClr val="1FAECD"/>
                </a:solidFill>
              </a:rPr>
              <a:t>Срце:</a:t>
            </a:r>
            <a:r>
              <a:rPr lang="mk-MK" dirty="0" smtClean="0"/>
              <a:t> </a:t>
            </a:r>
            <a:r>
              <a:rPr lang="mk-MK" dirty="0" smtClean="0"/>
              <a:t>Тахикардија срцева хипертрофија</a:t>
            </a:r>
          </a:p>
          <a:p>
            <a:r>
              <a:rPr lang="mk-MK" dirty="0" smtClean="0">
                <a:solidFill>
                  <a:srgbClr val="1FAECD"/>
                </a:solidFill>
              </a:rPr>
              <a:t>Сува кожа, тенка коса, бледило,крти  нокти </a:t>
            </a:r>
          </a:p>
          <a:p>
            <a:endParaRPr lang="en-US" dirty="0">
              <a:solidFill>
                <a:srgbClr val="1FAEC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k-MK" dirty="0" smtClean="0"/>
              <a:t>Фе- дефицитна анемија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4727906"/>
          </a:xfrm>
        </p:spPr>
        <p:txBody>
          <a:bodyPr>
            <a:normAutofit fontScale="92500"/>
          </a:bodyPr>
          <a:lstStyle/>
          <a:p>
            <a:pPr>
              <a:buFontTx/>
              <a:buNone/>
            </a:pPr>
            <a:r>
              <a:rPr lang="mk-MK" b="1" dirty="0" smtClean="0">
                <a:solidFill>
                  <a:srgbClr val="1FAECD"/>
                </a:solidFill>
              </a:rPr>
              <a:t>Карактеристики на периферната размаска</a:t>
            </a:r>
            <a:endParaRPr lang="mk-MK" b="1" dirty="0" smtClean="0"/>
          </a:p>
          <a:p>
            <a:r>
              <a:rPr lang="mk-MK" b="1" dirty="0" smtClean="0"/>
              <a:t>Микроцитоза</a:t>
            </a:r>
          </a:p>
          <a:p>
            <a:r>
              <a:rPr lang="mk-MK" b="1" dirty="0" smtClean="0"/>
              <a:t>Хипохромија</a:t>
            </a:r>
          </a:p>
          <a:p>
            <a:endParaRPr lang="mk-MK" b="1" dirty="0" smtClean="0"/>
          </a:p>
          <a:p>
            <a:r>
              <a:rPr lang="mk-MK" b="1" dirty="0" smtClean="0"/>
              <a:t>MCV и Hgb- намален (HGB &lt;12g / L)</a:t>
            </a:r>
          </a:p>
          <a:p>
            <a:r>
              <a:rPr lang="mk-MK" b="1" dirty="0" smtClean="0"/>
              <a:t>Феритин - намалена (&lt;13mg / dL)</a:t>
            </a:r>
          </a:p>
          <a:p>
            <a:r>
              <a:rPr lang="mk-MK" b="1" dirty="0" smtClean="0"/>
              <a:t>TIBC – висок</a:t>
            </a:r>
          </a:p>
          <a:p>
            <a:r>
              <a:rPr lang="mk-MK" b="1" dirty="0" smtClean="0"/>
              <a:t>Серумско Фе намалено</a:t>
            </a:r>
          </a:p>
          <a:p>
            <a:endParaRPr lang="mk-MK" b="1" dirty="0" smtClean="0"/>
          </a:p>
          <a:p>
            <a:endParaRPr lang="en-US" dirty="0"/>
          </a:p>
        </p:txBody>
      </p:sp>
      <p:pic>
        <p:nvPicPr>
          <p:cNvPr id="7" name="Content Placeholder 6" descr="Untitled.png"/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4196715" y="1676400"/>
            <a:ext cx="4947285" cy="3733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mk-MK" dirty="0" err="1" smtClean="0"/>
              <a:t>О</a:t>
            </a:r>
            <a:r>
              <a:rPr lang="en-US" dirty="0" err="1" smtClean="0"/>
              <a:t>рални</a:t>
            </a:r>
            <a:r>
              <a:rPr lang="en-US" dirty="0" smtClean="0"/>
              <a:t> </a:t>
            </a:r>
            <a:r>
              <a:rPr lang="en-US" dirty="0" err="1" smtClean="0"/>
              <a:t>препарати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железо</a:t>
            </a:r>
            <a:r>
              <a:rPr lang="en-US" dirty="0" smtClean="0"/>
              <a:t>:</a:t>
            </a:r>
            <a:r>
              <a:rPr lang="en-US" dirty="0" smtClean="0"/>
              <a:t> </a:t>
            </a:r>
            <a:endParaRPr lang="mk-MK" dirty="0" smtClean="0"/>
          </a:p>
          <a:p>
            <a:pPr>
              <a:buNone/>
            </a:pPr>
            <a:r>
              <a:rPr lang="mk-MK" dirty="0" smtClean="0"/>
              <a:t>	</a:t>
            </a:r>
            <a:r>
              <a:rPr lang="en-US" dirty="0" smtClean="0"/>
              <a:t>4 </a:t>
            </a:r>
            <a:r>
              <a:rPr lang="en-US" dirty="0" smtClean="0"/>
              <a:t>- 6 mg / kg / </a:t>
            </a:r>
            <a:r>
              <a:rPr lang="en-US" dirty="0" err="1" smtClean="0"/>
              <a:t>ден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елементарно</a:t>
            </a:r>
            <a:r>
              <a:rPr lang="en-US" dirty="0" smtClean="0"/>
              <a:t> </a:t>
            </a:r>
            <a:r>
              <a:rPr lang="en-US" dirty="0" err="1" smtClean="0"/>
              <a:t>железо</a:t>
            </a:r>
            <a:endParaRPr lang="en-US" dirty="0" smtClean="0"/>
          </a:p>
          <a:p>
            <a:endParaRPr lang="mk-MK" dirty="0" smtClean="0"/>
          </a:p>
          <a:p>
            <a:r>
              <a:rPr lang="mk-MK" dirty="0" smtClean="0"/>
              <a:t>Ц</a:t>
            </a:r>
            <a:r>
              <a:rPr lang="en-US" dirty="0" err="1" smtClean="0"/>
              <a:t>ел</a:t>
            </a:r>
            <a:r>
              <a:rPr lang="en-US" dirty="0" smtClean="0"/>
              <a:t>: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mk-MK" dirty="0" smtClean="0"/>
              <a:t>надоместат резервите на </a:t>
            </a:r>
            <a:r>
              <a:rPr lang="en-US" dirty="0" smtClean="0"/>
              <a:t> </a:t>
            </a:r>
            <a:r>
              <a:rPr lang="en-US" dirty="0" err="1" smtClean="0"/>
              <a:t>железо</a:t>
            </a:r>
            <a:r>
              <a:rPr lang="en-US" dirty="0" smtClean="0"/>
              <a:t>, </a:t>
            </a:r>
            <a:r>
              <a:rPr lang="en-US" dirty="0" err="1" smtClean="0"/>
              <a:t>а</a:t>
            </a:r>
            <a:r>
              <a:rPr lang="en-US" dirty="0" smtClean="0"/>
              <a:t> </a:t>
            </a:r>
            <a:r>
              <a:rPr lang="en-US" dirty="0" err="1" smtClean="0"/>
              <a:t>не</a:t>
            </a:r>
            <a:r>
              <a:rPr lang="en-US" dirty="0" smtClean="0"/>
              <a:t> </a:t>
            </a:r>
            <a:r>
              <a:rPr lang="en-US" dirty="0" err="1" smtClean="0"/>
              <a:t>само</a:t>
            </a:r>
            <a:r>
              <a:rPr lang="en-US" dirty="0" smtClean="0"/>
              <a:t> </a:t>
            </a:r>
            <a:r>
              <a:rPr lang="en-US" dirty="0" err="1" smtClean="0"/>
              <a:t>циркулира</a:t>
            </a:r>
            <a:r>
              <a:rPr lang="mk-MK" dirty="0" smtClean="0"/>
              <a:t>чкиот Hgb</a:t>
            </a:r>
            <a:r>
              <a:rPr lang="en-US" dirty="0" smtClean="0"/>
              <a:t>!</a:t>
            </a:r>
          </a:p>
          <a:p>
            <a:endParaRPr lang="en-US" dirty="0" smtClean="0"/>
          </a:p>
          <a:p>
            <a:r>
              <a:rPr lang="mk-MK" dirty="0" smtClean="0"/>
              <a:t>Ретикулоцитоза</a:t>
            </a:r>
            <a:r>
              <a:rPr lang="en-US" dirty="0" smtClean="0"/>
              <a:t>- </a:t>
            </a:r>
            <a:r>
              <a:rPr lang="mk-MK" dirty="0" smtClean="0"/>
              <a:t>по</a:t>
            </a:r>
            <a:r>
              <a:rPr lang="en-US" dirty="0" smtClean="0"/>
              <a:t> </a:t>
            </a:r>
            <a:r>
              <a:rPr lang="en-US" dirty="0" smtClean="0"/>
              <a:t>3 -4 </a:t>
            </a:r>
            <a:r>
              <a:rPr lang="en-US" dirty="0" err="1" smtClean="0"/>
              <a:t>дена</a:t>
            </a:r>
            <a:r>
              <a:rPr lang="en-US" dirty="0" smtClean="0"/>
              <a:t>,</a:t>
            </a:r>
            <a:r>
              <a:rPr lang="mk-MK" dirty="0" smtClean="0"/>
              <a:t>покачување на </a:t>
            </a:r>
            <a:r>
              <a:rPr lang="en-US" dirty="0" err="1" smtClean="0"/>
              <a:t>Hgb</a:t>
            </a:r>
            <a:r>
              <a:rPr lang="en-US" dirty="0" smtClean="0"/>
              <a:t>- </a:t>
            </a:r>
            <a:r>
              <a:rPr lang="en-US" dirty="0" err="1" smtClean="0"/>
              <a:t>по</a:t>
            </a:r>
            <a:r>
              <a:rPr lang="en-US" dirty="0" smtClean="0"/>
              <a:t> 4- 5 </a:t>
            </a:r>
            <a:r>
              <a:rPr lang="en-US" dirty="0" err="1" smtClean="0"/>
              <a:t>дена</a:t>
            </a:r>
            <a:r>
              <a:rPr lang="mk-MK" dirty="0" smtClean="0"/>
              <a:t>.</a:t>
            </a:r>
            <a:endParaRPr lang="en-US" dirty="0" smtClean="0"/>
          </a:p>
          <a:p>
            <a:r>
              <a:rPr lang="en-US" dirty="0" err="1" smtClean="0"/>
              <a:t>По</a:t>
            </a:r>
            <a:r>
              <a:rPr lang="en-US" dirty="0" smtClean="0"/>
              <a:t> </a:t>
            </a:r>
            <a:r>
              <a:rPr lang="en-US" dirty="0" err="1" smtClean="0"/>
              <a:t>нормализација</a:t>
            </a:r>
            <a:r>
              <a:rPr lang="en-US" dirty="0" smtClean="0"/>
              <a:t> – </a:t>
            </a:r>
            <a:r>
              <a:rPr lang="en-US" dirty="0" err="1" smtClean="0"/>
              <a:t>терапијата</a:t>
            </a:r>
            <a:r>
              <a:rPr lang="mk-MK" dirty="0" smtClean="0"/>
              <a:t> да продолши </a:t>
            </a:r>
            <a:r>
              <a:rPr lang="en-US" dirty="0" smtClean="0"/>
              <a:t> </a:t>
            </a:r>
            <a:r>
              <a:rPr lang="mk-MK" dirty="0" smtClean="0"/>
              <a:t>(</a:t>
            </a:r>
            <a:r>
              <a:rPr lang="en-US" dirty="0" smtClean="0"/>
              <a:t>Fe </a:t>
            </a:r>
            <a:r>
              <a:rPr lang="en-US" dirty="0" smtClean="0"/>
              <a:t>1-2 </a:t>
            </a:r>
            <a:r>
              <a:rPr lang="en-US" dirty="0" err="1" smtClean="0"/>
              <a:t>месеци</a:t>
            </a:r>
            <a:r>
              <a:rPr lang="mk-MK" dirty="0" smtClean="0"/>
              <a:t>).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 smtClean="0"/>
              <a:t>*</a:t>
            </a:r>
            <a:r>
              <a:rPr lang="en-US" dirty="0" smtClean="0"/>
              <a:t> </a:t>
            </a:r>
            <a:r>
              <a:rPr lang="mk-MK" dirty="0" smtClean="0"/>
              <a:t>Храна богата со железо</a:t>
            </a:r>
            <a:r>
              <a:rPr lang="en-US" dirty="0" smtClean="0"/>
              <a:t>: </a:t>
            </a:r>
            <a:r>
              <a:rPr lang="en-US" dirty="0" err="1" smtClean="0"/>
              <a:t>животински</a:t>
            </a:r>
            <a:r>
              <a:rPr lang="en-US" dirty="0" smtClean="0"/>
              <a:t> </a:t>
            </a:r>
            <a:r>
              <a:rPr lang="en-US" dirty="0" err="1" smtClean="0"/>
              <a:t>протеини</a:t>
            </a:r>
            <a:r>
              <a:rPr lang="en-US" dirty="0" smtClean="0"/>
              <a:t>, </a:t>
            </a:r>
            <a:r>
              <a:rPr lang="en-US" dirty="0" err="1" smtClean="0"/>
              <a:t>зеленчук</a:t>
            </a:r>
            <a:r>
              <a:rPr lang="en-US" dirty="0" smtClean="0"/>
              <a:t>, </a:t>
            </a:r>
            <a:r>
              <a:rPr lang="mk-MK" dirty="0" smtClean="0"/>
              <a:t>со</a:t>
            </a:r>
            <a:r>
              <a:rPr lang="en-US" dirty="0" smtClean="0"/>
              <a:t> </a:t>
            </a:r>
            <a:r>
              <a:rPr lang="en-US" dirty="0" err="1" smtClean="0"/>
              <a:t>железо</a:t>
            </a:r>
            <a:r>
              <a:rPr lang="en-US" dirty="0" smtClean="0"/>
              <a:t> </a:t>
            </a:r>
            <a:r>
              <a:rPr lang="en-US" dirty="0" err="1" smtClean="0"/>
              <a:t>збогатен</a:t>
            </a:r>
            <a:r>
              <a:rPr lang="mk-MK" dirty="0" smtClean="0"/>
              <a:t>и</a:t>
            </a:r>
            <a:r>
              <a:rPr lang="en-US" dirty="0" smtClean="0"/>
              <a:t> </a:t>
            </a:r>
            <a:r>
              <a:rPr lang="mk-MK" dirty="0" smtClean="0"/>
              <a:t>цералии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k-MK" dirty="0" smtClean="0"/>
              <a:t>Терапија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mk-MK" sz="2400" dirty="0" smtClean="0"/>
              <a:t>Дијагноза</a:t>
            </a:r>
          </a:p>
          <a:p>
            <a:pPr lvl="1"/>
            <a:endParaRPr lang="mk-MK" sz="2400" dirty="0" smtClean="0"/>
          </a:p>
          <a:p>
            <a:pPr lvl="1"/>
            <a:r>
              <a:rPr lang="en-US" sz="2400" dirty="0" err="1" smtClean="0"/>
              <a:t>Присуството</a:t>
            </a:r>
            <a:r>
              <a:rPr lang="en-US" sz="2400" dirty="0" smtClean="0"/>
              <a:t> </a:t>
            </a:r>
            <a:r>
              <a:rPr lang="en-US" sz="2400" dirty="0" err="1" smtClean="0"/>
              <a:t>на</a:t>
            </a:r>
            <a:r>
              <a:rPr lang="en-US" sz="2400" dirty="0" smtClean="0"/>
              <a:t> </a:t>
            </a:r>
            <a:r>
              <a:rPr lang="en-US" sz="2400" dirty="0" err="1" smtClean="0"/>
              <a:t>мегалобласти</a:t>
            </a:r>
            <a:r>
              <a:rPr lang="en-US" sz="2400" dirty="0" smtClean="0"/>
              <a:t> </a:t>
            </a:r>
            <a:r>
              <a:rPr lang="en-US" sz="2400" dirty="0" err="1" smtClean="0"/>
              <a:t>во</a:t>
            </a:r>
            <a:r>
              <a:rPr lang="en-US" sz="2400" dirty="0" smtClean="0"/>
              <a:t> </a:t>
            </a:r>
            <a:r>
              <a:rPr lang="en-US" sz="2400" dirty="0" err="1" smtClean="0"/>
              <a:t>коскената</a:t>
            </a:r>
            <a:r>
              <a:rPr lang="en-US" sz="2400" dirty="0" smtClean="0"/>
              <a:t> </a:t>
            </a:r>
            <a:r>
              <a:rPr lang="en-US" sz="2400" dirty="0" err="1" smtClean="0"/>
              <a:t>срцевина</a:t>
            </a:r>
            <a:r>
              <a:rPr lang="en-US" sz="2400" dirty="0" smtClean="0"/>
              <a:t> </a:t>
            </a:r>
            <a:r>
              <a:rPr lang="en-US" sz="2400" dirty="0" err="1" smtClean="0"/>
              <a:t>и</a:t>
            </a:r>
            <a:r>
              <a:rPr lang="en-US" sz="2400" dirty="0" smtClean="0"/>
              <a:t> </a:t>
            </a:r>
            <a:r>
              <a:rPr lang="en-US" sz="2400" dirty="0" err="1" smtClean="0"/>
              <a:t>макроцити</a:t>
            </a:r>
            <a:r>
              <a:rPr lang="en-US" sz="2400" dirty="0" smtClean="0"/>
              <a:t> </a:t>
            </a:r>
            <a:r>
              <a:rPr lang="en-US" sz="2400" dirty="0" err="1" smtClean="0"/>
              <a:t>во</a:t>
            </a:r>
            <a:r>
              <a:rPr lang="en-US" sz="2400" dirty="0" smtClean="0"/>
              <a:t> </a:t>
            </a:r>
            <a:r>
              <a:rPr lang="en-US" sz="2400" dirty="0" err="1" smtClean="0"/>
              <a:t>крвта</a:t>
            </a:r>
            <a:r>
              <a:rPr lang="mk-MK" sz="2400" dirty="0" smtClean="0"/>
              <a:t>.</a:t>
            </a:r>
            <a:endParaRPr lang="en-US" sz="2400" dirty="0" smtClean="0"/>
          </a:p>
          <a:p>
            <a:endParaRPr lang="mk-MK" sz="2400" dirty="0" smtClean="0"/>
          </a:p>
          <a:p>
            <a:r>
              <a:rPr lang="en-US" sz="2400" dirty="0" err="1" smtClean="0"/>
              <a:t>Во</a:t>
            </a:r>
            <a:r>
              <a:rPr lang="en-US" sz="2400" dirty="0" smtClean="0"/>
              <a:t>&gt; 95% </a:t>
            </a:r>
            <a:r>
              <a:rPr lang="en-US" sz="2400" dirty="0" err="1" smtClean="0"/>
              <a:t>се</a:t>
            </a:r>
            <a:r>
              <a:rPr lang="en-US" sz="2400" dirty="0" smtClean="0"/>
              <a:t> </a:t>
            </a:r>
            <a:r>
              <a:rPr lang="en-US" sz="2400" dirty="0" err="1" smtClean="0"/>
              <a:t>јавува</a:t>
            </a:r>
            <a:r>
              <a:rPr lang="en-US" sz="2400" dirty="0" smtClean="0"/>
              <a:t> </a:t>
            </a:r>
            <a:r>
              <a:rPr lang="en-US" sz="2400" dirty="0" err="1" smtClean="0"/>
              <a:t>како</a:t>
            </a:r>
            <a:r>
              <a:rPr lang="en-US" sz="2400" dirty="0" smtClean="0"/>
              <a:t> </a:t>
            </a:r>
            <a:r>
              <a:rPr lang="en-US" sz="2400" dirty="0" err="1" smtClean="0"/>
              <a:t>резултат</a:t>
            </a:r>
            <a:r>
              <a:rPr lang="en-US" sz="2400" dirty="0" smtClean="0"/>
              <a:t> </a:t>
            </a:r>
            <a:r>
              <a:rPr lang="en-US" sz="2400" dirty="0" err="1" smtClean="0"/>
              <a:t>на</a:t>
            </a:r>
            <a:r>
              <a:rPr lang="mk-MK" sz="2400" dirty="0" smtClean="0"/>
              <a:t> дефицит на </a:t>
            </a:r>
            <a:r>
              <a:rPr lang="en-US" sz="2400" dirty="0" smtClean="0"/>
              <a:t> </a:t>
            </a:r>
            <a:r>
              <a:rPr lang="en-US" sz="2400" dirty="0" err="1" smtClean="0"/>
              <a:t>фолна</a:t>
            </a:r>
            <a:r>
              <a:rPr lang="en-US" sz="2400" dirty="0" smtClean="0"/>
              <a:t> </a:t>
            </a:r>
            <a:r>
              <a:rPr lang="en-US" sz="2400" dirty="0" err="1" smtClean="0"/>
              <a:t>киселина</a:t>
            </a:r>
            <a:r>
              <a:rPr lang="en-US" sz="2400" dirty="0" smtClean="0"/>
              <a:t> </a:t>
            </a:r>
            <a:r>
              <a:rPr lang="en-US" sz="2400" dirty="0" err="1" smtClean="0"/>
              <a:t>и</a:t>
            </a:r>
            <a:r>
              <a:rPr lang="en-US" sz="2400" dirty="0" smtClean="0"/>
              <a:t> </a:t>
            </a:r>
            <a:r>
              <a:rPr lang="en-US" sz="2400" dirty="0" err="1" smtClean="0"/>
              <a:t>витамин</a:t>
            </a:r>
            <a:r>
              <a:rPr lang="en-US" sz="2400" dirty="0" smtClean="0"/>
              <a:t> </a:t>
            </a:r>
            <a:r>
              <a:rPr lang="en-US" sz="2400" dirty="0" smtClean="0"/>
              <a:t>Б12</a:t>
            </a:r>
            <a:r>
              <a:rPr lang="mk-MK" sz="2400" dirty="0" smtClean="0"/>
              <a:t>.</a:t>
            </a:r>
            <a:endParaRPr lang="en-US" sz="2400" dirty="0" smtClean="0"/>
          </a:p>
          <a:p>
            <a:r>
              <a:rPr lang="en-US" sz="2400" dirty="0" err="1" smtClean="0"/>
              <a:t>Недостатоци</a:t>
            </a:r>
            <a:r>
              <a:rPr lang="en-US" sz="2400" dirty="0" smtClean="0"/>
              <a:t> </a:t>
            </a:r>
            <a:r>
              <a:rPr lang="en-US" sz="2400" dirty="0" err="1" smtClean="0"/>
              <a:t>на</a:t>
            </a:r>
            <a:r>
              <a:rPr lang="en-US" sz="2400" dirty="0" smtClean="0"/>
              <a:t> </a:t>
            </a:r>
            <a:r>
              <a:rPr lang="en-US" sz="2400" dirty="0" err="1" smtClean="0"/>
              <a:t>аскорбинска</a:t>
            </a:r>
            <a:r>
              <a:rPr lang="en-US" sz="2400" dirty="0" smtClean="0"/>
              <a:t> </a:t>
            </a:r>
            <a:r>
              <a:rPr lang="en-US" sz="2400" dirty="0" err="1" smtClean="0"/>
              <a:t>киселина</a:t>
            </a:r>
            <a:r>
              <a:rPr lang="en-US" sz="2400" dirty="0" smtClean="0"/>
              <a:t>, </a:t>
            </a:r>
            <a:r>
              <a:rPr lang="en-US" sz="2400" dirty="0" err="1" smtClean="0"/>
              <a:t>токоферол</a:t>
            </a:r>
            <a:r>
              <a:rPr lang="en-US" sz="2400" dirty="0" smtClean="0"/>
              <a:t>, </a:t>
            </a:r>
            <a:r>
              <a:rPr lang="en-US" sz="2400" dirty="0" err="1" smtClean="0"/>
              <a:t>тиамин</a:t>
            </a:r>
            <a:r>
              <a:rPr lang="en-US" sz="2400" dirty="0" smtClean="0"/>
              <a:t> </a:t>
            </a:r>
            <a:r>
              <a:rPr lang="en-US" sz="2400" dirty="0" err="1" smtClean="0"/>
              <a:t>може</a:t>
            </a:r>
            <a:r>
              <a:rPr lang="en-US" sz="2400" dirty="0" smtClean="0"/>
              <a:t> </a:t>
            </a:r>
            <a:r>
              <a:rPr lang="en-US" sz="2400" dirty="0" err="1" smtClean="0"/>
              <a:t>да</a:t>
            </a:r>
            <a:r>
              <a:rPr lang="en-US" sz="2400" dirty="0" smtClean="0"/>
              <a:t> </a:t>
            </a:r>
            <a:r>
              <a:rPr lang="en-US" sz="2400" dirty="0" err="1" smtClean="0"/>
              <a:t>биде</a:t>
            </a:r>
            <a:r>
              <a:rPr lang="en-US" sz="2400" dirty="0" smtClean="0"/>
              <a:t> </a:t>
            </a:r>
            <a:r>
              <a:rPr lang="en-US" sz="2400" dirty="0" err="1" smtClean="0"/>
              <a:t>поврзана</a:t>
            </a:r>
            <a:r>
              <a:rPr lang="en-US" sz="2400" dirty="0" smtClean="0"/>
              <a:t> </a:t>
            </a:r>
            <a:r>
              <a:rPr lang="en-US" sz="2400" dirty="0" err="1" smtClean="0"/>
              <a:t>со</a:t>
            </a:r>
            <a:r>
              <a:rPr lang="en-US" sz="2400" dirty="0" smtClean="0"/>
              <a:t> </a:t>
            </a:r>
            <a:r>
              <a:rPr lang="en-US" sz="2400" dirty="0" err="1" smtClean="0"/>
              <a:t>мегалобластна</a:t>
            </a:r>
            <a:r>
              <a:rPr lang="en-US" sz="2400" dirty="0" smtClean="0"/>
              <a:t> </a:t>
            </a:r>
            <a:r>
              <a:rPr lang="en-US" sz="2400" dirty="0" err="1" smtClean="0"/>
              <a:t>анемија</a:t>
            </a:r>
            <a:endParaRPr lang="mk-MK" sz="2400" dirty="0" smtClean="0"/>
          </a:p>
          <a:p>
            <a:r>
              <a:rPr lang="en-US" sz="2400" dirty="0" smtClean="0"/>
              <a:t> </a:t>
            </a:r>
            <a:r>
              <a:rPr lang="en-US" sz="2400" dirty="0" err="1" smtClean="0"/>
              <a:t>Витамин</a:t>
            </a:r>
            <a:r>
              <a:rPr lang="en-US" sz="2400" dirty="0" smtClean="0"/>
              <a:t> Б12 (</a:t>
            </a:r>
            <a:r>
              <a:rPr lang="en-US" sz="2400" dirty="0" err="1" smtClean="0"/>
              <a:t>cobalamine</a:t>
            </a:r>
            <a:r>
              <a:rPr lang="en-US" sz="2400" dirty="0" smtClean="0"/>
              <a:t>)</a:t>
            </a:r>
            <a:r>
              <a:rPr lang="mk-MK" sz="2400" dirty="0" smtClean="0"/>
              <a:t> се наога во храна </a:t>
            </a:r>
            <a:r>
              <a:rPr lang="en-US" sz="2400" dirty="0" smtClean="0"/>
              <a:t> </a:t>
            </a:r>
            <a:r>
              <a:rPr lang="en-US" sz="2400" dirty="0" err="1" smtClean="0"/>
              <a:t>од</a:t>
            </a:r>
            <a:r>
              <a:rPr lang="en-US" sz="2400" dirty="0" smtClean="0"/>
              <a:t> </a:t>
            </a:r>
            <a:r>
              <a:rPr lang="en-US" sz="2400" dirty="0" err="1" smtClean="0"/>
              <a:t>животинско</a:t>
            </a:r>
            <a:r>
              <a:rPr lang="en-US" sz="2400" dirty="0" smtClean="0"/>
              <a:t> </a:t>
            </a:r>
            <a:r>
              <a:rPr lang="en-US" sz="2400" dirty="0" err="1" smtClean="0"/>
              <a:t>потекло</a:t>
            </a:r>
            <a:r>
              <a:rPr lang="en-US" sz="2400" dirty="0" smtClean="0"/>
              <a:t> (</a:t>
            </a:r>
            <a:r>
              <a:rPr lang="en-US" sz="2400" dirty="0" err="1" smtClean="0"/>
              <a:t>месо</a:t>
            </a:r>
            <a:r>
              <a:rPr lang="en-US" sz="2400" dirty="0" smtClean="0"/>
              <a:t> </a:t>
            </a:r>
            <a:r>
              <a:rPr lang="en-US" sz="2400" dirty="0" err="1" smtClean="0"/>
              <a:t>и</a:t>
            </a:r>
            <a:r>
              <a:rPr lang="en-US" sz="2400" dirty="0" smtClean="0"/>
              <a:t> </a:t>
            </a:r>
            <a:r>
              <a:rPr lang="en-US" sz="2400" dirty="0" err="1" smtClean="0"/>
              <a:t>млеко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k-MK" dirty="0" smtClean="0"/>
              <a:t>Мегалобластна анемија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2400" dirty="0" smtClean="0"/>
              <a:t>I </a:t>
            </a:r>
            <a:r>
              <a:rPr lang="en-US" sz="2400" dirty="0" err="1" smtClean="0"/>
              <a:t>Несоодветна</a:t>
            </a:r>
            <a:r>
              <a:rPr lang="en-US" sz="2400" dirty="0" smtClean="0"/>
              <a:t> </a:t>
            </a:r>
            <a:r>
              <a:rPr lang="en-US" sz="2400" dirty="0" err="1" smtClean="0"/>
              <a:t>внес</a:t>
            </a:r>
            <a:r>
              <a:rPr lang="en-US" sz="2400" dirty="0" smtClean="0"/>
              <a:t> (&lt;2 mg / </a:t>
            </a:r>
            <a:r>
              <a:rPr lang="en-US" sz="2400" dirty="0" err="1" smtClean="0"/>
              <a:t>ден</a:t>
            </a:r>
            <a:r>
              <a:rPr lang="en-US" sz="2400" dirty="0" smtClean="0"/>
              <a:t>)</a:t>
            </a:r>
            <a:endParaRPr lang="mk-MK" sz="2400" dirty="0" smtClean="0"/>
          </a:p>
          <a:p>
            <a:pPr lvl="1"/>
            <a:r>
              <a:rPr lang="mk-MK" sz="2400" dirty="0" smtClean="0"/>
              <a:t>малнутриција</a:t>
            </a:r>
            <a:r>
              <a:rPr lang="en-US" sz="2400" dirty="0" smtClean="0"/>
              <a:t>, </a:t>
            </a:r>
            <a:r>
              <a:rPr lang="en-US" sz="2400" dirty="0" err="1" smtClean="0"/>
              <a:t>веганство</a:t>
            </a:r>
            <a:r>
              <a:rPr lang="en-US" sz="2400" dirty="0" smtClean="0"/>
              <a:t>, </a:t>
            </a:r>
            <a:r>
              <a:rPr lang="mk-MK" sz="2400" dirty="0" smtClean="0"/>
              <a:t>дефоцит </a:t>
            </a:r>
            <a:r>
              <a:rPr lang="mk-MK" sz="2400" dirty="0" smtClean="0"/>
              <a:t>кај </a:t>
            </a:r>
            <a:r>
              <a:rPr lang="en-US" sz="2400" dirty="0" err="1" smtClean="0"/>
              <a:t>мајк</a:t>
            </a:r>
            <a:r>
              <a:rPr lang="mk-MK" sz="2400" dirty="0" smtClean="0"/>
              <a:t>ата.</a:t>
            </a:r>
            <a:endParaRPr lang="en-US" sz="2400" dirty="0" smtClean="0"/>
          </a:p>
          <a:p>
            <a:pPr>
              <a:buNone/>
            </a:pPr>
            <a:endParaRPr lang="mk-MK" sz="2400" dirty="0" smtClean="0"/>
          </a:p>
          <a:p>
            <a:pPr>
              <a:buNone/>
            </a:pPr>
            <a:r>
              <a:rPr lang="en-US" sz="2400" dirty="0" smtClean="0"/>
              <a:t>II </a:t>
            </a:r>
            <a:r>
              <a:rPr lang="en-US" sz="2400" dirty="0" err="1" smtClean="0"/>
              <a:t>Н</a:t>
            </a:r>
            <a:r>
              <a:rPr lang="mk-MK" sz="2400" dirty="0" smtClean="0"/>
              <a:t>арушена</a:t>
            </a:r>
            <a:r>
              <a:rPr lang="en-US" sz="2400" dirty="0" smtClean="0"/>
              <a:t> </a:t>
            </a:r>
            <a:r>
              <a:rPr lang="en-US" sz="2400" dirty="0" err="1" smtClean="0"/>
              <a:t>апсорпција</a:t>
            </a:r>
            <a:r>
              <a:rPr lang="en-US" sz="2400" dirty="0" smtClean="0"/>
              <a:t> </a:t>
            </a:r>
            <a:r>
              <a:rPr lang="en-US" sz="2400" dirty="0" err="1" smtClean="0"/>
              <a:t>на</a:t>
            </a:r>
            <a:r>
              <a:rPr lang="en-US" sz="2400" dirty="0" smtClean="0"/>
              <a:t> </a:t>
            </a:r>
            <a:r>
              <a:rPr lang="en-US" sz="2400" dirty="0" err="1" smtClean="0"/>
              <a:t>витамин</a:t>
            </a:r>
            <a:r>
              <a:rPr lang="en-US" sz="2400" dirty="0" smtClean="0"/>
              <a:t> Б12</a:t>
            </a:r>
          </a:p>
          <a:p>
            <a:pPr lvl="1"/>
            <a:r>
              <a:rPr lang="en-US" sz="2400" dirty="0" smtClean="0"/>
              <a:t> </a:t>
            </a:r>
            <a:r>
              <a:rPr lang="mk-MK" sz="2400" dirty="0" smtClean="0"/>
              <a:t>Дефицит на </a:t>
            </a:r>
            <a:r>
              <a:rPr lang="pl-PL" sz="2400" b="1" dirty="0" smtClean="0"/>
              <a:t>intrinsic factor</a:t>
            </a:r>
            <a:r>
              <a:rPr lang="mk-MK" sz="2400" dirty="0" smtClean="0"/>
              <a:t> </a:t>
            </a:r>
            <a:endParaRPr lang="en-US" sz="2400" dirty="0" smtClean="0"/>
          </a:p>
          <a:p>
            <a:pPr lvl="1"/>
            <a:r>
              <a:rPr lang="mk-MK" sz="2400" dirty="0" smtClean="0"/>
              <a:t>Нарушена </a:t>
            </a:r>
            <a:r>
              <a:rPr lang="en-US" sz="2400" dirty="0" err="1" smtClean="0"/>
              <a:t>апсорпција</a:t>
            </a:r>
            <a:r>
              <a:rPr lang="en-US" sz="2400" dirty="0" smtClean="0"/>
              <a:t> </a:t>
            </a:r>
            <a:r>
              <a:rPr lang="en-US" sz="2400" dirty="0" err="1" smtClean="0"/>
              <a:t>во</a:t>
            </a:r>
            <a:r>
              <a:rPr lang="en-US" sz="2400" dirty="0" smtClean="0"/>
              <a:t> </a:t>
            </a:r>
            <a:r>
              <a:rPr lang="en-US" sz="2400" dirty="0" err="1" smtClean="0"/>
              <a:t>тенкото</a:t>
            </a:r>
            <a:r>
              <a:rPr lang="en-US" sz="2400" dirty="0" smtClean="0"/>
              <a:t> </a:t>
            </a:r>
            <a:r>
              <a:rPr lang="en-US" sz="2400" dirty="0" err="1" smtClean="0"/>
              <a:t>црево</a:t>
            </a:r>
            <a:r>
              <a:rPr lang="mk-MK" sz="2400" dirty="0" smtClean="0"/>
              <a:t>.</a:t>
            </a:r>
            <a:endParaRPr lang="en-US" sz="2400" dirty="0" smtClean="0"/>
          </a:p>
          <a:p>
            <a:pPr>
              <a:buNone/>
            </a:pPr>
            <a:endParaRPr lang="mk-MK" sz="2400" dirty="0" smtClean="0"/>
          </a:p>
          <a:p>
            <a:pPr>
              <a:buNone/>
            </a:pPr>
            <a:r>
              <a:rPr lang="en-US" sz="2400" dirty="0" smtClean="0"/>
              <a:t>III </a:t>
            </a:r>
            <a:r>
              <a:rPr lang="en-US" sz="2400" dirty="0" err="1" smtClean="0"/>
              <a:t>Н</a:t>
            </a:r>
            <a:r>
              <a:rPr lang="mk-MK" sz="2400" dirty="0" smtClean="0"/>
              <a:t>арушен</a:t>
            </a:r>
            <a:r>
              <a:rPr lang="mk-MK" sz="2400" dirty="0" smtClean="0"/>
              <a:t> транспорт на </a:t>
            </a:r>
            <a:r>
              <a:rPr lang="en-US" sz="2400" dirty="0" err="1" smtClean="0"/>
              <a:t>витамин</a:t>
            </a:r>
            <a:r>
              <a:rPr lang="en-US" sz="2400" dirty="0" smtClean="0"/>
              <a:t> Б12</a:t>
            </a:r>
            <a:r>
              <a:rPr lang="mk-MK" sz="2400" dirty="0" smtClean="0"/>
              <a:t>,</a:t>
            </a:r>
            <a:endParaRPr lang="en-US" sz="2400" dirty="0" smtClean="0"/>
          </a:p>
          <a:p>
            <a:endParaRPr lang="mk-MK" sz="2400" dirty="0" smtClean="0"/>
          </a:p>
          <a:p>
            <a:pPr>
              <a:buNone/>
            </a:pPr>
            <a:r>
              <a:rPr lang="en-US" sz="2400" dirty="0" smtClean="0"/>
              <a:t>IV </a:t>
            </a:r>
            <a:r>
              <a:rPr lang="en-US" sz="2400" dirty="0" err="1" smtClean="0"/>
              <a:t>Нарушувања</a:t>
            </a:r>
            <a:r>
              <a:rPr lang="en-US" sz="2400" dirty="0" smtClean="0"/>
              <a:t> </a:t>
            </a:r>
            <a:r>
              <a:rPr lang="en-US" sz="2400" dirty="0" err="1" smtClean="0"/>
              <a:t>на</a:t>
            </a:r>
            <a:r>
              <a:rPr lang="en-US" sz="2400" dirty="0" smtClean="0"/>
              <a:t> </a:t>
            </a:r>
            <a:r>
              <a:rPr lang="en-US" sz="2400" dirty="0" err="1" smtClean="0"/>
              <a:t>метаболизмот</a:t>
            </a:r>
            <a:r>
              <a:rPr lang="en-US" sz="2400" dirty="0" smtClean="0"/>
              <a:t> </a:t>
            </a:r>
            <a:r>
              <a:rPr lang="en-US" sz="2400" dirty="0" err="1" smtClean="0"/>
              <a:t>на</a:t>
            </a:r>
            <a:r>
              <a:rPr lang="en-US" sz="2400" dirty="0" smtClean="0"/>
              <a:t> </a:t>
            </a:r>
            <a:r>
              <a:rPr lang="en-US" sz="2400" dirty="0" err="1" smtClean="0"/>
              <a:t>витамин</a:t>
            </a:r>
            <a:r>
              <a:rPr lang="en-US" sz="2400" dirty="0" smtClean="0"/>
              <a:t> Б12 (</a:t>
            </a:r>
            <a:r>
              <a:rPr lang="en-US" sz="2400" dirty="0" err="1" smtClean="0"/>
              <a:t>вродени</a:t>
            </a:r>
            <a:r>
              <a:rPr lang="en-US" sz="2400" dirty="0" smtClean="0"/>
              <a:t>, </a:t>
            </a:r>
            <a:r>
              <a:rPr lang="en-US" sz="2400" dirty="0" err="1" smtClean="0"/>
              <a:t>стекнати</a:t>
            </a:r>
            <a:r>
              <a:rPr lang="mk-MK" sz="2400" dirty="0" smtClean="0"/>
              <a:t>)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k-MK" sz="3200" dirty="0" smtClean="0"/>
              <a:t>Причина за дефицит на Б12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Еден</a:t>
            </a:r>
            <a:r>
              <a:rPr lang="en-US" sz="2400" dirty="0" smtClean="0"/>
              <a:t> </a:t>
            </a:r>
            <a:r>
              <a:rPr lang="en-US" sz="2400" dirty="0" err="1" smtClean="0"/>
              <a:t>од</a:t>
            </a:r>
            <a:r>
              <a:rPr lang="en-US" sz="2400" dirty="0" smtClean="0"/>
              <a:t> </a:t>
            </a:r>
            <a:r>
              <a:rPr lang="en-US" sz="2400" dirty="0" err="1" smtClean="0"/>
              <a:t>најчестите</a:t>
            </a:r>
            <a:r>
              <a:rPr lang="en-US" sz="2400" dirty="0" smtClean="0"/>
              <a:t> </a:t>
            </a:r>
            <a:r>
              <a:rPr lang="mk-MK" sz="2400" dirty="0" smtClean="0"/>
              <a:t>дефицити </a:t>
            </a:r>
            <a:r>
              <a:rPr lang="mk-MK" sz="2400" dirty="0" smtClean="0"/>
              <a:t>на </a:t>
            </a:r>
            <a:r>
              <a:rPr lang="en-US" sz="2400" dirty="0" err="1" smtClean="0"/>
              <a:t>микрохранливи</a:t>
            </a:r>
            <a:r>
              <a:rPr lang="en-US" sz="2400" dirty="0" smtClean="0"/>
              <a:t> </a:t>
            </a:r>
            <a:r>
              <a:rPr lang="mk-MK" sz="2400" dirty="0" smtClean="0"/>
              <a:t>елементи во светот</a:t>
            </a:r>
            <a:r>
              <a:rPr lang="en-US" sz="2400" dirty="0" smtClean="0"/>
              <a:t> (</a:t>
            </a:r>
            <a:r>
              <a:rPr lang="mk-MK" sz="2400" dirty="0" err="1" smtClean="0"/>
              <a:t>п</a:t>
            </a:r>
            <a:r>
              <a:rPr lang="en-US" sz="2400" dirty="0" err="1" smtClean="0"/>
              <a:t>о</a:t>
            </a:r>
            <a:r>
              <a:rPr lang="en-US" sz="2400" dirty="0" smtClean="0"/>
              <a:t> </a:t>
            </a:r>
            <a:r>
              <a:rPr lang="en-US" sz="2400" dirty="0" err="1" smtClean="0"/>
              <a:t>недостаток</a:t>
            </a:r>
            <a:r>
              <a:rPr lang="en-US" sz="2400" dirty="0" smtClean="0"/>
              <a:t> </a:t>
            </a:r>
            <a:r>
              <a:rPr lang="en-US" sz="2400" dirty="0" err="1" smtClean="0"/>
              <a:t>на</a:t>
            </a:r>
            <a:r>
              <a:rPr lang="en-US" sz="2400" dirty="0" smtClean="0"/>
              <a:t> </a:t>
            </a:r>
            <a:r>
              <a:rPr lang="en-US" sz="2400" dirty="0" err="1" smtClean="0"/>
              <a:t>железо</a:t>
            </a:r>
            <a:r>
              <a:rPr lang="en-US" sz="2400" dirty="0" smtClean="0"/>
              <a:t>)</a:t>
            </a:r>
            <a:r>
              <a:rPr lang="mk-MK" sz="2400" dirty="0" smtClean="0"/>
              <a:t>.</a:t>
            </a:r>
            <a:endParaRPr lang="en-US" sz="2400" dirty="0" smtClean="0"/>
          </a:p>
          <a:p>
            <a:r>
              <a:rPr lang="mk-MK" sz="2400" dirty="0" smtClean="0"/>
              <a:t>Неухранетост </a:t>
            </a:r>
            <a:r>
              <a:rPr lang="en-US" sz="2400" dirty="0" err="1" smtClean="0"/>
              <a:t>и</a:t>
            </a:r>
            <a:r>
              <a:rPr lang="en-US" sz="2400" dirty="0" smtClean="0"/>
              <a:t> </a:t>
            </a:r>
            <a:r>
              <a:rPr lang="en-US" sz="2400" dirty="0" err="1" smtClean="0"/>
              <a:t>глад</a:t>
            </a:r>
            <a:r>
              <a:rPr lang="mk-MK" sz="2400" dirty="0" smtClean="0"/>
              <a:t>.</a:t>
            </a:r>
            <a:endParaRPr lang="en-US" sz="2400" dirty="0" smtClean="0"/>
          </a:p>
          <a:p>
            <a:r>
              <a:rPr lang="en-US" sz="2400" dirty="0" err="1" smtClean="0"/>
              <a:t>Жените</a:t>
            </a:r>
            <a:r>
              <a:rPr lang="en-US" sz="2400" dirty="0" smtClean="0"/>
              <a:t> </a:t>
            </a:r>
            <a:r>
              <a:rPr lang="en-US" sz="2400" dirty="0" err="1" smtClean="0"/>
              <a:t>се</a:t>
            </a:r>
            <a:r>
              <a:rPr lang="en-US" sz="2400" dirty="0" smtClean="0"/>
              <a:t> </a:t>
            </a:r>
            <a:r>
              <a:rPr lang="en-US" sz="2400" dirty="0" err="1" smtClean="0"/>
              <a:t>почесто</a:t>
            </a:r>
            <a:r>
              <a:rPr lang="en-US" sz="2400" dirty="0" smtClean="0"/>
              <a:t> </a:t>
            </a:r>
            <a:r>
              <a:rPr lang="en-US" sz="2400" dirty="0" err="1" smtClean="0"/>
              <a:t>погодени</a:t>
            </a:r>
            <a:r>
              <a:rPr lang="en-US" sz="2400" dirty="0" smtClean="0"/>
              <a:t> </a:t>
            </a:r>
            <a:r>
              <a:rPr lang="en-US" sz="2400" dirty="0" err="1" smtClean="0"/>
              <a:t>од</a:t>
            </a:r>
            <a:r>
              <a:rPr lang="en-US" sz="2400" dirty="0" smtClean="0"/>
              <a:t> </a:t>
            </a:r>
            <a:r>
              <a:rPr lang="en-US" sz="2400" dirty="0" err="1" smtClean="0"/>
              <a:t>мажите</a:t>
            </a:r>
            <a:endParaRPr lang="en-US" sz="2400" dirty="0" smtClean="0"/>
          </a:p>
          <a:p>
            <a:r>
              <a:rPr lang="en-US" sz="2400" dirty="0" err="1" smtClean="0"/>
              <a:t>Фолната</a:t>
            </a:r>
            <a:r>
              <a:rPr lang="en-US" sz="2400" dirty="0" smtClean="0"/>
              <a:t> </a:t>
            </a:r>
            <a:r>
              <a:rPr lang="en-US" sz="2400" dirty="0" err="1" smtClean="0"/>
              <a:t>киселина</a:t>
            </a:r>
            <a:r>
              <a:rPr lang="en-US" sz="2400" dirty="0" smtClean="0"/>
              <a:t>  </a:t>
            </a:r>
            <a:r>
              <a:rPr lang="en-US" sz="2400" dirty="0" err="1" smtClean="0"/>
              <a:t>спречува</a:t>
            </a:r>
            <a:r>
              <a:rPr lang="en-US" sz="2400" dirty="0" smtClean="0"/>
              <a:t> </a:t>
            </a:r>
            <a:r>
              <a:rPr lang="en-US" sz="2400" dirty="0" err="1" smtClean="0"/>
              <a:t>дефекти</a:t>
            </a:r>
            <a:r>
              <a:rPr lang="en-US" sz="2400" dirty="0" smtClean="0"/>
              <a:t> </a:t>
            </a:r>
            <a:r>
              <a:rPr lang="en-US" sz="2400" dirty="0" err="1" smtClean="0"/>
              <a:t>на</a:t>
            </a:r>
            <a:r>
              <a:rPr lang="en-US" sz="2400" dirty="0" smtClean="0"/>
              <a:t> </a:t>
            </a:r>
            <a:r>
              <a:rPr lang="en-US" sz="2400" dirty="0" err="1" smtClean="0"/>
              <a:t>невралната</a:t>
            </a:r>
            <a:r>
              <a:rPr lang="en-US" sz="2400" dirty="0" smtClean="0"/>
              <a:t> </a:t>
            </a:r>
            <a:r>
              <a:rPr lang="en-US" sz="2400" dirty="0" err="1" smtClean="0"/>
              <a:t>туба</a:t>
            </a:r>
            <a:r>
              <a:rPr lang="mk-MK" sz="2400" dirty="0" smtClean="0"/>
              <a:t>.</a:t>
            </a:r>
            <a:endParaRPr lang="en-US" sz="2400" dirty="0" smtClean="0"/>
          </a:p>
          <a:p>
            <a:r>
              <a:rPr lang="en-US" sz="2400" dirty="0" err="1" smtClean="0"/>
              <a:t>Ниска</a:t>
            </a:r>
            <a:r>
              <a:rPr lang="en-US" sz="2400" dirty="0" smtClean="0"/>
              <a:t> </a:t>
            </a:r>
            <a:r>
              <a:rPr lang="en-US" sz="2400" dirty="0" err="1" smtClean="0"/>
              <a:t>средна</a:t>
            </a:r>
            <a:r>
              <a:rPr lang="en-US" sz="2400" dirty="0" smtClean="0"/>
              <a:t> </a:t>
            </a:r>
            <a:r>
              <a:rPr lang="en-US" sz="2400" dirty="0" err="1" smtClean="0"/>
              <a:t>дневна</a:t>
            </a:r>
            <a:r>
              <a:rPr lang="en-US" sz="2400" dirty="0" smtClean="0"/>
              <a:t> </a:t>
            </a:r>
            <a:r>
              <a:rPr lang="en-US" sz="2400" dirty="0" err="1" smtClean="0"/>
              <a:t>доза</a:t>
            </a:r>
            <a:r>
              <a:rPr lang="en-US" sz="2400" dirty="0" smtClean="0"/>
              <a:t> </a:t>
            </a:r>
            <a:r>
              <a:rPr lang="en-US" sz="2400" dirty="0" err="1" smtClean="0"/>
              <a:t>на</a:t>
            </a:r>
            <a:r>
              <a:rPr lang="en-US" sz="2400" dirty="0" smtClean="0"/>
              <a:t> </a:t>
            </a:r>
            <a:r>
              <a:rPr lang="en-US" sz="2400" dirty="0" err="1" smtClean="0"/>
              <a:t>фолна</a:t>
            </a:r>
            <a:r>
              <a:rPr lang="en-US" sz="2400" dirty="0" smtClean="0"/>
              <a:t> </a:t>
            </a:r>
            <a:r>
              <a:rPr lang="en-US" sz="2400" dirty="0" err="1" smtClean="0"/>
              <a:t>киселина</a:t>
            </a:r>
            <a:r>
              <a:rPr lang="en-US" sz="2400" dirty="0" smtClean="0"/>
              <a:t> </a:t>
            </a:r>
            <a:r>
              <a:rPr lang="en-US" sz="2400" dirty="0" err="1" smtClean="0"/>
              <a:t>е</a:t>
            </a:r>
            <a:r>
              <a:rPr lang="en-US" sz="2400" dirty="0" smtClean="0"/>
              <a:t> </a:t>
            </a:r>
            <a:r>
              <a:rPr lang="en-US" sz="2400" dirty="0" err="1" smtClean="0"/>
              <a:t>поврзано</a:t>
            </a:r>
            <a:r>
              <a:rPr lang="en-US" sz="2400" dirty="0" smtClean="0"/>
              <a:t> </a:t>
            </a:r>
            <a:r>
              <a:rPr lang="en-US" sz="2400" dirty="0" err="1" smtClean="0"/>
              <a:t>со</a:t>
            </a:r>
            <a:r>
              <a:rPr lang="en-US" sz="2400" dirty="0" smtClean="0"/>
              <a:t> </a:t>
            </a:r>
            <a:r>
              <a:rPr lang="en-US" sz="2400" dirty="0" err="1" smtClean="0"/>
              <a:t>двојно</a:t>
            </a:r>
            <a:r>
              <a:rPr lang="en-US" sz="2400" dirty="0" smtClean="0"/>
              <a:t> </a:t>
            </a:r>
            <a:r>
              <a:rPr lang="en-US" sz="2400" dirty="0" err="1" smtClean="0"/>
              <a:t>зголемен</a:t>
            </a:r>
            <a:r>
              <a:rPr lang="en-US" sz="2400" dirty="0" smtClean="0"/>
              <a:t> </a:t>
            </a:r>
            <a:r>
              <a:rPr lang="en-US" sz="2400" dirty="0" err="1" smtClean="0"/>
              <a:t>ризик</a:t>
            </a:r>
            <a:r>
              <a:rPr lang="en-US" sz="2400" dirty="0" smtClean="0"/>
              <a:t> </a:t>
            </a:r>
            <a:r>
              <a:rPr lang="en-US" sz="2400" dirty="0" err="1" smtClean="0"/>
              <a:t>за</a:t>
            </a:r>
            <a:r>
              <a:rPr lang="en-US" sz="2400" dirty="0" smtClean="0"/>
              <a:t> </a:t>
            </a:r>
            <a:r>
              <a:rPr lang="en-US" sz="2400" dirty="0" err="1" smtClean="0"/>
              <a:t>предвремено</a:t>
            </a:r>
            <a:r>
              <a:rPr lang="en-US" sz="2400" dirty="0" smtClean="0"/>
              <a:t> </a:t>
            </a:r>
            <a:r>
              <a:rPr lang="en-US" sz="2400" dirty="0" err="1" smtClean="0"/>
              <a:t>породување</a:t>
            </a:r>
            <a:r>
              <a:rPr lang="en-US" sz="2400" dirty="0" smtClean="0"/>
              <a:t> </a:t>
            </a:r>
            <a:r>
              <a:rPr lang="en-US" sz="2400" dirty="0" err="1" smtClean="0"/>
              <a:t>и</a:t>
            </a:r>
            <a:r>
              <a:rPr lang="en-US" sz="2400" dirty="0" smtClean="0"/>
              <a:t> </a:t>
            </a:r>
            <a:r>
              <a:rPr lang="en-US" sz="2400" dirty="0" err="1" smtClean="0"/>
              <a:t>ниска</a:t>
            </a:r>
            <a:r>
              <a:rPr lang="en-US" sz="2400" dirty="0" smtClean="0"/>
              <a:t> </a:t>
            </a:r>
            <a:r>
              <a:rPr lang="en-US" sz="2400" dirty="0" err="1" smtClean="0"/>
              <a:t>родилна</a:t>
            </a:r>
            <a:r>
              <a:rPr lang="en-US" sz="2400" dirty="0" smtClean="0"/>
              <a:t> </a:t>
            </a:r>
            <a:r>
              <a:rPr lang="en-US" sz="2400" dirty="0" err="1" smtClean="0"/>
              <a:t>тежина</a:t>
            </a:r>
            <a:r>
              <a:rPr lang="en-US" sz="2400" dirty="0" smtClean="0"/>
              <a:t> </a:t>
            </a:r>
            <a:r>
              <a:rPr lang="en-US" sz="2400" dirty="0" err="1" smtClean="0"/>
              <a:t>на</a:t>
            </a:r>
            <a:r>
              <a:rPr lang="en-US" sz="2400" dirty="0" smtClean="0"/>
              <a:t> </a:t>
            </a:r>
            <a:r>
              <a:rPr lang="en-US" sz="2400" dirty="0" err="1" smtClean="0"/>
              <a:t>новороденчињата</a:t>
            </a:r>
            <a:r>
              <a:rPr lang="mk-MK" sz="2400" dirty="0" smtClean="0"/>
              <a:t>.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k-MK" sz="3600" dirty="0" smtClean="0"/>
              <a:t>Дефицит на фолна киселина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Неадекватен</a:t>
            </a:r>
            <a:r>
              <a:rPr lang="en-US" dirty="0" smtClean="0"/>
              <a:t> </a:t>
            </a:r>
            <a:r>
              <a:rPr lang="en-US" dirty="0" err="1" smtClean="0"/>
              <a:t>внес</a:t>
            </a:r>
            <a:r>
              <a:rPr lang="en-US" dirty="0" smtClean="0"/>
              <a:t> (</a:t>
            </a:r>
            <a:r>
              <a:rPr lang="mk-MK" dirty="0" smtClean="0"/>
              <a:t>навики</a:t>
            </a:r>
            <a:r>
              <a:rPr lang="en-US" dirty="0" smtClean="0"/>
              <a:t> </a:t>
            </a:r>
            <a:r>
              <a:rPr lang="mk-MK" dirty="0" smtClean="0"/>
              <a:t>во исхрана</a:t>
            </a:r>
            <a:r>
              <a:rPr lang="en-US" dirty="0" smtClean="0"/>
              <a:t>, </a:t>
            </a:r>
            <a:r>
              <a:rPr lang="en-US" dirty="0" err="1" smtClean="0"/>
              <a:t>диета</a:t>
            </a:r>
            <a:r>
              <a:rPr lang="en-US" dirty="0" smtClean="0"/>
              <a:t>, </a:t>
            </a:r>
            <a:r>
              <a:rPr lang="en-US" dirty="0" err="1" smtClean="0"/>
              <a:t>козјо</a:t>
            </a:r>
            <a:r>
              <a:rPr lang="en-US" dirty="0" smtClean="0"/>
              <a:t> </a:t>
            </a:r>
            <a:r>
              <a:rPr lang="en-US" dirty="0" err="1" smtClean="0"/>
              <a:t>млеко</a:t>
            </a:r>
            <a:r>
              <a:rPr lang="en-US" dirty="0" smtClean="0"/>
              <a:t>)</a:t>
            </a:r>
            <a:r>
              <a:rPr lang="mk-MK" dirty="0" smtClean="0"/>
              <a:t>.</a:t>
            </a:r>
            <a:endParaRPr lang="en-US" dirty="0" smtClean="0"/>
          </a:p>
          <a:p>
            <a:r>
              <a:rPr lang="en-US" dirty="0" err="1" smtClean="0"/>
              <a:t>Н</a:t>
            </a:r>
            <a:r>
              <a:rPr lang="mk-MK" dirty="0" smtClean="0"/>
              <a:t>арушена</a:t>
            </a:r>
            <a:r>
              <a:rPr lang="en-US" dirty="0" smtClean="0"/>
              <a:t> </a:t>
            </a:r>
            <a:r>
              <a:rPr lang="en-US" dirty="0" err="1" smtClean="0"/>
              <a:t>апсорпција</a:t>
            </a:r>
            <a:r>
              <a:rPr lang="en-US" dirty="0" smtClean="0"/>
              <a:t> (</a:t>
            </a:r>
            <a:r>
              <a:rPr lang="en-US" dirty="0" err="1" smtClean="0"/>
              <a:t>вродена</a:t>
            </a:r>
            <a:r>
              <a:rPr lang="en-US" dirty="0" smtClean="0"/>
              <a:t> </a:t>
            </a:r>
            <a:r>
              <a:rPr lang="en-US" dirty="0" err="1" smtClean="0"/>
              <a:t>или</a:t>
            </a:r>
            <a:r>
              <a:rPr lang="en-US" dirty="0" smtClean="0"/>
              <a:t> </a:t>
            </a:r>
            <a:r>
              <a:rPr lang="en-US" dirty="0" err="1" smtClean="0"/>
              <a:t>стекната</a:t>
            </a:r>
            <a:r>
              <a:rPr lang="en-US" dirty="0" smtClean="0"/>
              <a:t>)</a:t>
            </a:r>
            <a:r>
              <a:rPr lang="mk-MK" dirty="0" smtClean="0"/>
              <a:t>.</a:t>
            </a:r>
            <a:endParaRPr lang="en-US" dirty="0" smtClean="0"/>
          </a:p>
          <a:p>
            <a:r>
              <a:rPr lang="en-US" dirty="0" err="1" smtClean="0"/>
              <a:t>Зголемени</a:t>
            </a:r>
            <a:r>
              <a:rPr lang="en-US" dirty="0" smtClean="0"/>
              <a:t> </a:t>
            </a:r>
            <a:r>
              <a:rPr lang="mk-MK" dirty="0" smtClean="0"/>
              <a:t>потребу</a:t>
            </a:r>
            <a:r>
              <a:rPr lang="en-US" dirty="0" smtClean="0"/>
              <a:t> (</a:t>
            </a:r>
            <a:r>
              <a:rPr lang="en-US" dirty="0" err="1" smtClean="0"/>
              <a:t>брзиот</a:t>
            </a:r>
            <a:r>
              <a:rPr lang="en-US" dirty="0" smtClean="0"/>
              <a:t> </a:t>
            </a:r>
            <a:r>
              <a:rPr lang="en-US" dirty="0" err="1" smtClean="0"/>
              <a:t>раст</a:t>
            </a:r>
            <a:r>
              <a:rPr lang="en-US" dirty="0" smtClean="0"/>
              <a:t>, </a:t>
            </a:r>
            <a:r>
              <a:rPr lang="en-US" dirty="0" err="1" smtClean="0"/>
              <a:t>хронична</a:t>
            </a:r>
            <a:r>
              <a:rPr lang="en-US" dirty="0" smtClean="0"/>
              <a:t> </a:t>
            </a:r>
            <a:r>
              <a:rPr lang="en-US" dirty="0" err="1" smtClean="0"/>
              <a:t>хемолитична</a:t>
            </a:r>
            <a:r>
              <a:rPr lang="en-US" dirty="0" smtClean="0"/>
              <a:t> </a:t>
            </a:r>
            <a:r>
              <a:rPr lang="en-US" dirty="0" err="1" smtClean="0"/>
              <a:t>анемија</a:t>
            </a:r>
            <a:r>
              <a:rPr lang="en-US" dirty="0" smtClean="0"/>
              <a:t>, </a:t>
            </a:r>
            <a:r>
              <a:rPr lang="en-US" dirty="0" err="1" smtClean="0"/>
              <a:t>дисеритропоетски</a:t>
            </a:r>
            <a:r>
              <a:rPr lang="en-US" dirty="0" smtClean="0"/>
              <a:t> </a:t>
            </a:r>
            <a:r>
              <a:rPr lang="en-US" dirty="0" err="1" smtClean="0"/>
              <a:t>анемии</a:t>
            </a:r>
            <a:r>
              <a:rPr lang="en-US" dirty="0" smtClean="0"/>
              <a:t>, </a:t>
            </a:r>
            <a:r>
              <a:rPr lang="en-US" dirty="0" err="1" smtClean="0"/>
              <a:t>малигни</a:t>
            </a:r>
            <a:r>
              <a:rPr lang="en-US" dirty="0" smtClean="0"/>
              <a:t> </a:t>
            </a:r>
            <a:r>
              <a:rPr lang="en-US" dirty="0" err="1" smtClean="0"/>
              <a:t>заболувања</a:t>
            </a:r>
            <a:r>
              <a:rPr lang="en-US" dirty="0" smtClean="0"/>
              <a:t>, </a:t>
            </a:r>
            <a:r>
              <a:rPr lang="en-US" dirty="0" err="1" smtClean="0"/>
              <a:t>хиперметаболна</a:t>
            </a:r>
            <a:r>
              <a:rPr lang="en-US" dirty="0" smtClean="0"/>
              <a:t> </a:t>
            </a:r>
            <a:r>
              <a:rPr lang="en-US" dirty="0" err="1" smtClean="0"/>
              <a:t>состојба</a:t>
            </a:r>
            <a:r>
              <a:rPr lang="en-US" dirty="0" smtClean="0"/>
              <a:t>, </a:t>
            </a:r>
            <a:r>
              <a:rPr lang="mk-MK" dirty="0" smtClean="0"/>
              <a:t>цироза</a:t>
            </a:r>
            <a:r>
              <a:rPr lang="en-US" dirty="0" smtClean="0"/>
              <a:t>, </a:t>
            </a:r>
            <a:r>
              <a:rPr lang="en-US" dirty="0" err="1" smtClean="0"/>
              <a:t>пост</a:t>
            </a:r>
            <a:r>
              <a:rPr lang="en-US" dirty="0" smtClean="0"/>
              <a:t> -</a:t>
            </a:r>
            <a:r>
              <a:rPr lang="mk-MK" dirty="0" smtClean="0"/>
              <a:t>трансплантација</a:t>
            </a:r>
            <a:r>
              <a:rPr lang="en-US" dirty="0" smtClean="0"/>
              <a:t>)</a:t>
            </a:r>
            <a:r>
              <a:rPr lang="mk-MK" dirty="0" smtClean="0"/>
              <a:t>.</a:t>
            </a:r>
            <a:endParaRPr lang="en-US" dirty="0" smtClean="0"/>
          </a:p>
          <a:p>
            <a:r>
              <a:rPr lang="en-US" dirty="0" err="1" smtClean="0"/>
              <a:t>Нарушувања</a:t>
            </a:r>
            <a:r>
              <a:rPr lang="en-US" dirty="0" smtClean="0"/>
              <a:t> </a:t>
            </a:r>
            <a:r>
              <a:rPr lang="en-US" dirty="0" err="1" smtClean="0"/>
              <a:t>во</a:t>
            </a:r>
            <a:r>
              <a:rPr lang="en-US" dirty="0" smtClean="0"/>
              <a:t> </a:t>
            </a:r>
            <a:r>
              <a:rPr lang="en-US" dirty="0" err="1" smtClean="0"/>
              <a:t>метаболизмот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фолната</a:t>
            </a:r>
            <a:r>
              <a:rPr lang="en-US" dirty="0" smtClean="0"/>
              <a:t> </a:t>
            </a:r>
            <a:r>
              <a:rPr lang="en-US" dirty="0" err="1" smtClean="0"/>
              <a:t>киселина</a:t>
            </a:r>
            <a:r>
              <a:rPr lang="en-US" dirty="0" smtClean="0"/>
              <a:t> (</a:t>
            </a:r>
            <a:r>
              <a:rPr lang="en-US" dirty="0" err="1" smtClean="0"/>
              <a:t>вродени</a:t>
            </a:r>
            <a:r>
              <a:rPr lang="en-US" dirty="0" smtClean="0"/>
              <a:t>, </a:t>
            </a:r>
            <a:r>
              <a:rPr lang="en-US" dirty="0" err="1" smtClean="0"/>
              <a:t>стекнати</a:t>
            </a:r>
            <a:r>
              <a:rPr lang="en-US" dirty="0" smtClean="0"/>
              <a:t>)</a:t>
            </a:r>
            <a:r>
              <a:rPr lang="mk-MK" dirty="0" smtClean="0"/>
              <a:t>.</a:t>
            </a:r>
            <a:endParaRPr lang="en-US" dirty="0" smtClean="0"/>
          </a:p>
          <a:p>
            <a:r>
              <a:rPr lang="mk-MK" dirty="0" smtClean="0"/>
              <a:t>З</a:t>
            </a:r>
            <a:r>
              <a:rPr lang="en-US" dirty="0" err="1" smtClean="0"/>
              <a:t>големена</a:t>
            </a:r>
            <a:r>
              <a:rPr lang="en-US" dirty="0" smtClean="0"/>
              <a:t> </a:t>
            </a:r>
            <a:r>
              <a:rPr lang="en-US" dirty="0" err="1" smtClean="0"/>
              <a:t>екскреција</a:t>
            </a:r>
            <a:r>
              <a:rPr lang="mk-MK" dirty="0" smtClean="0"/>
              <a:t>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k-MK" sz="3600" dirty="0" smtClean="0"/>
              <a:t>Причини за дефицит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sz="2400" dirty="0" err="1" smtClean="0"/>
              <a:t>Анемија</a:t>
            </a:r>
            <a:r>
              <a:rPr lang="en-US" sz="2400" dirty="0" smtClean="0"/>
              <a:t> </a:t>
            </a:r>
            <a:r>
              <a:rPr lang="en-US" sz="2400" dirty="0" err="1" smtClean="0"/>
              <a:t>се</a:t>
            </a:r>
            <a:r>
              <a:rPr lang="en-US" sz="2400" dirty="0" smtClean="0"/>
              <a:t> </a:t>
            </a:r>
            <a:r>
              <a:rPr lang="en-US" sz="2400" dirty="0" err="1" smtClean="0"/>
              <a:t>дефинира</a:t>
            </a:r>
            <a:r>
              <a:rPr lang="en-US" sz="2400" dirty="0" smtClean="0"/>
              <a:t> </a:t>
            </a:r>
            <a:r>
              <a:rPr lang="en-US" sz="2400" dirty="0" err="1" smtClean="0"/>
              <a:t>како</a:t>
            </a:r>
            <a:r>
              <a:rPr lang="en-US" sz="2400" dirty="0" smtClean="0"/>
              <a:t> </a:t>
            </a:r>
            <a:r>
              <a:rPr lang="en-US" sz="2400" dirty="0" err="1" smtClean="0"/>
              <a:t>намалување</a:t>
            </a:r>
            <a:r>
              <a:rPr lang="en-US" sz="2400" dirty="0" smtClean="0"/>
              <a:t> </a:t>
            </a:r>
            <a:r>
              <a:rPr lang="en-US" sz="2400" dirty="0" err="1" smtClean="0"/>
              <a:t>на</a:t>
            </a:r>
            <a:r>
              <a:rPr lang="en-US" sz="2400" dirty="0" smtClean="0"/>
              <a:t> </a:t>
            </a:r>
            <a:r>
              <a:rPr lang="en-US" sz="2400" dirty="0" err="1" smtClean="0"/>
              <a:t>вкупниот</a:t>
            </a:r>
            <a:r>
              <a:rPr lang="en-US" sz="2400" dirty="0" smtClean="0"/>
              <a:t> </a:t>
            </a:r>
            <a:r>
              <a:rPr lang="mk-MK" sz="2400" dirty="0" smtClean="0"/>
              <a:t>број</a:t>
            </a:r>
            <a:r>
              <a:rPr lang="en-US" sz="2400" dirty="0" smtClean="0"/>
              <a:t> </a:t>
            </a:r>
            <a:r>
              <a:rPr lang="en-US" sz="2400" dirty="0" err="1" smtClean="0"/>
              <a:t>на</a:t>
            </a:r>
            <a:r>
              <a:rPr lang="en-US" sz="2400" dirty="0" smtClean="0"/>
              <a:t> </a:t>
            </a:r>
            <a:r>
              <a:rPr lang="en-US" sz="2400" dirty="0" err="1" smtClean="0"/>
              <a:t>еритроцитите</a:t>
            </a:r>
            <a:r>
              <a:rPr lang="en-US" sz="2400" dirty="0" smtClean="0"/>
              <a:t> </a:t>
            </a:r>
            <a:r>
              <a:rPr lang="en-US" sz="2400" dirty="0" err="1" smtClean="0"/>
              <a:t>или</a:t>
            </a:r>
            <a:r>
              <a:rPr lang="en-US" sz="2400" dirty="0" smtClean="0"/>
              <a:t> </a:t>
            </a:r>
            <a:r>
              <a:rPr lang="en-US" sz="2400" dirty="0" err="1" smtClean="0"/>
              <a:t>на</a:t>
            </a:r>
            <a:r>
              <a:rPr lang="en-US" sz="2400" dirty="0" smtClean="0"/>
              <a:t> </a:t>
            </a:r>
            <a:r>
              <a:rPr lang="en-US" sz="2400" dirty="0" err="1" smtClean="0"/>
              <a:t>хемоглобин</a:t>
            </a:r>
            <a:r>
              <a:rPr lang="mk-MK" sz="2400" dirty="0" smtClean="0"/>
              <a:t>от</a:t>
            </a:r>
            <a:r>
              <a:rPr lang="en-US" sz="2400" dirty="0" smtClean="0"/>
              <a:t> </a:t>
            </a:r>
            <a:r>
              <a:rPr lang="en-US" sz="2400" dirty="0" err="1" smtClean="0"/>
              <a:t>во</a:t>
            </a:r>
            <a:r>
              <a:rPr lang="en-US" sz="2400" dirty="0" smtClean="0"/>
              <a:t> </a:t>
            </a:r>
            <a:r>
              <a:rPr lang="en-US" sz="2400" dirty="0" err="1" smtClean="0"/>
              <a:t>крвта</a:t>
            </a:r>
            <a:r>
              <a:rPr lang="en-US" sz="2400" dirty="0" smtClean="0"/>
              <a:t> </a:t>
            </a:r>
            <a:r>
              <a:rPr lang="mk-MK" sz="2400" dirty="0" smtClean="0"/>
              <a:t>за две стандардни отстапувања под средната вредност  одредена за возраста и полот. </a:t>
            </a:r>
            <a:r>
              <a:rPr lang="en-US" sz="2400" dirty="0" smtClean="0"/>
              <a:t> </a:t>
            </a:r>
          </a:p>
          <a:p>
            <a:endParaRPr lang="en-US" dirty="0" smtClean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k-MK" dirty="0" smtClean="0"/>
              <a:t>Дефиниција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Подмолен</a:t>
            </a:r>
            <a:r>
              <a:rPr lang="en-US" sz="2400" dirty="0" smtClean="0"/>
              <a:t> </a:t>
            </a:r>
            <a:r>
              <a:rPr lang="en-US" sz="2400" dirty="0" err="1" smtClean="0"/>
              <a:t>почетокот</a:t>
            </a:r>
            <a:r>
              <a:rPr lang="en-US" sz="2400" dirty="0" smtClean="0"/>
              <a:t>: </a:t>
            </a:r>
            <a:r>
              <a:rPr lang="en-US" sz="2400" dirty="0" err="1" smtClean="0"/>
              <a:t>бледило</a:t>
            </a:r>
            <a:r>
              <a:rPr lang="en-US" sz="2400" dirty="0" smtClean="0"/>
              <a:t>, </a:t>
            </a:r>
            <a:r>
              <a:rPr lang="en-US" sz="2400" dirty="0" err="1" smtClean="0"/>
              <a:t>летаргија</a:t>
            </a:r>
            <a:r>
              <a:rPr lang="en-US" sz="2400" dirty="0" smtClean="0"/>
              <a:t>, </a:t>
            </a:r>
            <a:r>
              <a:rPr lang="en-US" sz="2400" dirty="0" err="1" smtClean="0"/>
              <a:t>анорексија</a:t>
            </a:r>
            <a:r>
              <a:rPr lang="en-US" sz="2400" dirty="0" smtClean="0"/>
              <a:t>, </a:t>
            </a:r>
            <a:r>
              <a:rPr lang="en-US" sz="2400" dirty="0" err="1" smtClean="0"/>
              <a:t>болки</a:t>
            </a:r>
            <a:r>
              <a:rPr lang="en-US" sz="2400" dirty="0" smtClean="0"/>
              <a:t> </a:t>
            </a:r>
            <a:r>
              <a:rPr lang="en-US" sz="2400" dirty="0" err="1" smtClean="0"/>
              <a:t>во</a:t>
            </a:r>
            <a:r>
              <a:rPr lang="en-US" sz="2400" dirty="0" smtClean="0"/>
              <a:t> </a:t>
            </a:r>
            <a:r>
              <a:rPr lang="en-US" sz="2400" dirty="0" err="1" smtClean="0"/>
              <a:t>јазик</a:t>
            </a:r>
            <a:r>
              <a:rPr lang="en-US" sz="2400" dirty="0" smtClean="0"/>
              <a:t> </a:t>
            </a:r>
            <a:r>
              <a:rPr lang="en-US" sz="2400" dirty="0" err="1" smtClean="0"/>
              <a:t>и</a:t>
            </a:r>
            <a:r>
              <a:rPr lang="en-US" sz="2400" dirty="0" smtClean="0"/>
              <a:t> </a:t>
            </a:r>
            <a:r>
              <a:rPr lang="en-US" sz="2400" dirty="0" err="1" smtClean="0"/>
              <a:t>глоситис</a:t>
            </a:r>
            <a:r>
              <a:rPr lang="en-US" sz="2400" dirty="0" smtClean="0"/>
              <a:t>, </a:t>
            </a:r>
            <a:r>
              <a:rPr lang="en-US" sz="2400" dirty="0" err="1" smtClean="0"/>
              <a:t>дијареа</a:t>
            </a:r>
            <a:r>
              <a:rPr lang="mk-MK" sz="2400" dirty="0" smtClean="0"/>
              <a:t>.</a:t>
            </a:r>
            <a:endParaRPr lang="en-US" sz="2400" dirty="0" smtClean="0"/>
          </a:p>
          <a:p>
            <a:endParaRPr lang="mk-MK" sz="2400" dirty="0" smtClean="0"/>
          </a:p>
          <a:p>
            <a:r>
              <a:rPr lang="en-US" sz="2400" dirty="0" err="1" smtClean="0"/>
              <a:t>Историја</a:t>
            </a:r>
            <a:r>
              <a:rPr lang="en-US" sz="2400" dirty="0" smtClean="0"/>
              <a:t>: </a:t>
            </a:r>
            <a:r>
              <a:rPr lang="en-US" sz="2400" dirty="0" err="1" smtClean="0"/>
              <a:t>сличн</a:t>
            </a:r>
            <a:r>
              <a:rPr lang="mk-MK" sz="2400" dirty="0" smtClean="0"/>
              <a:t>и симптоми во фамилијата</a:t>
            </a:r>
            <a:r>
              <a:rPr lang="en-US" sz="2400" dirty="0" smtClean="0"/>
              <a:t>, </a:t>
            </a:r>
            <a:r>
              <a:rPr lang="en-US" sz="2400" dirty="0" err="1" smtClean="0"/>
              <a:t>мајката</a:t>
            </a:r>
            <a:r>
              <a:rPr lang="en-US" sz="2400" dirty="0" smtClean="0"/>
              <a:t> </a:t>
            </a:r>
            <a:r>
              <a:rPr lang="mk-MK" sz="2400" dirty="0" smtClean="0"/>
              <a:t>со </a:t>
            </a:r>
            <a:r>
              <a:rPr lang="en-US" sz="2400" dirty="0" err="1" smtClean="0"/>
              <a:t>дефицит</a:t>
            </a:r>
            <a:r>
              <a:rPr lang="en-US" sz="2400" dirty="0" smtClean="0"/>
              <a:t> </a:t>
            </a:r>
            <a:r>
              <a:rPr lang="en-US" sz="2400" dirty="0" err="1" smtClean="0"/>
              <a:t>на</a:t>
            </a:r>
            <a:r>
              <a:rPr lang="en-US" sz="2400" dirty="0" smtClean="0"/>
              <a:t> </a:t>
            </a:r>
            <a:r>
              <a:rPr lang="en-US" sz="2400" dirty="0" err="1" smtClean="0"/>
              <a:t>витамин</a:t>
            </a:r>
            <a:r>
              <a:rPr lang="en-US" sz="2400" dirty="0" smtClean="0"/>
              <a:t> Б12 </a:t>
            </a:r>
            <a:r>
              <a:rPr lang="en-US" sz="2400" dirty="0" err="1" smtClean="0"/>
              <a:t>или</a:t>
            </a:r>
            <a:r>
              <a:rPr lang="en-US" sz="2400" dirty="0" smtClean="0"/>
              <a:t> </a:t>
            </a:r>
            <a:r>
              <a:rPr lang="en-US" sz="2400" dirty="0" err="1" smtClean="0"/>
              <a:t>лошата</a:t>
            </a:r>
            <a:r>
              <a:rPr lang="en-US" sz="2400" dirty="0" smtClean="0"/>
              <a:t> </a:t>
            </a:r>
            <a:r>
              <a:rPr lang="en-US" sz="2400" dirty="0" err="1" smtClean="0"/>
              <a:t>исхрана</a:t>
            </a:r>
            <a:r>
              <a:rPr lang="en-US" sz="2400" dirty="0" smtClean="0"/>
              <a:t> </a:t>
            </a:r>
            <a:r>
              <a:rPr lang="en-US" sz="2400" dirty="0" err="1" smtClean="0"/>
              <a:t>на</a:t>
            </a:r>
            <a:r>
              <a:rPr lang="en-US" sz="2400" dirty="0" smtClean="0"/>
              <a:t> </a:t>
            </a:r>
            <a:r>
              <a:rPr lang="en-US" sz="2400" dirty="0" err="1" smtClean="0"/>
              <a:t>мајката</a:t>
            </a:r>
            <a:r>
              <a:rPr lang="mk-MK" sz="2400" dirty="0" smtClean="0"/>
              <a:t>.</a:t>
            </a:r>
            <a:endParaRPr lang="en-US" sz="2400" dirty="0" smtClean="0"/>
          </a:p>
          <a:p>
            <a:endParaRPr lang="mk-MK" sz="2400" dirty="0" smtClean="0"/>
          </a:p>
          <a:p>
            <a:r>
              <a:rPr lang="mk-MK" sz="2400" dirty="0" smtClean="0"/>
              <a:t>Д</a:t>
            </a:r>
            <a:r>
              <a:rPr lang="en-US" sz="2400" dirty="0" err="1" smtClean="0"/>
              <a:t>ефицит</a:t>
            </a:r>
            <a:r>
              <a:rPr lang="en-US" sz="2400" dirty="0" smtClean="0"/>
              <a:t> </a:t>
            </a:r>
            <a:r>
              <a:rPr lang="en-US" sz="2400" dirty="0" err="1" smtClean="0"/>
              <a:t>на</a:t>
            </a:r>
            <a:r>
              <a:rPr lang="en-US" sz="2400" dirty="0" smtClean="0"/>
              <a:t> </a:t>
            </a:r>
            <a:r>
              <a:rPr lang="en-US" sz="2400" dirty="0" err="1" smtClean="0"/>
              <a:t>витамин</a:t>
            </a:r>
            <a:r>
              <a:rPr lang="en-US" sz="2400" dirty="0" smtClean="0"/>
              <a:t> Б12: </a:t>
            </a:r>
            <a:r>
              <a:rPr lang="mk-MK" sz="2400" dirty="0" smtClean="0"/>
              <a:t>закаснет </a:t>
            </a:r>
            <a:r>
              <a:rPr lang="en-US" sz="2400" dirty="0" smtClean="0"/>
              <a:t> </a:t>
            </a:r>
            <a:r>
              <a:rPr lang="en-US" sz="2400" dirty="0" err="1" smtClean="0"/>
              <a:t>невролошки</a:t>
            </a:r>
            <a:r>
              <a:rPr lang="mk-MK" sz="2400" dirty="0" smtClean="0"/>
              <a:t> развој</a:t>
            </a:r>
            <a:r>
              <a:rPr lang="en-US" sz="2400" dirty="0" smtClean="0"/>
              <a:t>, </a:t>
            </a:r>
            <a:r>
              <a:rPr lang="en-US" sz="2400" dirty="0" err="1" smtClean="0"/>
              <a:t>апатија</a:t>
            </a:r>
            <a:r>
              <a:rPr lang="en-US" sz="2400" dirty="0" smtClean="0"/>
              <a:t>, </a:t>
            </a:r>
            <a:r>
              <a:rPr lang="en-US" sz="2400" dirty="0" err="1" smtClean="0"/>
              <a:t>слабост</a:t>
            </a:r>
            <a:r>
              <a:rPr lang="en-US" sz="2400" dirty="0" smtClean="0"/>
              <a:t>, </a:t>
            </a:r>
            <a:r>
              <a:rPr lang="mk-MK" sz="2400" dirty="0" smtClean="0"/>
              <a:t>раздразливост</a:t>
            </a:r>
            <a:r>
              <a:rPr lang="en-US" sz="2400" dirty="0" smtClean="0"/>
              <a:t>, </a:t>
            </a:r>
            <a:r>
              <a:rPr lang="en-US" sz="2400" dirty="0" err="1" smtClean="0"/>
              <a:t>ат</a:t>
            </a:r>
            <a:r>
              <a:rPr lang="mk-MK" sz="2400" dirty="0" smtClean="0"/>
              <a:t>еоитни</a:t>
            </a:r>
            <a:r>
              <a:rPr lang="en-US" sz="2400" dirty="0" smtClean="0"/>
              <a:t> </a:t>
            </a:r>
            <a:r>
              <a:rPr lang="en-US" sz="2400" dirty="0" err="1" smtClean="0"/>
              <a:t>движења</a:t>
            </a:r>
            <a:r>
              <a:rPr lang="en-US" sz="2400" dirty="0" smtClean="0"/>
              <a:t>, </a:t>
            </a:r>
            <a:r>
              <a:rPr lang="en-US" sz="2400" dirty="0" err="1" smtClean="0"/>
              <a:t>хипотонија</a:t>
            </a:r>
            <a:r>
              <a:rPr lang="en-US" sz="2400" dirty="0" smtClean="0"/>
              <a:t>, </a:t>
            </a:r>
            <a:r>
              <a:rPr lang="en-US" sz="2400" dirty="0" err="1" smtClean="0"/>
              <a:t>периферна</a:t>
            </a:r>
            <a:r>
              <a:rPr lang="en-US" sz="2400" dirty="0" smtClean="0"/>
              <a:t> </a:t>
            </a:r>
            <a:r>
              <a:rPr lang="en-US" sz="2400" dirty="0" err="1" smtClean="0"/>
              <a:t>невропатија</a:t>
            </a:r>
            <a:r>
              <a:rPr lang="en-US" sz="2400" dirty="0" smtClean="0"/>
              <a:t>, </a:t>
            </a:r>
            <a:r>
              <a:rPr lang="en-US" sz="2400" dirty="0" err="1" smtClean="0"/>
              <a:t>спастична</a:t>
            </a:r>
            <a:r>
              <a:rPr lang="en-US" sz="2400" dirty="0" smtClean="0"/>
              <a:t> </a:t>
            </a:r>
            <a:r>
              <a:rPr lang="en-US" sz="2400" dirty="0" err="1" smtClean="0"/>
              <a:t>пареза</a:t>
            </a:r>
            <a:r>
              <a:rPr lang="mk-MK" sz="2400" dirty="0" smtClean="0"/>
              <a:t>.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k-MK" sz="2800" dirty="0" smtClean="0"/>
              <a:t>Клинички карактеристики за дефицит на кобаламин и фолна киселина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2857" dirty="0" err="1" smtClean="0"/>
              <a:t>Промени</a:t>
            </a:r>
            <a:r>
              <a:rPr lang="en-US" sz="2857" dirty="0" smtClean="0"/>
              <a:t> </a:t>
            </a:r>
            <a:r>
              <a:rPr lang="en-US" sz="2857" dirty="0" err="1" smtClean="0"/>
              <a:t>на</a:t>
            </a:r>
            <a:r>
              <a:rPr lang="en-US" sz="2857" dirty="0" smtClean="0"/>
              <a:t> </a:t>
            </a:r>
            <a:r>
              <a:rPr lang="en-US" sz="2857" dirty="0" err="1" smtClean="0"/>
              <a:t>црвените</a:t>
            </a:r>
            <a:r>
              <a:rPr lang="en-US" sz="2857" dirty="0" smtClean="0"/>
              <a:t> </a:t>
            </a:r>
            <a:r>
              <a:rPr lang="en-US" sz="2857" dirty="0" err="1" smtClean="0"/>
              <a:t>крвни</a:t>
            </a:r>
            <a:r>
              <a:rPr lang="en-US" sz="2857" dirty="0" smtClean="0"/>
              <a:t> </a:t>
            </a:r>
            <a:r>
              <a:rPr lang="en-US" sz="2857" dirty="0" err="1" smtClean="0"/>
              <a:t>клетки</a:t>
            </a:r>
            <a:r>
              <a:rPr lang="en-US" sz="2857" dirty="0" smtClean="0"/>
              <a:t>: HGB</a:t>
            </a:r>
            <a:r>
              <a:rPr lang="mk-MK" sz="2857" dirty="0" smtClean="0"/>
              <a:t>:</a:t>
            </a:r>
            <a:r>
              <a:rPr lang="en-US" sz="2857" dirty="0" smtClean="0"/>
              <a:t> </a:t>
            </a:r>
            <a:r>
              <a:rPr lang="en-US" sz="2857" dirty="0" err="1" smtClean="0"/>
              <a:t>обично</a:t>
            </a:r>
            <a:r>
              <a:rPr lang="en-US" sz="2857" dirty="0" smtClean="0"/>
              <a:t> </a:t>
            </a:r>
            <a:r>
              <a:rPr lang="en-US" sz="2857" dirty="0" err="1" smtClean="0"/>
              <a:t>се</a:t>
            </a:r>
            <a:r>
              <a:rPr lang="en-US" sz="2857" dirty="0" smtClean="0"/>
              <a:t> </a:t>
            </a:r>
            <a:r>
              <a:rPr lang="en-US" sz="2857" dirty="0" err="1" smtClean="0"/>
              <a:t>намалува</a:t>
            </a:r>
            <a:r>
              <a:rPr lang="en-US" sz="2857" dirty="0" smtClean="0"/>
              <a:t>, MCV </a:t>
            </a:r>
            <a:r>
              <a:rPr lang="en-US" sz="2857" dirty="0" err="1" smtClean="0"/>
              <a:t>се</a:t>
            </a:r>
            <a:r>
              <a:rPr lang="en-US" sz="2857" dirty="0" smtClean="0"/>
              <a:t> </a:t>
            </a:r>
            <a:r>
              <a:rPr lang="en-US" sz="2857" dirty="0" err="1" smtClean="0"/>
              <a:t>зголеми</a:t>
            </a:r>
            <a:r>
              <a:rPr lang="en-US" sz="2857" dirty="0" smtClean="0"/>
              <a:t> </a:t>
            </a:r>
            <a:r>
              <a:rPr lang="en-US" sz="2857" dirty="0" err="1" smtClean="0"/>
              <a:t>на</a:t>
            </a:r>
            <a:r>
              <a:rPr lang="en-US" sz="2857" dirty="0" smtClean="0"/>
              <a:t> </a:t>
            </a:r>
            <a:r>
              <a:rPr lang="en-US" sz="2857" dirty="0" err="1" smtClean="0"/>
              <a:t>ниво</a:t>
            </a:r>
            <a:r>
              <a:rPr lang="en-US" sz="2857" dirty="0" smtClean="0"/>
              <a:t> </a:t>
            </a:r>
            <a:r>
              <a:rPr lang="en-US" sz="2857" dirty="0" err="1" smtClean="0"/>
              <a:t>на</a:t>
            </a:r>
            <a:r>
              <a:rPr lang="en-US" sz="2857" dirty="0" smtClean="0"/>
              <a:t> 110 - 140fl, MCHC </a:t>
            </a:r>
            <a:r>
              <a:rPr lang="en-US" sz="2857" dirty="0" err="1" smtClean="0"/>
              <a:t>нормално</a:t>
            </a:r>
            <a:r>
              <a:rPr lang="en-US" sz="2857" dirty="0" smtClean="0"/>
              <a:t>,</a:t>
            </a:r>
          </a:p>
          <a:p>
            <a:r>
              <a:rPr lang="mk-MK" sz="2857" dirty="0" smtClean="0"/>
              <a:t>Крвна размаска: </a:t>
            </a:r>
            <a:r>
              <a:rPr lang="en-US" sz="2857" dirty="0" err="1" smtClean="0"/>
              <a:t>многу</a:t>
            </a:r>
            <a:r>
              <a:rPr lang="en-US" sz="2857" dirty="0" smtClean="0"/>
              <a:t> </a:t>
            </a:r>
            <a:r>
              <a:rPr lang="en-US" sz="2857" dirty="0" err="1" smtClean="0"/>
              <a:t>макроцити</a:t>
            </a:r>
            <a:r>
              <a:rPr lang="en-US" sz="2857" dirty="0" smtClean="0"/>
              <a:t> </a:t>
            </a:r>
            <a:r>
              <a:rPr lang="en-US" sz="2857" dirty="0" err="1" smtClean="0"/>
              <a:t>и</a:t>
            </a:r>
            <a:r>
              <a:rPr lang="en-US" sz="2857" dirty="0" smtClean="0"/>
              <a:t> </a:t>
            </a:r>
            <a:r>
              <a:rPr lang="en-US" sz="2857" dirty="0" err="1" smtClean="0"/>
              <a:t>макро</a:t>
            </a:r>
            <a:r>
              <a:rPr lang="en-US" sz="2857" dirty="0" smtClean="0"/>
              <a:t>-</a:t>
            </a:r>
            <a:r>
              <a:rPr lang="mk-MK" sz="2857" dirty="0" smtClean="0"/>
              <a:t>овалоцити</a:t>
            </a:r>
            <a:r>
              <a:rPr lang="en-US" sz="2857" dirty="0" smtClean="0"/>
              <a:t>, </a:t>
            </a:r>
            <a:r>
              <a:rPr lang="en-US" sz="2857" dirty="0" err="1" smtClean="0"/>
              <a:t>анизоцитоза</a:t>
            </a:r>
            <a:r>
              <a:rPr lang="en-US" sz="2857" dirty="0" smtClean="0"/>
              <a:t>, </a:t>
            </a:r>
            <a:r>
              <a:rPr lang="en-US" sz="2857" dirty="0" err="1" smtClean="0"/>
              <a:t>поикилоцитоза</a:t>
            </a:r>
            <a:r>
              <a:rPr lang="en-US" sz="2857" dirty="0" smtClean="0"/>
              <a:t>, </a:t>
            </a:r>
            <a:r>
              <a:rPr lang="en-US" sz="2857" dirty="0" err="1" smtClean="0"/>
              <a:t>присуство</a:t>
            </a:r>
            <a:r>
              <a:rPr lang="en-US" sz="2857" dirty="0" smtClean="0"/>
              <a:t> </a:t>
            </a:r>
            <a:r>
              <a:rPr lang="en-US" sz="2857" dirty="0" err="1" smtClean="0"/>
              <a:t>на</a:t>
            </a:r>
            <a:r>
              <a:rPr lang="en-US" sz="2857" dirty="0" smtClean="0"/>
              <a:t> </a:t>
            </a:r>
            <a:r>
              <a:rPr lang="en-US" sz="2857" dirty="0" err="1" smtClean="0"/>
              <a:t>Кабот</a:t>
            </a:r>
            <a:r>
              <a:rPr lang="en-US" sz="2857" dirty="0" smtClean="0"/>
              <a:t> </a:t>
            </a:r>
            <a:r>
              <a:rPr lang="en-US" sz="2857" dirty="0" err="1" smtClean="0"/>
              <a:t>прстени</a:t>
            </a:r>
            <a:r>
              <a:rPr lang="en-US" sz="2857" dirty="0" smtClean="0"/>
              <a:t>, Howell-Jolly </a:t>
            </a:r>
            <a:r>
              <a:rPr lang="en-US" sz="2857" dirty="0" err="1" smtClean="0"/>
              <a:t>тела</a:t>
            </a:r>
            <a:r>
              <a:rPr lang="en-US" sz="2857" dirty="0" smtClean="0"/>
              <a:t>, </a:t>
            </a:r>
            <a:r>
              <a:rPr lang="en-US" sz="2857" dirty="0" err="1" smtClean="0"/>
              <a:t>точкаст</a:t>
            </a:r>
            <a:r>
              <a:rPr lang="mk-MK" sz="2857" dirty="0" smtClean="0"/>
              <a:t>а</a:t>
            </a:r>
            <a:r>
              <a:rPr lang="en-US" sz="2857" dirty="0" smtClean="0"/>
              <a:t> </a:t>
            </a:r>
            <a:r>
              <a:rPr lang="en-US" sz="2857" dirty="0" err="1" smtClean="0"/>
              <a:t>базофилија</a:t>
            </a:r>
            <a:r>
              <a:rPr lang="mk-MK" sz="2857" dirty="0" smtClean="0"/>
              <a:t>.</a:t>
            </a:r>
            <a:endParaRPr lang="en-US" sz="2857" dirty="0" smtClean="0"/>
          </a:p>
          <a:p>
            <a:r>
              <a:rPr lang="en-US" sz="2857" dirty="0" err="1" smtClean="0"/>
              <a:t>Бели</a:t>
            </a:r>
            <a:r>
              <a:rPr lang="en-US" sz="2857" dirty="0" smtClean="0"/>
              <a:t> </a:t>
            </a:r>
            <a:r>
              <a:rPr lang="en-US" sz="2857" dirty="0" err="1" smtClean="0"/>
              <a:t>крвни</a:t>
            </a:r>
            <a:r>
              <a:rPr lang="en-US" sz="2857" dirty="0" smtClean="0"/>
              <a:t> </a:t>
            </a:r>
            <a:r>
              <a:rPr lang="en-US" sz="2857" dirty="0" err="1" smtClean="0"/>
              <a:t>зрнца</a:t>
            </a:r>
            <a:r>
              <a:rPr lang="en-US" sz="2857" dirty="0" smtClean="0"/>
              <a:t> </a:t>
            </a:r>
            <a:r>
              <a:rPr lang="en-US" sz="2857" dirty="0" err="1" smtClean="0"/>
              <a:t>се</a:t>
            </a:r>
            <a:r>
              <a:rPr lang="en-US" sz="2857" dirty="0" smtClean="0"/>
              <a:t> </a:t>
            </a:r>
            <a:r>
              <a:rPr lang="en-US" sz="2857" dirty="0" err="1" smtClean="0"/>
              <a:t>намали</a:t>
            </a:r>
            <a:r>
              <a:rPr lang="en-US" sz="2857" dirty="0" smtClean="0"/>
              <a:t> </a:t>
            </a:r>
            <a:r>
              <a:rPr lang="en-US" sz="2857" dirty="0" err="1" smtClean="0"/>
              <a:t>на</a:t>
            </a:r>
            <a:r>
              <a:rPr lang="en-US" sz="2857" dirty="0" smtClean="0"/>
              <a:t> 1500 - 4000 / mm3, </a:t>
            </a:r>
            <a:r>
              <a:rPr lang="en-US" sz="2857" dirty="0" err="1" smtClean="0"/>
              <a:t>неутрофили</a:t>
            </a:r>
            <a:r>
              <a:rPr lang="mk-MK" sz="2857" dirty="0" smtClean="0"/>
              <a:t>те</a:t>
            </a:r>
            <a:r>
              <a:rPr lang="en-US" sz="2857" dirty="0" smtClean="0"/>
              <a:t> </a:t>
            </a:r>
            <a:r>
              <a:rPr lang="en-US" sz="2857" dirty="0" err="1" smtClean="0"/>
              <a:t>покаж</a:t>
            </a:r>
            <a:r>
              <a:rPr lang="mk-MK" sz="2857" dirty="0" smtClean="0"/>
              <a:t>уваат</a:t>
            </a:r>
            <a:r>
              <a:rPr lang="en-US" sz="2857" dirty="0" smtClean="0"/>
              <a:t> </a:t>
            </a:r>
            <a:r>
              <a:rPr lang="mk-MK" sz="2857" dirty="0" smtClean="0"/>
              <a:t>хиперсегментираност</a:t>
            </a:r>
            <a:r>
              <a:rPr lang="en-US" sz="2857" dirty="0" smtClean="0"/>
              <a:t> (&gt; 5 </a:t>
            </a:r>
            <a:r>
              <a:rPr lang="en-US" sz="2857" dirty="0" err="1" smtClean="0"/>
              <a:t>лобуси</a:t>
            </a:r>
            <a:r>
              <a:rPr lang="en-US" sz="2857" dirty="0" smtClean="0"/>
              <a:t>)</a:t>
            </a:r>
          </a:p>
          <a:p>
            <a:r>
              <a:rPr lang="en-US" sz="2857" dirty="0" err="1" smtClean="0"/>
              <a:t>Тромбоцитите</a:t>
            </a:r>
            <a:r>
              <a:rPr lang="en-US" sz="2857" dirty="0" smtClean="0"/>
              <a:t> </a:t>
            </a:r>
            <a:r>
              <a:rPr lang="mk-MK" sz="2857" dirty="0" smtClean="0"/>
              <a:t>се умерено намалени </a:t>
            </a:r>
            <a:r>
              <a:rPr lang="en-US" sz="2857" dirty="0" smtClean="0"/>
              <a:t> (50.000 - 180.000 / mm3)</a:t>
            </a:r>
          </a:p>
          <a:p>
            <a:r>
              <a:rPr lang="en-US" sz="2857" dirty="0" err="1" smtClean="0"/>
              <a:t>Коскена</a:t>
            </a:r>
            <a:r>
              <a:rPr lang="en-US" sz="2857" dirty="0" smtClean="0"/>
              <a:t> </a:t>
            </a:r>
            <a:r>
              <a:rPr lang="en-US" sz="2857" dirty="0" err="1" smtClean="0"/>
              <a:t>срцевина</a:t>
            </a:r>
            <a:r>
              <a:rPr lang="en-US" sz="2857" dirty="0" smtClean="0"/>
              <a:t>: </a:t>
            </a:r>
            <a:r>
              <a:rPr lang="en-US" sz="2857" dirty="0" err="1" smtClean="0"/>
              <a:t>мегалобласт</a:t>
            </a:r>
            <a:r>
              <a:rPr lang="mk-MK" sz="2857" dirty="0" smtClean="0"/>
              <a:t>ен </a:t>
            </a:r>
            <a:r>
              <a:rPr lang="mk-MK" sz="2857" dirty="0" smtClean="0"/>
              <a:t>изглед.</a:t>
            </a:r>
            <a:endParaRPr lang="en-US" sz="2857" dirty="0" smtClean="0"/>
          </a:p>
          <a:p>
            <a:r>
              <a:rPr lang="en-US" sz="2857" dirty="0" err="1" smtClean="0"/>
              <a:t>Серумски</a:t>
            </a:r>
            <a:r>
              <a:rPr lang="en-US" sz="2857" dirty="0" smtClean="0"/>
              <a:t> </a:t>
            </a:r>
            <a:r>
              <a:rPr lang="en-US" sz="2857" dirty="0" err="1" smtClean="0"/>
              <a:t>витамин</a:t>
            </a:r>
            <a:r>
              <a:rPr lang="mk-MK" sz="2857" dirty="0" smtClean="0"/>
              <a:t>и: </a:t>
            </a:r>
            <a:r>
              <a:rPr lang="en-US" sz="2857" dirty="0" smtClean="0"/>
              <a:t> Б12 </a:t>
            </a:r>
            <a:r>
              <a:rPr lang="mk-MK" sz="2857" dirty="0" smtClean="0"/>
              <a:t>со намалена </a:t>
            </a:r>
            <a:r>
              <a:rPr lang="en-US" sz="2857" dirty="0" err="1" smtClean="0"/>
              <a:t>вреднос</a:t>
            </a:r>
            <a:r>
              <a:rPr lang="mk-MK" sz="2857" dirty="0" smtClean="0"/>
              <a:t>т</a:t>
            </a:r>
            <a:r>
              <a:rPr lang="en-US" sz="2857" dirty="0" smtClean="0"/>
              <a:t> (</a:t>
            </a:r>
            <a:r>
              <a:rPr lang="en-US" sz="2857" dirty="0" err="1" smtClean="0"/>
              <a:t>нормална</a:t>
            </a:r>
            <a:r>
              <a:rPr lang="en-US" sz="2857" dirty="0" smtClean="0"/>
              <a:t> 200 - 800 pg / ml</a:t>
            </a:r>
            <a:r>
              <a:rPr lang="en-US" sz="2857" dirty="0" smtClean="0"/>
              <a:t>)</a:t>
            </a:r>
            <a:r>
              <a:rPr lang="mk-MK" sz="2857" dirty="0" smtClean="0"/>
              <a:t>.</a:t>
            </a:r>
            <a:endParaRPr lang="en-US" sz="2857" dirty="0" smtClean="0"/>
          </a:p>
          <a:p>
            <a:r>
              <a:rPr lang="mk-MK" sz="2857" dirty="0" smtClean="0"/>
              <a:t>Ф</a:t>
            </a:r>
            <a:r>
              <a:rPr lang="en-US" sz="2857" dirty="0" err="1" smtClean="0"/>
              <a:t>олна</a:t>
            </a:r>
            <a:r>
              <a:rPr lang="en-US" sz="2857" dirty="0" smtClean="0"/>
              <a:t> </a:t>
            </a:r>
            <a:r>
              <a:rPr lang="en-US" sz="2857" dirty="0" err="1" smtClean="0"/>
              <a:t>киселина</a:t>
            </a:r>
            <a:r>
              <a:rPr lang="en-US" sz="2857" dirty="0" smtClean="0"/>
              <a:t> - </a:t>
            </a:r>
            <a:r>
              <a:rPr lang="en-US" sz="2857" dirty="0" err="1" smtClean="0"/>
              <a:t>широка</a:t>
            </a:r>
            <a:r>
              <a:rPr lang="en-US" sz="2857" dirty="0" smtClean="0"/>
              <a:t> </a:t>
            </a:r>
            <a:r>
              <a:rPr lang="en-US" sz="2857" dirty="0" err="1" smtClean="0"/>
              <a:t>варијација</a:t>
            </a:r>
            <a:r>
              <a:rPr lang="en-US" sz="2857" dirty="0" smtClean="0"/>
              <a:t> </a:t>
            </a:r>
            <a:r>
              <a:rPr lang="en-US" sz="2857" dirty="0" err="1" smtClean="0"/>
              <a:t>во</a:t>
            </a:r>
            <a:r>
              <a:rPr lang="en-US" sz="2857" dirty="0" smtClean="0"/>
              <a:t> </a:t>
            </a:r>
            <a:r>
              <a:rPr lang="en-US" sz="2857" dirty="0" err="1" smtClean="0"/>
              <a:t>нормални</a:t>
            </a:r>
            <a:r>
              <a:rPr lang="en-US" sz="2857" dirty="0" smtClean="0"/>
              <a:t> </a:t>
            </a:r>
            <a:r>
              <a:rPr lang="en-US" sz="2857" dirty="0" err="1" smtClean="0"/>
              <a:t>граници</a:t>
            </a:r>
            <a:r>
              <a:rPr lang="mk-MK" sz="2857" dirty="0" smtClean="0"/>
              <a:t>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k-MK" sz="3600" dirty="0" smtClean="0"/>
              <a:t>Дијагноза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2"/>
            <a:r>
              <a:rPr lang="en-US" sz="2400" dirty="0" err="1" smtClean="0"/>
              <a:t>Превенцијата</a:t>
            </a:r>
            <a:r>
              <a:rPr lang="en-US" sz="2400" dirty="0" smtClean="0"/>
              <a:t> </a:t>
            </a:r>
            <a:r>
              <a:rPr lang="en-US" sz="2400" dirty="0" err="1" smtClean="0"/>
              <a:t>на</a:t>
            </a:r>
            <a:r>
              <a:rPr lang="en-US" sz="2400" dirty="0" smtClean="0"/>
              <a:t> </a:t>
            </a:r>
            <a:r>
              <a:rPr lang="en-US" sz="2400" dirty="0" err="1" smtClean="0"/>
              <a:t>ризик</a:t>
            </a:r>
            <a:r>
              <a:rPr lang="en-US" sz="2400" dirty="0" smtClean="0"/>
              <a:t> </a:t>
            </a:r>
            <a:r>
              <a:rPr lang="en-US" sz="2400" dirty="0" err="1" smtClean="0"/>
              <a:t>од</a:t>
            </a:r>
            <a:r>
              <a:rPr lang="en-US" sz="2400" dirty="0" smtClean="0"/>
              <a:t> </a:t>
            </a:r>
            <a:r>
              <a:rPr lang="en-US" sz="2400" dirty="0" err="1" smtClean="0"/>
              <a:t>дефицит</a:t>
            </a:r>
            <a:r>
              <a:rPr lang="en-US" sz="2400" dirty="0" smtClean="0"/>
              <a:t> </a:t>
            </a:r>
            <a:r>
              <a:rPr lang="en-US" sz="2400" dirty="0" err="1" smtClean="0"/>
              <a:t>на</a:t>
            </a:r>
            <a:r>
              <a:rPr lang="en-US" sz="2400" dirty="0" smtClean="0"/>
              <a:t> </a:t>
            </a:r>
            <a:r>
              <a:rPr lang="en-US" sz="2400" dirty="0" err="1" smtClean="0"/>
              <a:t>витамин</a:t>
            </a:r>
            <a:r>
              <a:rPr lang="en-US" sz="2400" dirty="0" smtClean="0"/>
              <a:t> Б12</a:t>
            </a:r>
          </a:p>
          <a:p>
            <a:pPr lvl="2"/>
            <a:r>
              <a:rPr lang="en-US" sz="2400" dirty="0" err="1" smtClean="0"/>
              <a:t>Третман</a:t>
            </a:r>
            <a:r>
              <a:rPr lang="en-US" sz="2400" dirty="0" smtClean="0"/>
              <a:t> 25 - 100μg </a:t>
            </a:r>
            <a:r>
              <a:rPr lang="en-US" sz="2400" dirty="0" err="1" smtClean="0"/>
              <a:t>витамин</a:t>
            </a:r>
            <a:r>
              <a:rPr lang="en-US" sz="2400" dirty="0" smtClean="0"/>
              <a:t> </a:t>
            </a:r>
            <a:r>
              <a:rPr lang="en-US" sz="2400" dirty="0" smtClean="0"/>
              <a:t>Б12</a:t>
            </a:r>
            <a:endParaRPr lang="mk-MK" sz="2400" dirty="0" smtClean="0"/>
          </a:p>
          <a:p>
            <a:pPr lvl="2"/>
            <a:r>
              <a:rPr lang="en-US" sz="2400" dirty="0" err="1" smtClean="0"/>
              <a:t>Корекција</a:t>
            </a:r>
            <a:r>
              <a:rPr lang="en-US" sz="2400" dirty="0" smtClean="0"/>
              <a:t> </a:t>
            </a:r>
            <a:r>
              <a:rPr lang="en-US" sz="2400" dirty="0" err="1" smtClean="0"/>
              <a:t>на</a:t>
            </a:r>
            <a:r>
              <a:rPr lang="en-US" sz="2400" dirty="0" smtClean="0"/>
              <a:t> </a:t>
            </a:r>
            <a:r>
              <a:rPr lang="en-US" sz="2400" dirty="0" err="1" smtClean="0"/>
              <a:t>недостатокот</a:t>
            </a:r>
            <a:r>
              <a:rPr lang="en-US" sz="2400" dirty="0" smtClean="0"/>
              <a:t> </a:t>
            </a:r>
            <a:r>
              <a:rPr lang="en-US" sz="2400" dirty="0" err="1" smtClean="0"/>
              <a:t>на</a:t>
            </a:r>
            <a:r>
              <a:rPr lang="en-US" sz="2400" dirty="0" smtClean="0"/>
              <a:t> </a:t>
            </a:r>
            <a:r>
              <a:rPr lang="mk-MK" sz="2400" dirty="0" smtClean="0"/>
              <a:t>фолат</a:t>
            </a:r>
            <a:r>
              <a:rPr lang="en-US" sz="2400" dirty="0" smtClean="0"/>
              <a:t> (100-200μg / </a:t>
            </a:r>
            <a:r>
              <a:rPr lang="en-US" sz="2400" dirty="0" err="1" smtClean="0"/>
              <a:t>ден</a:t>
            </a:r>
            <a:r>
              <a:rPr lang="en-US" sz="2400" dirty="0" smtClean="0"/>
              <a:t>)</a:t>
            </a:r>
            <a:endParaRPr lang="mk-MK" sz="2400" dirty="0" smtClean="0"/>
          </a:p>
          <a:p>
            <a:pPr lvl="2"/>
            <a:r>
              <a:rPr lang="en-US" sz="2400" dirty="0" err="1" smtClean="0"/>
              <a:t>Подобрување</a:t>
            </a:r>
            <a:r>
              <a:rPr lang="en-US" sz="2400" dirty="0" smtClean="0"/>
              <a:t> </a:t>
            </a:r>
            <a:r>
              <a:rPr lang="en-US" sz="2400" dirty="0" err="1" smtClean="0"/>
              <a:t>на</a:t>
            </a:r>
            <a:r>
              <a:rPr lang="en-US" sz="2400" dirty="0" smtClean="0"/>
              <a:t> </a:t>
            </a:r>
            <a:r>
              <a:rPr lang="en-US" sz="2400" dirty="0" err="1" smtClean="0"/>
              <a:t>исхраната</a:t>
            </a:r>
            <a:r>
              <a:rPr lang="en-US" sz="2400" dirty="0" smtClean="0"/>
              <a:t> </a:t>
            </a:r>
            <a:r>
              <a:rPr lang="en-US" sz="2400" dirty="0" err="1" smtClean="0"/>
              <a:t>за</a:t>
            </a:r>
            <a:r>
              <a:rPr lang="en-US" sz="2400" dirty="0" smtClean="0"/>
              <a:t> </a:t>
            </a:r>
            <a:r>
              <a:rPr lang="en-US" sz="2400" dirty="0" err="1" smtClean="0"/>
              <a:t>да</a:t>
            </a:r>
            <a:r>
              <a:rPr lang="en-US" sz="2400" dirty="0" smtClean="0"/>
              <a:t> </a:t>
            </a:r>
            <a:r>
              <a:rPr lang="en-US" sz="2400" dirty="0" err="1" smtClean="0"/>
              <a:t>се</a:t>
            </a:r>
            <a:r>
              <a:rPr lang="en-US" sz="2400" dirty="0" smtClean="0"/>
              <a:t> </a:t>
            </a:r>
            <a:r>
              <a:rPr lang="en-US" sz="2400" dirty="0" err="1" smtClean="0"/>
              <a:t>зголеми</a:t>
            </a:r>
            <a:r>
              <a:rPr lang="en-US" sz="2400" dirty="0" smtClean="0"/>
              <a:t> </a:t>
            </a:r>
            <a:r>
              <a:rPr lang="en-US" sz="2400" dirty="0" err="1" smtClean="0"/>
              <a:t>внесот</a:t>
            </a:r>
            <a:r>
              <a:rPr lang="en-US" sz="2400" dirty="0" smtClean="0"/>
              <a:t> </a:t>
            </a:r>
            <a:r>
              <a:rPr lang="en-US" sz="2400" dirty="0" err="1" smtClean="0"/>
              <a:t>на</a:t>
            </a:r>
            <a:r>
              <a:rPr lang="en-US" sz="2400" dirty="0" smtClean="0"/>
              <a:t> </a:t>
            </a:r>
            <a:r>
              <a:rPr lang="en-US" sz="2400" dirty="0" err="1" smtClean="0"/>
              <a:t>фолати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k-MK" sz="3600" dirty="0" smtClean="0"/>
              <a:t>Третман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mk-MK" sz="3600" dirty="0" smtClean="0"/>
              <a:t>Инсуфициенција на коскената срцевина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595" dirty="0" err="1" smtClean="0"/>
              <a:t>Изолирани</a:t>
            </a:r>
            <a:r>
              <a:rPr lang="en-US" sz="2595" dirty="0" smtClean="0"/>
              <a:t> </a:t>
            </a:r>
            <a:r>
              <a:rPr lang="en-US" sz="2595" dirty="0" err="1" smtClean="0"/>
              <a:t>квантитативн</a:t>
            </a:r>
            <a:r>
              <a:rPr lang="mk-MK" sz="2595" dirty="0" smtClean="0"/>
              <a:t>и нарушувања</a:t>
            </a:r>
            <a:r>
              <a:rPr lang="en-US" sz="2595" dirty="0" smtClean="0"/>
              <a:t> </a:t>
            </a:r>
            <a:r>
              <a:rPr lang="en-US" sz="2595" dirty="0" err="1" smtClean="0"/>
              <a:t>на</a:t>
            </a:r>
            <a:r>
              <a:rPr lang="en-US" sz="2595" dirty="0" smtClean="0"/>
              <a:t> </a:t>
            </a:r>
            <a:r>
              <a:rPr lang="en-US" sz="2595" dirty="0" err="1" smtClean="0"/>
              <a:t>една</a:t>
            </a:r>
            <a:r>
              <a:rPr lang="en-US" sz="2595" dirty="0" smtClean="0"/>
              <a:t> </a:t>
            </a:r>
            <a:r>
              <a:rPr lang="en-US" sz="2595" dirty="0" err="1" smtClean="0"/>
              <a:t>клеточна</a:t>
            </a:r>
            <a:r>
              <a:rPr lang="en-US" sz="2595" dirty="0" smtClean="0"/>
              <a:t> </a:t>
            </a:r>
            <a:r>
              <a:rPr lang="en-US" sz="2595" dirty="0" err="1" smtClean="0"/>
              <a:t>линија</a:t>
            </a:r>
            <a:r>
              <a:rPr lang="en-US" sz="2595" dirty="0" smtClean="0"/>
              <a:t>, </a:t>
            </a:r>
            <a:r>
              <a:rPr lang="en-US" sz="2595" dirty="0" err="1" smtClean="0"/>
              <a:t>цитопенија</a:t>
            </a:r>
            <a:r>
              <a:rPr lang="mk-MK" sz="2595" dirty="0" smtClean="0"/>
              <a:t> на</a:t>
            </a:r>
            <a:r>
              <a:rPr lang="en-US" sz="2595" dirty="0" smtClean="0"/>
              <a:t> </a:t>
            </a:r>
            <a:r>
              <a:rPr lang="en-US" sz="2595" dirty="0" err="1" smtClean="0"/>
              <a:t>еритроидни</a:t>
            </a:r>
            <a:r>
              <a:rPr lang="en-US" sz="2595" dirty="0" smtClean="0"/>
              <a:t>, </a:t>
            </a:r>
            <a:r>
              <a:rPr lang="en-US" sz="2595" dirty="0" err="1" smtClean="0"/>
              <a:t>миелоидна</a:t>
            </a:r>
            <a:r>
              <a:rPr lang="en-US" sz="2595" dirty="0" smtClean="0"/>
              <a:t>, </a:t>
            </a:r>
            <a:r>
              <a:rPr lang="en-US" sz="2595" dirty="0" err="1" smtClean="0"/>
              <a:t>мегакариоцитн</a:t>
            </a:r>
            <a:r>
              <a:rPr lang="mk-MK" sz="2595" dirty="0" smtClean="0"/>
              <a:t>а крвна лоза.</a:t>
            </a:r>
            <a:endParaRPr lang="en-US" sz="2595" dirty="0" smtClean="0"/>
          </a:p>
          <a:p>
            <a:r>
              <a:rPr lang="mk-MK" sz="2595" dirty="0" smtClean="0"/>
              <a:t>Нарушување во создавањето</a:t>
            </a:r>
            <a:r>
              <a:rPr lang="en-US" sz="2595" dirty="0" smtClean="0"/>
              <a:t> </a:t>
            </a:r>
            <a:r>
              <a:rPr lang="en-US" sz="2595" dirty="0" err="1" smtClean="0"/>
              <a:t>на</a:t>
            </a:r>
            <a:r>
              <a:rPr lang="en-US" sz="2595" dirty="0" smtClean="0"/>
              <a:t> </a:t>
            </a:r>
            <a:r>
              <a:rPr lang="en-US" sz="2595" dirty="0" err="1" smtClean="0"/>
              <a:t>сите</a:t>
            </a:r>
            <a:r>
              <a:rPr lang="en-US" sz="2595" dirty="0" smtClean="0"/>
              <a:t> </a:t>
            </a:r>
            <a:r>
              <a:rPr lang="en-US" sz="2595" dirty="0" err="1" smtClean="0"/>
              <a:t>три</a:t>
            </a:r>
            <a:r>
              <a:rPr lang="en-US" sz="2595" dirty="0" smtClean="0"/>
              <a:t> </a:t>
            </a:r>
            <a:r>
              <a:rPr lang="en-US" sz="2595" dirty="0" err="1" smtClean="0"/>
              <a:t>клеточни</a:t>
            </a:r>
            <a:r>
              <a:rPr lang="en-US" sz="2595" dirty="0" smtClean="0"/>
              <a:t> </a:t>
            </a:r>
            <a:r>
              <a:rPr lang="en-US" sz="2595" dirty="0" err="1" smtClean="0"/>
              <a:t>линии</a:t>
            </a:r>
            <a:r>
              <a:rPr lang="en-US" sz="2595" dirty="0" smtClean="0"/>
              <a:t> (</a:t>
            </a:r>
            <a:r>
              <a:rPr lang="en-US" sz="2595" dirty="0" err="1" smtClean="0"/>
              <a:t>панцитопенија</a:t>
            </a:r>
            <a:r>
              <a:rPr lang="en-US" sz="2595" dirty="0" smtClean="0"/>
              <a:t> </a:t>
            </a:r>
            <a:r>
              <a:rPr lang="en-US" sz="2595" dirty="0" err="1" smtClean="0"/>
              <a:t>со</a:t>
            </a:r>
            <a:r>
              <a:rPr lang="en-US" sz="2595" dirty="0" smtClean="0"/>
              <a:t> </a:t>
            </a:r>
            <a:r>
              <a:rPr lang="en-US" sz="2595" dirty="0" err="1" smtClean="0"/>
              <a:t>хипопластични</a:t>
            </a:r>
            <a:r>
              <a:rPr lang="en-US" sz="2595" dirty="0" smtClean="0"/>
              <a:t> </a:t>
            </a:r>
            <a:r>
              <a:rPr lang="en-US" sz="2595" dirty="0" err="1" smtClean="0"/>
              <a:t>или</a:t>
            </a:r>
            <a:r>
              <a:rPr lang="en-US" sz="2595" dirty="0" smtClean="0"/>
              <a:t> </a:t>
            </a:r>
            <a:r>
              <a:rPr lang="en-US" sz="2595" dirty="0" err="1" smtClean="0"/>
              <a:t>апластична</a:t>
            </a:r>
            <a:r>
              <a:rPr lang="en-US" sz="2595" dirty="0" smtClean="0"/>
              <a:t> </a:t>
            </a:r>
            <a:r>
              <a:rPr lang="en-US" sz="2595" dirty="0" err="1" smtClean="0"/>
              <a:t>коскена</a:t>
            </a:r>
            <a:r>
              <a:rPr lang="en-US" sz="2595" dirty="0" smtClean="0"/>
              <a:t> </a:t>
            </a:r>
            <a:r>
              <a:rPr lang="en-US" sz="2595" dirty="0" err="1" smtClean="0"/>
              <a:t>срцевина</a:t>
            </a:r>
            <a:r>
              <a:rPr lang="en-US" sz="2595" dirty="0" smtClean="0"/>
              <a:t>)</a:t>
            </a:r>
            <a:r>
              <a:rPr lang="mk-MK" sz="2595" dirty="0" smtClean="0"/>
              <a:t>.</a:t>
            </a:r>
            <a:endParaRPr lang="en-US" sz="2595" dirty="0" smtClean="0"/>
          </a:p>
          <a:p>
            <a:r>
              <a:rPr lang="en-US" sz="2595" dirty="0" err="1" smtClean="0"/>
              <a:t>Квантитативн</a:t>
            </a:r>
            <a:r>
              <a:rPr lang="mk-MK" sz="2595" dirty="0" smtClean="0"/>
              <a:t>и нарушувања</a:t>
            </a:r>
            <a:r>
              <a:rPr lang="en-US" sz="2595" dirty="0" smtClean="0"/>
              <a:t> </a:t>
            </a:r>
            <a:r>
              <a:rPr lang="en-US" sz="2595" dirty="0" err="1" smtClean="0"/>
              <a:t>на</a:t>
            </a:r>
            <a:r>
              <a:rPr lang="en-US" sz="2595" dirty="0" smtClean="0"/>
              <a:t> </a:t>
            </a:r>
            <a:r>
              <a:rPr lang="en-US" sz="2595" dirty="0" err="1" smtClean="0"/>
              <a:t>коскената</a:t>
            </a:r>
            <a:r>
              <a:rPr lang="en-US" sz="2595" dirty="0" smtClean="0"/>
              <a:t> </a:t>
            </a:r>
            <a:r>
              <a:rPr lang="en-US" sz="2595" dirty="0" err="1" smtClean="0"/>
              <a:t>срцевина</a:t>
            </a:r>
            <a:r>
              <a:rPr lang="en-US" sz="2595" dirty="0" smtClean="0"/>
              <a:t>, </a:t>
            </a:r>
            <a:r>
              <a:rPr lang="en-US" sz="2595" dirty="0" err="1" smtClean="0"/>
              <a:t>пр</a:t>
            </a:r>
            <a:r>
              <a:rPr lang="mk-MK" sz="2595" dirty="0" smtClean="0"/>
              <a:t>.</a:t>
            </a:r>
            <a:r>
              <a:rPr lang="en-US" sz="2595" dirty="0" smtClean="0"/>
              <a:t> </a:t>
            </a:r>
            <a:r>
              <a:rPr lang="en-US" sz="2595" dirty="0" err="1" smtClean="0"/>
              <a:t>вродена</a:t>
            </a:r>
            <a:r>
              <a:rPr lang="en-US" sz="2595" dirty="0" smtClean="0"/>
              <a:t> </a:t>
            </a:r>
            <a:r>
              <a:rPr lang="en-US" sz="2595" dirty="0" err="1" smtClean="0"/>
              <a:t>дисеритропоетска</a:t>
            </a:r>
            <a:r>
              <a:rPr lang="en-US" sz="2595" dirty="0" smtClean="0"/>
              <a:t> </a:t>
            </a:r>
            <a:r>
              <a:rPr lang="en-US" sz="2595" dirty="0" err="1" smtClean="0"/>
              <a:t>анемија</a:t>
            </a:r>
            <a:r>
              <a:rPr lang="mk-MK" sz="2595" dirty="0" smtClean="0"/>
              <a:t>.</a:t>
            </a:r>
          </a:p>
          <a:p>
            <a:r>
              <a:rPr lang="en-US" sz="2595" dirty="0" err="1" smtClean="0"/>
              <a:t>Ин</a:t>
            </a:r>
            <a:r>
              <a:rPr lang="mk-MK" sz="2595" dirty="0" smtClean="0"/>
              <a:t>филтрација </a:t>
            </a:r>
            <a:r>
              <a:rPr lang="en-US" sz="2595" dirty="0" err="1" smtClean="0"/>
              <a:t>на</a:t>
            </a:r>
            <a:r>
              <a:rPr lang="en-US" sz="2595" dirty="0" smtClean="0"/>
              <a:t> </a:t>
            </a:r>
            <a:r>
              <a:rPr lang="en-US" sz="2595" dirty="0" err="1" smtClean="0"/>
              <a:t>коскената</a:t>
            </a:r>
            <a:r>
              <a:rPr lang="en-US" sz="2595" dirty="0" smtClean="0"/>
              <a:t> </a:t>
            </a:r>
            <a:r>
              <a:rPr lang="en-US" sz="2595" dirty="0" err="1" smtClean="0"/>
              <a:t>срцевина</a:t>
            </a:r>
            <a:r>
              <a:rPr lang="mk-MK" sz="2595" dirty="0" smtClean="0"/>
              <a:t>:</a:t>
            </a:r>
            <a:r>
              <a:rPr lang="en-US" sz="2595" dirty="0" smtClean="0"/>
              <a:t>  </a:t>
            </a:r>
            <a:r>
              <a:rPr lang="en-US" sz="2595" dirty="0" err="1" smtClean="0"/>
              <a:t>не-неопластични</a:t>
            </a:r>
            <a:r>
              <a:rPr lang="en-US" sz="2595" dirty="0" smtClean="0"/>
              <a:t> </a:t>
            </a:r>
            <a:r>
              <a:rPr lang="en-US" sz="2595" dirty="0" err="1" smtClean="0"/>
              <a:t>или</a:t>
            </a:r>
            <a:r>
              <a:rPr lang="en-US" sz="2595" dirty="0" smtClean="0"/>
              <a:t> </a:t>
            </a:r>
            <a:r>
              <a:rPr lang="en-US" sz="2595" dirty="0" err="1" smtClean="0"/>
              <a:t>неопластичн</a:t>
            </a:r>
            <a:r>
              <a:rPr lang="mk-MK" sz="2595" dirty="0" smtClean="0"/>
              <a:t>а</a:t>
            </a:r>
            <a:r>
              <a:rPr lang="mk-MK" dirty="0" smtClean="0"/>
              <a:t>.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k-MK" sz="3600" dirty="0" smtClean="0"/>
              <a:t>Доведува до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mk-MK" sz="2400" dirty="0" smtClean="0"/>
              <a:t>Еритроцитните прекурсори сe</a:t>
            </a:r>
            <a:r>
              <a:rPr lang="en-US" sz="2400" dirty="0" smtClean="0"/>
              <a:t> </a:t>
            </a:r>
            <a:r>
              <a:rPr lang="en-US" sz="2400" dirty="0" err="1" smtClean="0"/>
              <a:t>суштински</a:t>
            </a:r>
            <a:r>
              <a:rPr lang="en-US" sz="2400" dirty="0" smtClean="0"/>
              <a:t> </a:t>
            </a:r>
            <a:r>
              <a:rPr lang="mk-MK" sz="2400" dirty="0" smtClean="0"/>
              <a:t>променети</a:t>
            </a:r>
            <a:r>
              <a:rPr lang="en-US" sz="2400" dirty="0" smtClean="0"/>
              <a:t> </a:t>
            </a:r>
            <a:r>
              <a:rPr lang="en-US" sz="2400" dirty="0" err="1" smtClean="0"/>
              <a:t>во</a:t>
            </a:r>
            <a:r>
              <a:rPr lang="en-US" sz="2400" dirty="0" smtClean="0"/>
              <a:t> </a:t>
            </a:r>
            <a:r>
              <a:rPr lang="en-US" sz="2400" dirty="0" err="1" smtClean="0"/>
              <a:t>следниве</a:t>
            </a:r>
            <a:r>
              <a:rPr lang="en-US" sz="2400" dirty="0" smtClean="0"/>
              <a:t> </a:t>
            </a:r>
            <a:r>
              <a:rPr lang="en-US" sz="2400" dirty="0" err="1" smtClean="0"/>
              <a:t>аспекти</a:t>
            </a:r>
            <a:r>
              <a:rPr lang="en-US" sz="2400" dirty="0" smtClean="0"/>
              <a:t>:</a:t>
            </a:r>
          </a:p>
          <a:p>
            <a:pPr lvl="1"/>
            <a:r>
              <a:rPr lang="en-US" dirty="0" err="1" smtClean="0">
                <a:solidFill>
                  <a:srgbClr val="1FAECD"/>
                </a:solidFill>
              </a:rPr>
              <a:t>Намалена</a:t>
            </a:r>
            <a:r>
              <a:rPr lang="en-US" dirty="0" smtClean="0">
                <a:solidFill>
                  <a:srgbClr val="1FAECD"/>
                </a:solidFill>
              </a:rPr>
              <a:t> </a:t>
            </a:r>
            <a:r>
              <a:rPr lang="en-US" dirty="0" err="1" smtClean="0">
                <a:solidFill>
                  <a:srgbClr val="1FAECD"/>
                </a:solidFill>
              </a:rPr>
              <a:t>чувствителност</a:t>
            </a:r>
            <a:r>
              <a:rPr lang="en-US" dirty="0" smtClean="0">
                <a:solidFill>
                  <a:srgbClr val="1FAECD"/>
                </a:solidFill>
              </a:rPr>
              <a:t> </a:t>
            </a:r>
            <a:r>
              <a:rPr lang="en-US" dirty="0" err="1" smtClean="0">
                <a:solidFill>
                  <a:srgbClr val="1FAECD"/>
                </a:solidFill>
              </a:rPr>
              <a:t>на</a:t>
            </a:r>
            <a:r>
              <a:rPr lang="en-US" dirty="0" smtClean="0">
                <a:solidFill>
                  <a:srgbClr val="1FAECD"/>
                </a:solidFill>
              </a:rPr>
              <a:t> </a:t>
            </a:r>
            <a:r>
              <a:rPr lang="en-US" dirty="0" err="1" smtClean="0">
                <a:solidFill>
                  <a:srgbClr val="1FAECD"/>
                </a:solidFill>
              </a:rPr>
              <a:t>еритропоетин</a:t>
            </a:r>
            <a:r>
              <a:rPr lang="en-US" dirty="0" smtClean="0">
                <a:solidFill>
                  <a:srgbClr val="1FAECD"/>
                </a:solidFill>
              </a:rPr>
              <a:t> (</a:t>
            </a:r>
            <a:r>
              <a:rPr lang="en-US" dirty="0" err="1" smtClean="0">
                <a:solidFill>
                  <a:srgbClr val="1FAECD"/>
                </a:solidFill>
              </a:rPr>
              <a:t>ЕПО</a:t>
            </a:r>
            <a:r>
              <a:rPr lang="en-US" dirty="0" smtClean="0">
                <a:solidFill>
                  <a:srgbClr val="1FAECD"/>
                </a:solidFill>
              </a:rPr>
              <a:t>)</a:t>
            </a:r>
            <a:r>
              <a:rPr lang="mk-MK" dirty="0" smtClean="0">
                <a:solidFill>
                  <a:srgbClr val="1FAECD"/>
                </a:solidFill>
              </a:rPr>
              <a:t>.</a:t>
            </a:r>
            <a:endParaRPr lang="en-US" dirty="0" smtClean="0">
              <a:solidFill>
                <a:srgbClr val="1FAECD"/>
              </a:solidFill>
            </a:endParaRPr>
          </a:p>
          <a:p>
            <a:pPr lvl="1"/>
            <a:r>
              <a:rPr lang="en-US" dirty="0" err="1" smtClean="0">
                <a:solidFill>
                  <a:srgbClr val="1FAECD"/>
                </a:solidFill>
              </a:rPr>
              <a:t>Намалена</a:t>
            </a:r>
            <a:r>
              <a:rPr lang="mk-MK" dirty="0" smtClean="0">
                <a:solidFill>
                  <a:srgbClr val="1FAECD"/>
                </a:solidFill>
              </a:rPr>
              <a:t>та</a:t>
            </a:r>
            <a:r>
              <a:rPr lang="en-US" dirty="0" smtClean="0">
                <a:solidFill>
                  <a:srgbClr val="1FAECD"/>
                </a:solidFill>
              </a:rPr>
              <a:t> </a:t>
            </a:r>
            <a:r>
              <a:rPr lang="en-US" dirty="0" err="1" smtClean="0">
                <a:solidFill>
                  <a:srgbClr val="1FAECD"/>
                </a:solidFill>
              </a:rPr>
              <a:t>чувствителност</a:t>
            </a:r>
            <a:r>
              <a:rPr lang="en-US" dirty="0" smtClean="0">
                <a:solidFill>
                  <a:srgbClr val="1FAECD"/>
                </a:solidFill>
              </a:rPr>
              <a:t> </a:t>
            </a:r>
            <a:r>
              <a:rPr lang="en-US" dirty="0" err="1" smtClean="0">
                <a:solidFill>
                  <a:srgbClr val="1FAECD"/>
                </a:solidFill>
              </a:rPr>
              <a:t>на</a:t>
            </a:r>
            <a:r>
              <a:rPr lang="en-US" dirty="0" smtClean="0">
                <a:solidFill>
                  <a:srgbClr val="1FAECD"/>
                </a:solidFill>
              </a:rPr>
              <a:t> </a:t>
            </a:r>
            <a:r>
              <a:rPr lang="en-US" dirty="0" err="1" smtClean="0">
                <a:solidFill>
                  <a:srgbClr val="1FAECD"/>
                </a:solidFill>
              </a:rPr>
              <a:t>ЕПО</a:t>
            </a:r>
            <a:r>
              <a:rPr lang="en-US" dirty="0" smtClean="0">
                <a:solidFill>
                  <a:srgbClr val="1FAECD"/>
                </a:solidFill>
              </a:rPr>
              <a:t> </a:t>
            </a:r>
            <a:r>
              <a:rPr lang="en-US" dirty="0" err="1" smtClean="0">
                <a:solidFill>
                  <a:srgbClr val="1FAECD"/>
                </a:solidFill>
              </a:rPr>
              <a:t>не</a:t>
            </a:r>
            <a:r>
              <a:rPr lang="en-US" dirty="0" smtClean="0">
                <a:solidFill>
                  <a:srgbClr val="1FAECD"/>
                </a:solidFill>
              </a:rPr>
              <a:t> </a:t>
            </a:r>
            <a:r>
              <a:rPr lang="en-US" dirty="0" err="1" smtClean="0">
                <a:solidFill>
                  <a:srgbClr val="1FAECD"/>
                </a:solidFill>
              </a:rPr>
              <a:t>се</a:t>
            </a:r>
            <a:r>
              <a:rPr lang="en-US" dirty="0" smtClean="0">
                <a:solidFill>
                  <a:srgbClr val="1FAECD"/>
                </a:solidFill>
              </a:rPr>
              <a:t> </a:t>
            </a:r>
            <a:r>
              <a:rPr lang="en-US" dirty="0" err="1" smtClean="0">
                <a:solidFill>
                  <a:srgbClr val="1FAECD"/>
                </a:solidFill>
              </a:rPr>
              <a:t>коригира</a:t>
            </a:r>
            <a:r>
              <a:rPr lang="en-US" dirty="0" smtClean="0">
                <a:solidFill>
                  <a:srgbClr val="1FAECD"/>
                </a:solidFill>
              </a:rPr>
              <a:t> </a:t>
            </a:r>
            <a:r>
              <a:rPr lang="en-US" dirty="0" err="1" smtClean="0">
                <a:solidFill>
                  <a:srgbClr val="1FAECD"/>
                </a:solidFill>
              </a:rPr>
              <a:t>со</a:t>
            </a:r>
            <a:r>
              <a:rPr lang="en-US" dirty="0" smtClean="0">
                <a:solidFill>
                  <a:srgbClr val="1FAECD"/>
                </a:solidFill>
              </a:rPr>
              <a:t> </a:t>
            </a:r>
            <a:r>
              <a:rPr lang="mk-MK" dirty="0" smtClean="0">
                <a:solidFill>
                  <a:srgbClr val="1FAECD"/>
                </a:solidFill>
              </a:rPr>
              <a:t>терапија.</a:t>
            </a:r>
            <a:endParaRPr lang="en-US" dirty="0" smtClean="0">
              <a:solidFill>
                <a:srgbClr val="1FAECD"/>
              </a:solidFill>
            </a:endParaRPr>
          </a:p>
          <a:p>
            <a:r>
              <a:rPr lang="mk-MK" sz="2400" dirty="0" smtClean="0"/>
              <a:t>П</a:t>
            </a:r>
            <a:r>
              <a:rPr lang="en-US" sz="2400" dirty="0" err="1" smtClean="0"/>
              <a:t>редизвикана</a:t>
            </a:r>
            <a:r>
              <a:rPr lang="mk-MK" sz="2400" dirty="0" smtClean="0"/>
              <a:t> од</a:t>
            </a:r>
            <a:r>
              <a:rPr lang="en-US" sz="2400" dirty="0" smtClean="0"/>
              <a:t>:</a:t>
            </a:r>
          </a:p>
          <a:p>
            <a:pPr lvl="1"/>
            <a:r>
              <a:rPr lang="en-US" dirty="0" err="1" smtClean="0">
                <a:solidFill>
                  <a:srgbClr val="1FAECD"/>
                </a:solidFill>
              </a:rPr>
              <a:t>Функционални</a:t>
            </a:r>
            <a:r>
              <a:rPr lang="en-US" dirty="0" smtClean="0">
                <a:solidFill>
                  <a:srgbClr val="1FAECD"/>
                </a:solidFill>
              </a:rPr>
              <a:t> </a:t>
            </a:r>
            <a:r>
              <a:rPr lang="en-US" dirty="0" err="1" smtClean="0">
                <a:solidFill>
                  <a:srgbClr val="1FAECD"/>
                </a:solidFill>
              </a:rPr>
              <a:t>абнормалности</a:t>
            </a:r>
            <a:r>
              <a:rPr lang="en-US" dirty="0" smtClean="0">
                <a:solidFill>
                  <a:srgbClr val="1FAECD"/>
                </a:solidFill>
              </a:rPr>
              <a:t> </a:t>
            </a:r>
            <a:r>
              <a:rPr lang="en-US" dirty="0" err="1" smtClean="0">
                <a:solidFill>
                  <a:srgbClr val="1FAECD"/>
                </a:solidFill>
              </a:rPr>
              <a:t>во</a:t>
            </a:r>
            <a:r>
              <a:rPr lang="en-US" dirty="0" smtClean="0">
                <a:solidFill>
                  <a:srgbClr val="1FAECD"/>
                </a:solidFill>
              </a:rPr>
              <a:t> </a:t>
            </a:r>
            <a:r>
              <a:rPr lang="en-US" dirty="0" err="1" smtClean="0">
                <a:solidFill>
                  <a:srgbClr val="1FAECD"/>
                </a:solidFill>
              </a:rPr>
              <a:t>еритропоетин</a:t>
            </a:r>
            <a:r>
              <a:rPr lang="en-US" dirty="0" smtClean="0">
                <a:solidFill>
                  <a:srgbClr val="1FAECD"/>
                </a:solidFill>
              </a:rPr>
              <a:t> </a:t>
            </a:r>
            <a:r>
              <a:rPr lang="en-US" dirty="0" err="1" smtClean="0">
                <a:solidFill>
                  <a:srgbClr val="1FAECD"/>
                </a:solidFill>
              </a:rPr>
              <a:t>рецептори</a:t>
            </a:r>
            <a:r>
              <a:rPr lang="mk-MK" dirty="0" smtClean="0">
                <a:solidFill>
                  <a:srgbClr val="1FAECD"/>
                </a:solidFill>
              </a:rPr>
              <a:t>.</a:t>
            </a:r>
            <a:endParaRPr lang="en-US" dirty="0" smtClean="0">
              <a:solidFill>
                <a:srgbClr val="1FAECD"/>
              </a:solidFill>
            </a:endParaRPr>
          </a:p>
          <a:p>
            <a:pPr lvl="1"/>
            <a:r>
              <a:rPr lang="en-US" dirty="0" err="1" smtClean="0">
                <a:solidFill>
                  <a:srgbClr val="1FAECD"/>
                </a:solidFill>
              </a:rPr>
              <a:t>Еритроцитните</a:t>
            </a:r>
            <a:r>
              <a:rPr lang="en-US" dirty="0" smtClean="0">
                <a:solidFill>
                  <a:srgbClr val="1FAECD"/>
                </a:solidFill>
              </a:rPr>
              <a:t> </a:t>
            </a:r>
            <a:r>
              <a:rPr lang="en-US" dirty="0" err="1" smtClean="0">
                <a:solidFill>
                  <a:srgbClr val="1FAECD"/>
                </a:solidFill>
              </a:rPr>
              <a:t>пр</a:t>
            </a:r>
            <a:r>
              <a:rPr lang="mk-MK" dirty="0" smtClean="0">
                <a:solidFill>
                  <a:srgbClr val="1FAECD"/>
                </a:solidFill>
              </a:rPr>
              <a:t>екурсори</a:t>
            </a:r>
            <a:r>
              <a:rPr lang="en-US" dirty="0" smtClean="0">
                <a:solidFill>
                  <a:srgbClr val="1FAECD"/>
                </a:solidFill>
              </a:rPr>
              <a:t> </a:t>
            </a:r>
            <a:r>
              <a:rPr lang="en-US" dirty="0" err="1" smtClean="0">
                <a:solidFill>
                  <a:srgbClr val="1FAECD"/>
                </a:solidFill>
              </a:rPr>
              <a:t>се</a:t>
            </a:r>
            <a:r>
              <a:rPr lang="en-US" dirty="0" smtClean="0">
                <a:solidFill>
                  <a:srgbClr val="1FAECD"/>
                </a:solidFill>
              </a:rPr>
              <a:t> </a:t>
            </a:r>
            <a:r>
              <a:rPr lang="en-US" dirty="0" err="1" smtClean="0">
                <a:solidFill>
                  <a:srgbClr val="1FAECD"/>
                </a:solidFill>
              </a:rPr>
              <a:t>невообичаено</a:t>
            </a:r>
            <a:r>
              <a:rPr lang="en-US" dirty="0" smtClean="0">
                <a:solidFill>
                  <a:srgbClr val="1FAECD"/>
                </a:solidFill>
              </a:rPr>
              <a:t> </a:t>
            </a:r>
            <a:r>
              <a:rPr lang="en-US" dirty="0" err="1" smtClean="0">
                <a:solidFill>
                  <a:srgbClr val="1FAECD"/>
                </a:solidFill>
              </a:rPr>
              <a:t>чувствителни</a:t>
            </a:r>
            <a:r>
              <a:rPr lang="en-US" dirty="0" smtClean="0">
                <a:solidFill>
                  <a:srgbClr val="1FAECD"/>
                </a:solidFill>
              </a:rPr>
              <a:t> </a:t>
            </a:r>
            <a:r>
              <a:rPr lang="en-US" dirty="0" err="1" smtClean="0">
                <a:solidFill>
                  <a:srgbClr val="1FAECD"/>
                </a:solidFill>
              </a:rPr>
              <a:t>на</a:t>
            </a:r>
            <a:r>
              <a:rPr lang="en-US" dirty="0" smtClean="0">
                <a:solidFill>
                  <a:srgbClr val="1FAECD"/>
                </a:solidFill>
              </a:rPr>
              <a:t> </a:t>
            </a:r>
            <a:r>
              <a:rPr lang="en-US" dirty="0" err="1" smtClean="0">
                <a:solidFill>
                  <a:srgbClr val="1FAECD"/>
                </a:solidFill>
              </a:rPr>
              <a:t>одземање</a:t>
            </a:r>
            <a:r>
              <a:rPr lang="en-US" dirty="0" smtClean="0">
                <a:solidFill>
                  <a:srgbClr val="1FAECD"/>
                </a:solidFill>
              </a:rPr>
              <a:t> </a:t>
            </a:r>
            <a:r>
              <a:rPr lang="en-US" dirty="0" err="1" smtClean="0">
                <a:solidFill>
                  <a:srgbClr val="1FAECD"/>
                </a:solidFill>
              </a:rPr>
              <a:t>на</a:t>
            </a:r>
            <a:r>
              <a:rPr lang="en-US" dirty="0" smtClean="0">
                <a:solidFill>
                  <a:srgbClr val="1FAECD"/>
                </a:solidFill>
              </a:rPr>
              <a:t> </a:t>
            </a:r>
            <a:r>
              <a:rPr lang="en-US" dirty="0" err="1" smtClean="0">
                <a:solidFill>
                  <a:srgbClr val="1FAECD"/>
                </a:solidFill>
              </a:rPr>
              <a:t>еритропоетин</a:t>
            </a:r>
            <a:r>
              <a:rPr lang="en-US" dirty="0" smtClean="0">
                <a:solidFill>
                  <a:srgbClr val="1FAECD"/>
                </a:solidFill>
              </a:rPr>
              <a:t>, </a:t>
            </a:r>
            <a:r>
              <a:rPr lang="en-US" dirty="0" err="1" smtClean="0">
                <a:solidFill>
                  <a:srgbClr val="1FAECD"/>
                </a:solidFill>
              </a:rPr>
              <a:t>што</a:t>
            </a:r>
            <a:r>
              <a:rPr lang="en-US" dirty="0" smtClean="0">
                <a:solidFill>
                  <a:srgbClr val="1FAECD"/>
                </a:solidFill>
              </a:rPr>
              <a:t> </a:t>
            </a:r>
            <a:r>
              <a:rPr lang="en-US" dirty="0" err="1" smtClean="0">
                <a:solidFill>
                  <a:srgbClr val="1FAECD"/>
                </a:solidFill>
              </a:rPr>
              <a:t>резултира</a:t>
            </a:r>
            <a:r>
              <a:rPr lang="en-US" dirty="0" smtClean="0">
                <a:solidFill>
                  <a:srgbClr val="1FAECD"/>
                </a:solidFill>
              </a:rPr>
              <a:t> </a:t>
            </a:r>
            <a:r>
              <a:rPr lang="en-US" dirty="0" err="1" smtClean="0">
                <a:solidFill>
                  <a:srgbClr val="1FAECD"/>
                </a:solidFill>
              </a:rPr>
              <a:t>со</a:t>
            </a:r>
            <a:r>
              <a:rPr lang="en-US" dirty="0" smtClean="0">
                <a:solidFill>
                  <a:srgbClr val="1FAECD"/>
                </a:solidFill>
              </a:rPr>
              <a:t> </a:t>
            </a:r>
            <a:r>
              <a:rPr lang="en-US" dirty="0" err="1" smtClean="0">
                <a:solidFill>
                  <a:srgbClr val="1FAECD"/>
                </a:solidFill>
              </a:rPr>
              <a:t>забрзана</a:t>
            </a:r>
            <a:r>
              <a:rPr lang="en-US" dirty="0" smtClean="0">
                <a:solidFill>
                  <a:srgbClr val="1FAECD"/>
                </a:solidFill>
              </a:rPr>
              <a:t> </a:t>
            </a:r>
            <a:r>
              <a:rPr lang="en-US" dirty="0" err="1" smtClean="0">
                <a:solidFill>
                  <a:srgbClr val="1FAECD"/>
                </a:solidFill>
              </a:rPr>
              <a:t>стапка</a:t>
            </a:r>
            <a:r>
              <a:rPr lang="en-US" dirty="0" smtClean="0">
                <a:solidFill>
                  <a:srgbClr val="1FAECD"/>
                </a:solidFill>
              </a:rPr>
              <a:t> </a:t>
            </a:r>
            <a:r>
              <a:rPr lang="en-US" dirty="0" err="1" smtClean="0">
                <a:solidFill>
                  <a:srgbClr val="1FAECD"/>
                </a:solidFill>
              </a:rPr>
              <a:t>на</a:t>
            </a:r>
            <a:r>
              <a:rPr lang="en-US" dirty="0" smtClean="0">
                <a:solidFill>
                  <a:srgbClr val="1FAECD"/>
                </a:solidFill>
              </a:rPr>
              <a:t> </a:t>
            </a:r>
            <a:r>
              <a:rPr lang="en-US" dirty="0" err="1" smtClean="0">
                <a:solidFill>
                  <a:srgbClr val="1FAECD"/>
                </a:solidFill>
              </a:rPr>
              <a:t>апоптоза</a:t>
            </a:r>
            <a:r>
              <a:rPr lang="mk-MK" dirty="0" smtClean="0">
                <a:solidFill>
                  <a:srgbClr val="1FAECD"/>
                </a:solidFill>
              </a:rPr>
              <a:t>.</a:t>
            </a:r>
            <a:endParaRPr lang="en-US" dirty="0" smtClean="0">
              <a:solidFill>
                <a:srgbClr val="1FAECD"/>
              </a:solidFill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Diamond-</a:t>
            </a:r>
            <a:r>
              <a:rPr lang="en-US" sz="2800" dirty="0" err="1" smtClean="0"/>
              <a:t>Blackfan</a:t>
            </a:r>
            <a:r>
              <a:rPr lang="en-US" sz="2800" dirty="0" smtClean="0"/>
              <a:t> </a:t>
            </a:r>
            <a:r>
              <a:rPr lang="mk-MK" sz="2800" dirty="0" smtClean="0"/>
              <a:t>анемија-</a:t>
            </a:r>
            <a:r>
              <a:rPr lang="en-US" sz="2800" dirty="0" smtClean="0"/>
              <a:t> </a:t>
            </a:r>
            <a:r>
              <a:rPr lang="mk-MK" sz="2800" dirty="0" smtClean="0"/>
              <a:t>в</a:t>
            </a:r>
            <a:r>
              <a:rPr lang="en-US" sz="2800" dirty="0" err="1" smtClean="0"/>
              <a:t>роден</a:t>
            </a:r>
            <a:r>
              <a:rPr lang="mk-MK" sz="2800" dirty="0" smtClean="0"/>
              <a:t>а</a:t>
            </a:r>
            <a:r>
              <a:rPr lang="en-US" sz="2800" dirty="0" smtClean="0"/>
              <a:t> </a:t>
            </a:r>
            <a:r>
              <a:rPr lang="en-US" sz="2800" dirty="0" err="1" smtClean="0"/>
              <a:t>чиста</a:t>
            </a:r>
            <a:r>
              <a:rPr lang="en-US" sz="2800" dirty="0" smtClean="0"/>
              <a:t> </a:t>
            </a:r>
            <a:r>
              <a:rPr lang="en-US" sz="2800" dirty="0" err="1" smtClean="0"/>
              <a:t>еритроцитна</a:t>
            </a:r>
            <a:r>
              <a:rPr lang="en-US" sz="2800" dirty="0" smtClean="0"/>
              <a:t> </a:t>
            </a:r>
            <a:r>
              <a:rPr lang="en-US" sz="2800" dirty="0" err="1" smtClean="0"/>
              <a:t>аплазија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000" dirty="0" err="1" smtClean="0">
                <a:solidFill>
                  <a:srgbClr val="1FAECD"/>
                </a:solidFill>
              </a:rPr>
              <a:t>Анемија</a:t>
            </a:r>
            <a:r>
              <a:rPr lang="en-US" sz="2000" dirty="0" smtClean="0">
                <a:solidFill>
                  <a:srgbClr val="1FAECD"/>
                </a:solidFill>
              </a:rPr>
              <a:t> </a:t>
            </a:r>
            <a:r>
              <a:rPr lang="en-US" sz="2000" dirty="0" err="1" smtClean="0">
                <a:solidFill>
                  <a:srgbClr val="1FAECD"/>
                </a:solidFill>
              </a:rPr>
              <a:t>и</a:t>
            </a:r>
            <a:r>
              <a:rPr lang="en-US" sz="2000" dirty="0" smtClean="0">
                <a:solidFill>
                  <a:srgbClr val="1FAECD"/>
                </a:solidFill>
              </a:rPr>
              <a:t> </a:t>
            </a:r>
            <a:r>
              <a:rPr lang="en-US" sz="2000" dirty="0" err="1" smtClean="0">
                <a:solidFill>
                  <a:srgbClr val="1FAECD"/>
                </a:solidFill>
              </a:rPr>
              <a:t>бледило</a:t>
            </a:r>
            <a:r>
              <a:rPr lang="en-US" sz="2000" dirty="0" smtClean="0">
                <a:solidFill>
                  <a:srgbClr val="1FAECD"/>
                </a:solidFill>
              </a:rPr>
              <a:t> </a:t>
            </a:r>
            <a:r>
              <a:rPr lang="en-US" sz="2000" dirty="0" err="1" smtClean="0">
                <a:solidFill>
                  <a:srgbClr val="1FAECD"/>
                </a:solidFill>
              </a:rPr>
              <a:t>во</a:t>
            </a:r>
            <a:r>
              <a:rPr lang="en-US" sz="2000" dirty="0" smtClean="0">
                <a:solidFill>
                  <a:srgbClr val="1FAECD"/>
                </a:solidFill>
              </a:rPr>
              <a:t> </a:t>
            </a:r>
            <a:r>
              <a:rPr lang="en-US" sz="2000" dirty="0" err="1" smtClean="0">
                <a:solidFill>
                  <a:srgbClr val="1FAECD"/>
                </a:solidFill>
              </a:rPr>
              <a:t>првите</a:t>
            </a:r>
            <a:r>
              <a:rPr lang="en-US" sz="2000" dirty="0" smtClean="0">
                <a:solidFill>
                  <a:srgbClr val="1FAECD"/>
                </a:solidFill>
              </a:rPr>
              <a:t> 3 </a:t>
            </a:r>
            <a:r>
              <a:rPr lang="en-US" sz="2000" dirty="0" err="1" smtClean="0">
                <a:solidFill>
                  <a:srgbClr val="1FAECD"/>
                </a:solidFill>
              </a:rPr>
              <a:t>месеци</a:t>
            </a:r>
            <a:r>
              <a:rPr lang="en-US" sz="2000" dirty="0" smtClean="0">
                <a:solidFill>
                  <a:srgbClr val="1FAECD"/>
                </a:solidFill>
              </a:rPr>
              <a:t>, 35%</a:t>
            </a:r>
            <a:r>
              <a:rPr lang="en-US" sz="2000" dirty="0" smtClean="0">
                <a:solidFill>
                  <a:srgbClr val="1FAECD"/>
                </a:solidFill>
              </a:rPr>
              <a:t> </a:t>
            </a:r>
            <a:r>
              <a:rPr lang="mk-MK" sz="2000" dirty="0" smtClean="0">
                <a:solidFill>
                  <a:srgbClr val="1FAECD"/>
                </a:solidFill>
              </a:rPr>
              <a:t>анемија</a:t>
            </a:r>
            <a:r>
              <a:rPr lang="en-US" sz="2000" dirty="0" smtClean="0">
                <a:solidFill>
                  <a:srgbClr val="1FAECD"/>
                </a:solidFill>
              </a:rPr>
              <a:t> </a:t>
            </a:r>
            <a:r>
              <a:rPr lang="en-US" sz="2000" dirty="0" err="1" smtClean="0">
                <a:solidFill>
                  <a:srgbClr val="1FAECD"/>
                </a:solidFill>
              </a:rPr>
              <a:t>при</a:t>
            </a:r>
            <a:r>
              <a:rPr lang="en-US" sz="2000" dirty="0" smtClean="0">
                <a:solidFill>
                  <a:srgbClr val="1FAECD"/>
                </a:solidFill>
              </a:rPr>
              <a:t> </a:t>
            </a:r>
            <a:r>
              <a:rPr lang="en-US" sz="2000" dirty="0" err="1" smtClean="0">
                <a:solidFill>
                  <a:srgbClr val="1FAECD"/>
                </a:solidFill>
              </a:rPr>
              <a:t>раѓањето</a:t>
            </a:r>
            <a:r>
              <a:rPr lang="en-US" sz="2000" dirty="0" smtClean="0">
                <a:solidFill>
                  <a:srgbClr val="1FAECD"/>
                </a:solidFill>
              </a:rPr>
              <a:t>, 65% </a:t>
            </a:r>
            <a:r>
              <a:rPr lang="en-US" sz="2000" dirty="0" err="1" smtClean="0">
                <a:solidFill>
                  <a:srgbClr val="1FAECD"/>
                </a:solidFill>
              </a:rPr>
              <a:t>од</a:t>
            </a:r>
            <a:r>
              <a:rPr lang="en-US" sz="2000" dirty="0" smtClean="0">
                <a:solidFill>
                  <a:srgbClr val="1FAECD"/>
                </a:solidFill>
              </a:rPr>
              <a:t> 6 </a:t>
            </a:r>
            <a:r>
              <a:rPr lang="en-US" sz="2000" dirty="0" err="1" smtClean="0">
                <a:solidFill>
                  <a:srgbClr val="1FAECD"/>
                </a:solidFill>
              </a:rPr>
              <a:t>месечна</a:t>
            </a:r>
            <a:r>
              <a:rPr lang="en-US" sz="2000" dirty="0" smtClean="0">
                <a:solidFill>
                  <a:srgbClr val="1FAECD"/>
                </a:solidFill>
              </a:rPr>
              <a:t> </a:t>
            </a:r>
            <a:r>
              <a:rPr lang="en-US" sz="2000" dirty="0" err="1" smtClean="0">
                <a:solidFill>
                  <a:srgbClr val="1FAECD"/>
                </a:solidFill>
              </a:rPr>
              <a:t>возраст</a:t>
            </a:r>
            <a:r>
              <a:rPr lang="en-US" sz="2000" dirty="0" smtClean="0">
                <a:solidFill>
                  <a:srgbClr val="1FAECD"/>
                </a:solidFill>
              </a:rPr>
              <a:t>, </a:t>
            </a:r>
            <a:r>
              <a:rPr lang="en-US" sz="2000" dirty="0" err="1" smtClean="0">
                <a:solidFill>
                  <a:srgbClr val="1FAECD"/>
                </a:solidFill>
              </a:rPr>
              <a:t>а</a:t>
            </a:r>
            <a:r>
              <a:rPr lang="en-US" sz="2000" dirty="0" smtClean="0">
                <a:solidFill>
                  <a:srgbClr val="1FAECD"/>
                </a:solidFill>
              </a:rPr>
              <a:t> 90% - </a:t>
            </a:r>
            <a:r>
              <a:rPr lang="en-US" sz="2000" dirty="0" err="1" smtClean="0">
                <a:solidFill>
                  <a:srgbClr val="1FAECD"/>
                </a:solidFill>
              </a:rPr>
              <a:t>од</a:t>
            </a:r>
            <a:r>
              <a:rPr lang="en-US" sz="2000" dirty="0" smtClean="0">
                <a:solidFill>
                  <a:srgbClr val="1FAECD"/>
                </a:solidFill>
              </a:rPr>
              <a:t> 1 </a:t>
            </a:r>
            <a:r>
              <a:rPr lang="en-US" sz="2000" dirty="0" err="1" smtClean="0">
                <a:solidFill>
                  <a:srgbClr val="1FAECD"/>
                </a:solidFill>
              </a:rPr>
              <a:t>година</a:t>
            </a:r>
            <a:endParaRPr lang="en-US" sz="2000" dirty="0" smtClean="0">
              <a:solidFill>
                <a:srgbClr val="1FAECD"/>
              </a:solidFill>
            </a:endParaRPr>
          </a:p>
          <a:p>
            <a:r>
              <a:rPr lang="en-US" sz="2000" dirty="0" err="1" smtClean="0"/>
              <a:t>Тромбоцитите</a:t>
            </a:r>
            <a:r>
              <a:rPr lang="en-US" sz="2000" dirty="0" smtClean="0"/>
              <a:t> </a:t>
            </a:r>
            <a:r>
              <a:rPr lang="en-US" sz="2000" dirty="0" err="1" smtClean="0"/>
              <a:t>и</a:t>
            </a:r>
            <a:r>
              <a:rPr lang="en-US" sz="2000" dirty="0" smtClean="0"/>
              <a:t> </a:t>
            </a:r>
            <a:r>
              <a:rPr lang="en-US" sz="2000" dirty="0" err="1" smtClean="0"/>
              <a:t>белите</a:t>
            </a:r>
            <a:r>
              <a:rPr lang="en-US" sz="2000" dirty="0" smtClean="0"/>
              <a:t> </a:t>
            </a:r>
            <a:r>
              <a:rPr lang="en-US" sz="2000" dirty="0" err="1" smtClean="0"/>
              <a:t>крвни</a:t>
            </a:r>
            <a:r>
              <a:rPr lang="en-US" sz="2000" dirty="0" smtClean="0"/>
              <a:t> </a:t>
            </a:r>
            <a:r>
              <a:rPr lang="en-US" sz="2000" dirty="0" err="1" smtClean="0"/>
              <a:t>клетки</a:t>
            </a:r>
            <a:r>
              <a:rPr lang="en-US" sz="2000" dirty="0" smtClean="0"/>
              <a:t> </a:t>
            </a:r>
            <a:r>
              <a:rPr lang="mk-MK" sz="2000" dirty="0" smtClean="0"/>
              <a:t>се </a:t>
            </a:r>
            <a:r>
              <a:rPr lang="en-US" sz="2000" dirty="0" err="1" smtClean="0"/>
              <a:t>нормалн</a:t>
            </a:r>
            <a:r>
              <a:rPr lang="mk-MK" sz="2000" dirty="0" smtClean="0"/>
              <a:t>и</a:t>
            </a:r>
            <a:endParaRPr lang="en-US" sz="2000" dirty="0" smtClean="0"/>
          </a:p>
          <a:p>
            <a:r>
              <a:rPr lang="en-US" sz="2000" dirty="0" smtClean="0"/>
              <a:t>25% </a:t>
            </a:r>
            <a:r>
              <a:rPr lang="en-US" sz="2000" dirty="0" err="1" smtClean="0"/>
              <a:t>имаат</a:t>
            </a:r>
            <a:r>
              <a:rPr lang="en-US" sz="2000" dirty="0" smtClean="0"/>
              <a:t> </a:t>
            </a:r>
            <a:r>
              <a:rPr lang="en-US" sz="2000" dirty="0" err="1" smtClean="0"/>
              <a:t>пренатални</a:t>
            </a:r>
            <a:r>
              <a:rPr lang="mk-MK" sz="2000" dirty="0" smtClean="0"/>
              <a:t> </a:t>
            </a:r>
            <a:r>
              <a:rPr lang="en-US" sz="2000" dirty="0" err="1" smtClean="0"/>
              <a:t>и</a:t>
            </a:r>
            <a:r>
              <a:rPr lang="en-US" sz="2000" dirty="0" smtClean="0"/>
              <a:t> </a:t>
            </a:r>
            <a:r>
              <a:rPr lang="en-US" sz="2000" dirty="0" err="1" smtClean="0"/>
              <a:t>постнатални</a:t>
            </a:r>
            <a:r>
              <a:rPr lang="en-US" sz="2000" dirty="0" smtClean="0"/>
              <a:t> </a:t>
            </a:r>
            <a:r>
              <a:rPr lang="en-US" sz="2000" dirty="0" err="1" smtClean="0"/>
              <a:t>пореметување</a:t>
            </a:r>
            <a:r>
              <a:rPr lang="en-US" sz="2000" dirty="0" smtClean="0"/>
              <a:t> </a:t>
            </a:r>
            <a:r>
              <a:rPr lang="en-US" sz="2000" dirty="0" err="1" smtClean="0"/>
              <a:t>во</a:t>
            </a:r>
            <a:r>
              <a:rPr lang="en-US" sz="2000" dirty="0" smtClean="0"/>
              <a:t> </a:t>
            </a:r>
            <a:r>
              <a:rPr lang="en-US" sz="2000" dirty="0" err="1" smtClean="0"/>
              <a:t>растот</a:t>
            </a:r>
            <a:r>
              <a:rPr lang="en-US" sz="2000" dirty="0" smtClean="0"/>
              <a:t> </a:t>
            </a:r>
            <a:r>
              <a:rPr lang="en-US" sz="2000" dirty="0" err="1" smtClean="0"/>
              <a:t>и</a:t>
            </a:r>
            <a:r>
              <a:rPr lang="en-US" sz="2000" dirty="0" smtClean="0"/>
              <a:t> </a:t>
            </a:r>
            <a:r>
              <a:rPr lang="en-US" sz="2000" dirty="0" err="1" smtClean="0"/>
              <a:t>придружни</a:t>
            </a:r>
            <a:r>
              <a:rPr lang="en-US" sz="2000" dirty="0" smtClean="0"/>
              <a:t> </a:t>
            </a:r>
            <a:r>
              <a:rPr lang="en-US" sz="2000" dirty="0" err="1" smtClean="0">
                <a:solidFill>
                  <a:srgbClr val="1FAECD"/>
                </a:solidFill>
              </a:rPr>
              <a:t>вродени</a:t>
            </a:r>
            <a:r>
              <a:rPr lang="en-US" sz="2000" dirty="0" smtClean="0">
                <a:solidFill>
                  <a:srgbClr val="1FAECD"/>
                </a:solidFill>
              </a:rPr>
              <a:t> </a:t>
            </a:r>
            <a:r>
              <a:rPr lang="en-US" sz="2000" dirty="0" err="1" smtClean="0">
                <a:solidFill>
                  <a:srgbClr val="1FAECD"/>
                </a:solidFill>
              </a:rPr>
              <a:t>дефекти</a:t>
            </a:r>
            <a:r>
              <a:rPr lang="en-US" sz="2000" dirty="0" smtClean="0">
                <a:solidFill>
                  <a:srgbClr val="1FAECD"/>
                </a:solidFill>
              </a:rPr>
              <a:t>, </a:t>
            </a:r>
            <a:r>
              <a:rPr lang="en-US" sz="2000" dirty="0" err="1" smtClean="0">
                <a:solidFill>
                  <a:srgbClr val="1FAECD"/>
                </a:solidFill>
              </a:rPr>
              <a:t>вклучувајќи</a:t>
            </a:r>
            <a:r>
              <a:rPr lang="en-US" sz="2000" dirty="0" smtClean="0">
                <a:solidFill>
                  <a:srgbClr val="1FAECD"/>
                </a:solidFill>
              </a:rPr>
              <a:t> </a:t>
            </a:r>
            <a:r>
              <a:rPr lang="en-US" sz="2000" dirty="0" err="1" smtClean="0">
                <a:solidFill>
                  <a:srgbClr val="1FAECD"/>
                </a:solidFill>
              </a:rPr>
              <a:t>низок</a:t>
            </a:r>
            <a:r>
              <a:rPr lang="en-US" sz="2000" dirty="0" smtClean="0">
                <a:solidFill>
                  <a:srgbClr val="1FAECD"/>
                </a:solidFill>
              </a:rPr>
              <a:t> </a:t>
            </a:r>
            <a:r>
              <a:rPr lang="en-US" sz="2000" dirty="0" err="1" smtClean="0">
                <a:solidFill>
                  <a:srgbClr val="1FAECD"/>
                </a:solidFill>
              </a:rPr>
              <a:t>раст</a:t>
            </a:r>
            <a:r>
              <a:rPr lang="en-US" sz="2000" dirty="0" smtClean="0">
                <a:solidFill>
                  <a:srgbClr val="1FAECD"/>
                </a:solidFill>
              </a:rPr>
              <a:t>, </a:t>
            </a:r>
            <a:r>
              <a:rPr lang="en-US" sz="2000" dirty="0" err="1" smtClean="0">
                <a:solidFill>
                  <a:srgbClr val="1FAECD"/>
                </a:solidFill>
              </a:rPr>
              <a:t>абнормалности</a:t>
            </a:r>
            <a:r>
              <a:rPr lang="en-US" sz="2000" dirty="0" smtClean="0">
                <a:solidFill>
                  <a:srgbClr val="1FAECD"/>
                </a:solidFill>
              </a:rPr>
              <a:t> </a:t>
            </a:r>
            <a:r>
              <a:rPr lang="en-US" sz="2000" dirty="0" err="1" smtClean="0">
                <a:solidFill>
                  <a:srgbClr val="1FAECD"/>
                </a:solidFill>
              </a:rPr>
              <a:t>на</a:t>
            </a:r>
            <a:r>
              <a:rPr lang="en-US" sz="2000" dirty="0" smtClean="0">
                <a:solidFill>
                  <a:srgbClr val="1FAECD"/>
                </a:solidFill>
              </a:rPr>
              <a:t> </a:t>
            </a:r>
            <a:r>
              <a:rPr lang="en-US" sz="2000" dirty="0" err="1" smtClean="0">
                <a:solidFill>
                  <a:srgbClr val="1FAECD"/>
                </a:solidFill>
              </a:rPr>
              <a:t>палците</a:t>
            </a:r>
            <a:r>
              <a:rPr lang="en-US" sz="2000" dirty="0" smtClean="0">
                <a:solidFill>
                  <a:srgbClr val="1FAECD"/>
                </a:solidFill>
              </a:rPr>
              <a:t>, </a:t>
            </a:r>
            <a:r>
              <a:rPr lang="en-US" sz="2000" dirty="0" err="1" smtClean="0">
                <a:solidFill>
                  <a:srgbClr val="1FAECD"/>
                </a:solidFill>
              </a:rPr>
              <a:t>скелетни</a:t>
            </a:r>
            <a:r>
              <a:rPr lang="en-US" sz="2000" dirty="0" smtClean="0">
                <a:solidFill>
                  <a:srgbClr val="1FAECD"/>
                </a:solidFill>
              </a:rPr>
              <a:t> </a:t>
            </a:r>
            <a:r>
              <a:rPr lang="mk-MK" sz="2000" dirty="0" smtClean="0">
                <a:solidFill>
                  <a:srgbClr val="1FAECD"/>
                </a:solidFill>
              </a:rPr>
              <a:t>абнормалности</a:t>
            </a:r>
            <a:r>
              <a:rPr lang="en-US" sz="2000" dirty="0" smtClean="0">
                <a:solidFill>
                  <a:srgbClr val="1FAECD"/>
                </a:solidFill>
              </a:rPr>
              <a:t>, </a:t>
            </a:r>
            <a:r>
              <a:rPr lang="en-US" sz="2000" dirty="0" err="1" smtClean="0">
                <a:solidFill>
                  <a:srgbClr val="1FAECD"/>
                </a:solidFill>
              </a:rPr>
              <a:t>вродени</a:t>
            </a:r>
            <a:r>
              <a:rPr lang="en-US" sz="2000" dirty="0" smtClean="0">
                <a:solidFill>
                  <a:srgbClr val="1FAECD"/>
                </a:solidFill>
              </a:rPr>
              <a:t> </a:t>
            </a:r>
            <a:r>
              <a:rPr lang="en-US" sz="2000" dirty="0" err="1" smtClean="0">
                <a:solidFill>
                  <a:srgbClr val="1FAECD"/>
                </a:solidFill>
              </a:rPr>
              <a:t>срцеви</a:t>
            </a:r>
            <a:r>
              <a:rPr lang="en-US" sz="2000" dirty="0" smtClean="0">
                <a:solidFill>
                  <a:srgbClr val="1FAECD"/>
                </a:solidFill>
              </a:rPr>
              <a:t> </a:t>
            </a:r>
            <a:r>
              <a:rPr lang="en-US" sz="2000" dirty="0" err="1" smtClean="0">
                <a:solidFill>
                  <a:srgbClr val="1FAECD"/>
                </a:solidFill>
              </a:rPr>
              <a:t>мани</a:t>
            </a:r>
            <a:r>
              <a:rPr lang="en-US" sz="2000" dirty="0" smtClean="0">
                <a:solidFill>
                  <a:srgbClr val="1FAECD"/>
                </a:solidFill>
              </a:rPr>
              <a:t>, </a:t>
            </a:r>
            <a:r>
              <a:rPr lang="en-US" sz="2000" dirty="0" err="1" smtClean="0">
                <a:solidFill>
                  <a:srgbClr val="1FAECD"/>
                </a:solidFill>
              </a:rPr>
              <a:t>аномалии</a:t>
            </a:r>
            <a:r>
              <a:rPr lang="en-US" sz="2000" dirty="0" smtClean="0">
                <a:solidFill>
                  <a:srgbClr val="1FAECD"/>
                </a:solidFill>
              </a:rPr>
              <a:t> </a:t>
            </a:r>
            <a:r>
              <a:rPr lang="en-US" sz="2000" dirty="0" err="1" smtClean="0">
                <a:solidFill>
                  <a:srgbClr val="1FAECD"/>
                </a:solidFill>
              </a:rPr>
              <a:t>на</a:t>
            </a:r>
            <a:r>
              <a:rPr lang="en-US" sz="2000" dirty="0" smtClean="0">
                <a:solidFill>
                  <a:srgbClr val="1FAECD"/>
                </a:solidFill>
              </a:rPr>
              <a:t> </a:t>
            </a:r>
            <a:r>
              <a:rPr lang="en-US" sz="2000" dirty="0" err="1" smtClean="0">
                <a:solidFill>
                  <a:srgbClr val="1FAECD"/>
                </a:solidFill>
              </a:rPr>
              <a:t>уринарниот</a:t>
            </a:r>
            <a:r>
              <a:rPr lang="en-US" sz="2000" dirty="0" smtClean="0">
                <a:solidFill>
                  <a:srgbClr val="1FAECD"/>
                </a:solidFill>
              </a:rPr>
              <a:t> </a:t>
            </a:r>
            <a:r>
              <a:rPr lang="en-US" sz="2000" dirty="0" err="1" smtClean="0">
                <a:solidFill>
                  <a:srgbClr val="1FAECD"/>
                </a:solidFill>
              </a:rPr>
              <a:t>тракт</a:t>
            </a:r>
            <a:r>
              <a:rPr lang="en-US" sz="2000" dirty="0" smtClean="0">
                <a:solidFill>
                  <a:srgbClr val="1FAECD"/>
                </a:solidFill>
              </a:rPr>
              <a:t> </a:t>
            </a:r>
            <a:r>
              <a:rPr lang="en-US" sz="2000" dirty="0" err="1" smtClean="0">
                <a:solidFill>
                  <a:srgbClr val="1FAECD"/>
                </a:solidFill>
              </a:rPr>
              <a:t>и</a:t>
            </a:r>
            <a:r>
              <a:rPr lang="en-US" sz="2000" dirty="0" smtClean="0">
                <a:solidFill>
                  <a:srgbClr val="1FAECD"/>
                </a:solidFill>
              </a:rPr>
              <a:t> </a:t>
            </a:r>
            <a:r>
              <a:rPr lang="en-US" sz="2000" dirty="0" err="1" smtClean="0">
                <a:solidFill>
                  <a:srgbClr val="1FAECD"/>
                </a:solidFill>
              </a:rPr>
              <a:t>краниофацијалн</a:t>
            </a:r>
            <a:r>
              <a:rPr lang="mk-MK" sz="2000" dirty="0" smtClean="0">
                <a:solidFill>
                  <a:srgbClr val="1FAECD"/>
                </a:solidFill>
              </a:rPr>
              <a:t>а</a:t>
            </a:r>
            <a:r>
              <a:rPr lang="en-US" sz="2000" dirty="0" smtClean="0">
                <a:solidFill>
                  <a:srgbClr val="1FAECD"/>
                </a:solidFill>
              </a:rPr>
              <a:t> </a:t>
            </a:r>
            <a:r>
              <a:rPr lang="en-US" sz="2000" dirty="0" err="1" smtClean="0">
                <a:solidFill>
                  <a:srgbClr val="1FAECD"/>
                </a:solidFill>
              </a:rPr>
              <a:t>дизморфи</a:t>
            </a:r>
            <a:r>
              <a:rPr lang="mk-MK" sz="2000" dirty="0" smtClean="0">
                <a:solidFill>
                  <a:srgbClr val="1FAECD"/>
                </a:solidFill>
              </a:rPr>
              <a:t>ја.</a:t>
            </a:r>
            <a:endParaRPr lang="en-US" sz="2000" dirty="0" smtClean="0">
              <a:solidFill>
                <a:srgbClr val="1FAECD"/>
              </a:solidFill>
            </a:endParaRPr>
          </a:p>
          <a:p>
            <a:r>
              <a:rPr lang="mk-MK" sz="2000" dirty="0" smtClean="0"/>
              <a:t>Кариотип-</a:t>
            </a:r>
            <a:r>
              <a:rPr lang="en-US" sz="2000" dirty="0" smtClean="0"/>
              <a:t> </a:t>
            </a:r>
            <a:r>
              <a:rPr lang="en-US" sz="2000" dirty="0" err="1" smtClean="0"/>
              <a:t>генерално</a:t>
            </a:r>
            <a:r>
              <a:rPr lang="en-US" sz="2000" dirty="0" smtClean="0"/>
              <a:t> </a:t>
            </a:r>
            <a:r>
              <a:rPr lang="en-US" sz="2000" dirty="0" err="1" smtClean="0"/>
              <a:t>нормал</a:t>
            </a:r>
            <a:r>
              <a:rPr lang="mk-MK" sz="2000" dirty="0" smtClean="0"/>
              <a:t>ен.</a:t>
            </a:r>
            <a:endParaRPr lang="en-US" sz="2000" dirty="0" smtClean="0"/>
          </a:p>
          <a:p>
            <a:r>
              <a:rPr lang="en-US" sz="2000" dirty="0" err="1" smtClean="0"/>
              <a:t>Не</a:t>
            </a:r>
            <a:r>
              <a:rPr lang="mk-MK" sz="2000" dirty="0" smtClean="0"/>
              <a:t>ма</a:t>
            </a:r>
            <a:r>
              <a:rPr lang="en-US" sz="2000" dirty="0" smtClean="0"/>
              <a:t> </a:t>
            </a:r>
            <a:r>
              <a:rPr lang="en-US" sz="2000" dirty="0" err="1" smtClean="0"/>
              <a:t>хепатоспленомегалија</a:t>
            </a:r>
            <a:r>
              <a:rPr lang="mk-MK" sz="2000" dirty="0" smtClean="0"/>
              <a:t>.</a:t>
            </a:r>
            <a:endParaRPr lang="en-US" sz="2000" dirty="0" smtClean="0"/>
          </a:p>
          <a:p>
            <a:r>
              <a:rPr lang="mk-MK" sz="2000" dirty="0" smtClean="0"/>
              <a:t>Зголемен ризик за малигна болест</a:t>
            </a:r>
            <a:r>
              <a:rPr lang="en-US" sz="2000" dirty="0" smtClean="0"/>
              <a:t> </a:t>
            </a:r>
            <a:r>
              <a:rPr lang="en-US" sz="2000" dirty="0" smtClean="0"/>
              <a:t>(</a:t>
            </a:r>
            <a:r>
              <a:rPr lang="en-US" sz="2000" dirty="0" err="1" smtClean="0"/>
              <a:t>зголемена</a:t>
            </a:r>
            <a:r>
              <a:rPr lang="en-US" sz="2000" dirty="0" smtClean="0"/>
              <a:t> </a:t>
            </a:r>
            <a:r>
              <a:rPr lang="en-US" sz="2000" dirty="0" err="1" smtClean="0"/>
              <a:t>инциденца</a:t>
            </a:r>
            <a:r>
              <a:rPr lang="en-US" sz="2000" dirty="0" smtClean="0"/>
              <a:t> </a:t>
            </a:r>
            <a:r>
              <a:rPr lang="mk-MK" sz="2000" dirty="0" smtClean="0"/>
              <a:t>за АЛЛ, АМЛ,</a:t>
            </a:r>
            <a:r>
              <a:rPr lang="en-US" sz="2000" dirty="0" smtClean="0"/>
              <a:t>,</a:t>
            </a:r>
            <a:r>
              <a:rPr lang="en-US" sz="2000" dirty="0" err="1" smtClean="0"/>
              <a:t>хепатоцелуларен</a:t>
            </a:r>
            <a:r>
              <a:rPr lang="en-US" sz="2000" dirty="0" smtClean="0"/>
              <a:t> </a:t>
            </a:r>
            <a:r>
              <a:rPr lang="en-US" sz="2000" dirty="0" err="1" smtClean="0"/>
              <a:t>карцином</a:t>
            </a:r>
            <a:r>
              <a:rPr lang="en-US" sz="2000" dirty="0" smtClean="0"/>
              <a:t>)</a:t>
            </a:r>
            <a:r>
              <a:rPr lang="mk-MK" sz="2000" dirty="0" smtClean="0"/>
              <a:t>.</a:t>
            </a: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k-MK" sz="3600" dirty="0" smtClean="0"/>
              <a:t>Клинички карактеристики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k-MK" sz="3600" dirty="0" smtClean="0"/>
              <a:t>Дијагноза</a:t>
            </a:r>
            <a:endParaRPr lang="en-US" sz="36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mk-MK" dirty="0" smtClean="0">
                <a:solidFill>
                  <a:srgbClr val="1FAECD"/>
                </a:solidFill>
              </a:rPr>
              <a:t>Крвна слика и размаска</a:t>
            </a:r>
          </a:p>
          <a:p>
            <a:pPr lvl="1"/>
            <a:r>
              <a:rPr lang="mk-MK" dirty="0" smtClean="0">
                <a:solidFill>
                  <a:srgbClr val="1FAECD"/>
                </a:solidFill>
              </a:rPr>
              <a:t>А</a:t>
            </a:r>
            <a:r>
              <a:rPr lang="en-US" dirty="0" err="1" smtClean="0">
                <a:solidFill>
                  <a:srgbClr val="1FAECD"/>
                </a:solidFill>
              </a:rPr>
              <a:t>немија</a:t>
            </a:r>
            <a:r>
              <a:rPr lang="en-US" dirty="0" smtClean="0">
                <a:solidFill>
                  <a:srgbClr val="1FAECD"/>
                </a:solidFill>
              </a:rPr>
              <a:t> </a:t>
            </a:r>
            <a:r>
              <a:rPr lang="en-US" dirty="0" err="1" smtClean="0">
                <a:solidFill>
                  <a:srgbClr val="1FAECD"/>
                </a:solidFill>
              </a:rPr>
              <a:t>и</a:t>
            </a:r>
            <a:r>
              <a:rPr lang="en-US" dirty="0" smtClean="0">
                <a:solidFill>
                  <a:srgbClr val="1FAECD"/>
                </a:solidFill>
              </a:rPr>
              <a:t> </a:t>
            </a:r>
            <a:r>
              <a:rPr lang="en-US" dirty="0" err="1" smtClean="0">
                <a:solidFill>
                  <a:srgbClr val="1FAECD"/>
                </a:solidFill>
              </a:rPr>
              <a:t>ретикулоцитопенија</a:t>
            </a:r>
            <a:endParaRPr lang="en-US" dirty="0" smtClean="0">
              <a:solidFill>
                <a:srgbClr val="1FAECD"/>
              </a:solidFill>
            </a:endParaRPr>
          </a:p>
          <a:p>
            <a:endParaRPr lang="mk-MK" dirty="0" smtClean="0">
              <a:solidFill>
                <a:srgbClr val="1FAECD"/>
              </a:solidFill>
            </a:endParaRPr>
          </a:p>
          <a:p>
            <a:pPr lvl="1"/>
            <a:r>
              <a:rPr lang="en-US" dirty="0" err="1" smtClean="0">
                <a:solidFill>
                  <a:srgbClr val="1FAECD"/>
                </a:solidFill>
              </a:rPr>
              <a:t>Коскената</a:t>
            </a:r>
            <a:r>
              <a:rPr lang="en-US" dirty="0" smtClean="0">
                <a:solidFill>
                  <a:srgbClr val="1FAECD"/>
                </a:solidFill>
              </a:rPr>
              <a:t> </a:t>
            </a:r>
            <a:r>
              <a:rPr lang="en-US" dirty="0" err="1" smtClean="0">
                <a:solidFill>
                  <a:srgbClr val="1FAECD"/>
                </a:solidFill>
              </a:rPr>
              <a:t>срцевина</a:t>
            </a:r>
            <a:r>
              <a:rPr lang="en-US" dirty="0" smtClean="0">
                <a:solidFill>
                  <a:srgbClr val="1FAECD"/>
                </a:solidFill>
              </a:rPr>
              <a:t> </a:t>
            </a:r>
            <a:r>
              <a:rPr lang="en-US" dirty="0" err="1" smtClean="0">
                <a:solidFill>
                  <a:srgbClr val="1FAECD"/>
                </a:solidFill>
              </a:rPr>
              <a:t>со</a:t>
            </a:r>
            <a:r>
              <a:rPr lang="en-US" dirty="0" smtClean="0">
                <a:solidFill>
                  <a:srgbClr val="1FAECD"/>
                </a:solidFill>
              </a:rPr>
              <a:t>  </a:t>
            </a:r>
            <a:r>
              <a:rPr lang="en-US" dirty="0" err="1" smtClean="0">
                <a:solidFill>
                  <a:srgbClr val="1FAECD"/>
                </a:solidFill>
              </a:rPr>
              <a:t>отсуство</a:t>
            </a:r>
            <a:r>
              <a:rPr lang="en-US" dirty="0" smtClean="0">
                <a:solidFill>
                  <a:srgbClr val="1FAECD"/>
                </a:solidFill>
              </a:rPr>
              <a:t> </a:t>
            </a:r>
            <a:r>
              <a:rPr lang="en-US" dirty="0" err="1" smtClean="0">
                <a:solidFill>
                  <a:srgbClr val="1FAECD"/>
                </a:solidFill>
              </a:rPr>
              <a:t>на</a:t>
            </a:r>
            <a:r>
              <a:rPr lang="en-US" dirty="0" smtClean="0">
                <a:solidFill>
                  <a:srgbClr val="1FAECD"/>
                </a:solidFill>
              </a:rPr>
              <a:t> </a:t>
            </a:r>
            <a:r>
              <a:rPr lang="en-US" dirty="0" err="1" smtClean="0">
                <a:solidFill>
                  <a:srgbClr val="1FAECD"/>
                </a:solidFill>
              </a:rPr>
              <a:t>нормобласти</a:t>
            </a:r>
            <a:endParaRPr lang="en-US" dirty="0" smtClean="0">
              <a:solidFill>
                <a:srgbClr val="1FAECD"/>
              </a:solidFill>
            </a:endParaRPr>
          </a:p>
          <a:p>
            <a:pPr>
              <a:buNone/>
            </a:pPr>
            <a:r>
              <a:rPr lang="en-US" dirty="0" smtClean="0"/>
              <a:t>                   </a:t>
            </a:r>
          </a:p>
          <a:p>
            <a:endParaRPr lang="en-US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mk-MK" dirty="0" smtClean="0"/>
              <a:t>Д</a:t>
            </a:r>
            <a:r>
              <a:rPr lang="en-US" dirty="0" err="1" smtClean="0"/>
              <a:t>иференцијална</a:t>
            </a:r>
            <a:r>
              <a:rPr lang="en-US" dirty="0" smtClean="0"/>
              <a:t> </a:t>
            </a:r>
            <a:r>
              <a:rPr lang="en-US" dirty="0" err="1" smtClean="0"/>
              <a:t>дијагноза</a:t>
            </a:r>
            <a:endParaRPr lang="en-US" dirty="0" smtClean="0"/>
          </a:p>
          <a:p>
            <a:pPr lvl="1"/>
            <a:r>
              <a:rPr lang="en-US" dirty="0" err="1" smtClean="0"/>
              <a:t>Минливи</a:t>
            </a:r>
            <a:r>
              <a:rPr lang="en-US" dirty="0" smtClean="0"/>
              <a:t> </a:t>
            </a:r>
            <a:r>
              <a:rPr lang="en-US" dirty="0" err="1" smtClean="0"/>
              <a:t>еритробластопенија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детството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Вроден</a:t>
            </a:r>
            <a:r>
              <a:rPr lang="mk-MK" dirty="0" smtClean="0"/>
              <a:t>а</a:t>
            </a:r>
            <a:r>
              <a:rPr lang="en-US" dirty="0" smtClean="0"/>
              <a:t> </a:t>
            </a:r>
            <a:r>
              <a:rPr lang="en-US" dirty="0" err="1" smtClean="0"/>
              <a:t>хипопластичн</a:t>
            </a:r>
            <a:r>
              <a:rPr lang="mk-MK" dirty="0" smtClean="0"/>
              <a:t>а</a:t>
            </a:r>
            <a:r>
              <a:rPr lang="en-US" dirty="0" smtClean="0"/>
              <a:t> </a:t>
            </a:r>
            <a:r>
              <a:rPr lang="en-US" dirty="0" err="1" smtClean="0"/>
              <a:t>анемија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Преднизон</a:t>
            </a:r>
            <a:r>
              <a:rPr lang="en-US" sz="2400" dirty="0" smtClean="0"/>
              <a:t> 2 mg / kg / </a:t>
            </a:r>
            <a:r>
              <a:rPr lang="en-US" sz="2400" dirty="0" err="1" smtClean="0"/>
              <a:t>ден</a:t>
            </a:r>
            <a:r>
              <a:rPr lang="en-US" sz="2400" dirty="0" smtClean="0"/>
              <a:t>, </a:t>
            </a:r>
            <a:r>
              <a:rPr lang="en-US" sz="2400" dirty="0" err="1" smtClean="0"/>
              <a:t>кога</a:t>
            </a:r>
            <a:r>
              <a:rPr lang="en-US" sz="2400" dirty="0" smtClean="0"/>
              <a:t> </a:t>
            </a:r>
            <a:r>
              <a:rPr lang="en-US" sz="2400" dirty="0" err="1" smtClean="0"/>
              <a:t>нивото</a:t>
            </a:r>
            <a:r>
              <a:rPr lang="en-US" sz="2400" dirty="0" smtClean="0"/>
              <a:t> </a:t>
            </a:r>
            <a:r>
              <a:rPr lang="en-US" sz="2400" dirty="0" err="1" smtClean="0"/>
              <a:t>на</a:t>
            </a:r>
            <a:r>
              <a:rPr lang="en-US" sz="2400" dirty="0" smtClean="0"/>
              <a:t> </a:t>
            </a:r>
            <a:r>
              <a:rPr lang="en-US" sz="2400" dirty="0" err="1" smtClean="0"/>
              <a:t>хемоглобин</a:t>
            </a:r>
            <a:r>
              <a:rPr lang="en-US" sz="2400" dirty="0" smtClean="0"/>
              <a:t> </a:t>
            </a:r>
            <a:r>
              <a:rPr lang="en-US" sz="2400" dirty="0" err="1" smtClean="0"/>
              <a:t>достигне</a:t>
            </a:r>
            <a:r>
              <a:rPr lang="en-US" sz="2400" dirty="0" smtClean="0"/>
              <a:t> 10.0g / dl → </a:t>
            </a:r>
            <a:r>
              <a:rPr lang="en-US" sz="2400" dirty="0" err="1" smtClean="0"/>
              <a:t>намалување</a:t>
            </a:r>
            <a:r>
              <a:rPr lang="en-US" sz="2400" dirty="0" smtClean="0"/>
              <a:t> </a:t>
            </a:r>
            <a:r>
              <a:rPr lang="en-US" sz="2400" dirty="0" err="1" smtClean="0"/>
              <a:t>на</a:t>
            </a:r>
            <a:r>
              <a:rPr lang="en-US" sz="2400" dirty="0" smtClean="0"/>
              <a:t> </a:t>
            </a:r>
            <a:r>
              <a:rPr lang="en-US" sz="2400" dirty="0" err="1" smtClean="0"/>
              <a:t>дозата</a:t>
            </a:r>
            <a:r>
              <a:rPr lang="en-US" sz="2400" dirty="0" smtClean="0"/>
              <a:t> </a:t>
            </a:r>
            <a:r>
              <a:rPr lang="en-US" sz="2400" dirty="0" err="1" smtClean="0"/>
              <a:t>на</a:t>
            </a:r>
            <a:r>
              <a:rPr lang="en-US" sz="2400" dirty="0" smtClean="0"/>
              <a:t> </a:t>
            </a:r>
            <a:r>
              <a:rPr lang="en-US" sz="2400" dirty="0" err="1" smtClean="0"/>
              <a:t>неопходниот</a:t>
            </a:r>
            <a:r>
              <a:rPr lang="en-US" sz="2400" dirty="0" smtClean="0"/>
              <a:t> </a:t>
            </a:r>
            <a:r>
              <a:rPr lang="en-US" sz="2400" dirty="0" err="1" smtClean="0"/>
              <a:t>минимум</a:t>
            </a:r>
            <a:r>
              <a:rPr lang="mk-MK" sz="2400" dirty="0" smtClean="0"/>
              <a:t>.</a:t>
            </a:r>
            <a:endParaRPr lang="en-US" sz="2400" dirty="0" smtClean="0"/>
          </a:p>
          <a:p>
            <a:endParaRPr lang="mk-MK" sz="2400" dirty="0" smtClean="0"/>
          </a:p>
          <a:p>
            <a:r>
              <a:rPr lang="mk-MK" sz="2400" dirty="0" smtClean="0"/>
              <a:t>Т</a:t>
            </a:r>
            <a:r>
              <a:rPr lang="en-US" sz="2400" dirty="0" err="1" smtClean="0"/>
              <a:t>рансфузија</a:t>
            </a:r>
            <a:r>
              <a:rPr lang="en-US" sz="2400" dirty="0" smtClean="0"/>
              <a:t> </a:t>
            </a:r>
            <a:r>
              <a:rPr lang="en-US" sz="2400" dirty="0" err="1" smtClean="0"/>
              <a:t>на</a:t>
            </a:r>
            <a:r>
              <a:rPr lang="en-US" sz="2400" dirty="0" smtClean="0"/>
              <a:t> </a:t>
            </a:r>
            <a:r>
              <a:rPr lang="en-US" sz="2400" dirty="0" err="1" smtClean="0"/>
              <a:t>еритроцити</a:t>
            </a:r>
            <a:r>
              <a:rPr lang="en-US" sz="2400" dirty="0" smtClean="0"/>
              <a:t> </a:t>
            </a:r>
            <a:r>
              <a:rPr lang="mk-MK" sz="2400" dirty="0" smtClean="0"/>
              <a:t>(</a:t>
            </a:r>
            <a:r>
              <a:rPr lang="en-US" sz="2400" dirty="0" err="1" smtClean="0"/>
              <a:t>леукоцити</a:t>
            </a:r>
            <a:r>
              <a:rPr lang="en-US" sz="2400" dirty="0" smtClean="0"/>
              <a:t> </a:t>
            </a:r>
            <a:r>
              <a:rPr lang="mk-MK" sz="2400" dirty="0" smtClean="0"/>
              <a:t>деплетирани).</a:t>
            </a:r>
            <a:endParaRPr lang="en-US" sz="2400" dirty="0" smtClean="0"/>
          </a:p>
          <a:p>
            <a:endParaRPr lang="mk-MK" sz="2400" dirty="0" smtClean="0"/>
          </a:p>
          <a:p>
            <a:r>
              <a:rPr lang="en-US" sz="2400" dirty="0" err="1" smtClean="0"/>
              <a:t>Трансплантација</a:t>
            </a:r>
            <a:r>
              <a:rPr lang="en-US" sz="2400" dirty="0" smtClean="0"/>
              <a:t> </a:t>
            </a:r>
            <a:r>
              <a:rPr lang="en-US" sz="2400" dirty="0" err="1" smtClean="0"/>
              <a:t>на</a:t>
            </a:r>
            <a:r>
              <a:rPr lang="en-US" sz="2400" dirty="0" smtClean="0"/>
              <a:t> </a:t>
            </a:r>
            <a:r>
              <a:rPr lang="en-US" sz="2400" dirty="0" err="1" smtClean="0"/>
              <a:t>коскена</a:t>
            </a:r>
            <a:r>
              <a:rPr lang="en-US" sz="2400" dirty="0" smtClean="0"/>
              <a:t> </a:t>
            </a:r>
            <a:r>
              <a:rPr lang="en-US" sz="2400" dirty="0" err="1" smtClean="0"/>
              <a:t>срцевина</a:t>
            </a:r>
            <a:r>
              <a:rPr lang="en-US" sz="2400" dirty="0" smtClean="0"/>
              <a:t> </a:t>
            </a:r>
            <a:r>
              <a:rPr lang="mk-MK" sz="2400" dirty="0" smtClean="0"/>
              <a:t>кај</a:t>
            </a:r>
            <a:r>
              <a:rPr lang="en-US" sz="2400" dirty="0" smtClean="0"/>
              <a:t> </a:t>
            </a:r>
            <a:r>
              <a:rPr lang="en-US" sz="2400" dirty="0" err="1" smtClean="0"/>
              <a:t>стероид</a:t>
            </a:r>
            <a:r>
              <a:rPr lang="en-US" sz="2400" dirty="0" smtClean="0"/>
              <a:t> –</a:t>
            </a:r>
            <a:r>
              <a:rPr lang="mk-MK" sz="2400" dirty="0" smtClean="0"/>
              <a:t>резистентни </a:t>
            </a:r>
            <a:r>
              <a:rPr lang="en-US" sz="2400" dirty="0" err="1" smtClean="0"/>
              <a:t>пациентите</a:t>
            </a:r>
            <a:r>
              <a:rPr lang="en-US" sz="2400" dirty="0" smtClean="0"/>
              <a:t> </a:t>
            </a:r>
            <a:r>
              <a:rPr lang="en-US" sz="2400" dirty="0" err="1" smtClean="0"/>
              <a:t>зависни</a:t>
            </a:r>
            <a:r>
              <a:rPr lang="en-US" sz="2400" dirty="0" smtClean="0"/>
              <a:t> </a:t>
            </a:r>
            <a:r>
              <a:rPr lang="en-US" sz="2400" dirty="0" err="1" smtClean="0"/>
              <a:t>од</a:t>
            </a:r>
            <a:r>
              <a:rPr lang="en-US" sz="2400" dirty="0" smtClean="0"/>
              <a:t> </a:t>
            </a:r>
            <a:r>
              <a:rPr lang="en-US" sz="2400" dirty="0" err="1" smtClean="0"/>
              <a:t>трансфузија</a:t>
            </a:r>
            <a:r>
              <a:rPr lang="mk-MK" sz="2400" dirty="0" smtClean="0"/>
              <a:t>.</a:t>
            </a:r>
            <a:endParaRPr lang="en-US" sz="2400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k-MK" sz="3600" dirty="0" smtClean="0"/>
              <a:t>Третман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Ретка</a:t>
            </a:r>
            <a:r>
              <a:rPr lang="en-US" dirty="0" smtClean="0"/>
              <a:t> </a:t>
            </a:r>
            <a:r>
              <a:rPr lang="en-US" dirty="0" err="1" smtClean="0"/>
              <a:t>наследна</a:t>
            </a:r>
            <a:r>
              <a:rPr lang="en-US" dirty="0" smtClean="0"/>
              <a:t> </a:t>
            </a:r>
            <a:r>
              <a:rPr lang="en-US" dirty="0" err="1" smtClean="0"/>
              <a:t>болест</a:t>
            </a:r>
            <a:r>
              <a:rPr lang="mk-MK" dirty="0" smtClean="0"/>
              <a:t> со </a:t>
            </a:r>
            <a:r>
              <a:rPr lang="en-US" dirty="0" err="1" smtClean="0"/>
              <a:t>автозомно</a:t>
            </a:r>
            <a:r>
              <a:rPr lang="en-US" dirty="0" err="1" smtClean="0"/>
              <a:t>-</a:t>
            </a:r>
            <a:r>
              <a:rPr lang="en-US" dirty="0" err="1" smtClean="0"/>
              <a:t>рецесив</a:t>
            </a:r>
            <a:r>
              <a:rPr lang="mk-MK" dirty="0" smtClean="0"/>
              <a:t>но наследување.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 err="1" smtClean="0"/>
              <a:t>Панцитопенија</a:t>
            </a:r>
            <a:r>
              <a:rPr lang="en-US" dirty="0" smtClean="0"/>
              <a:t>:  4</a:t>
            </a:r>
            <a:r>
              <a:rPr lang="en-US" dirty="0" smtClean="0"/>
              <a:t> </a:t>
            </a:r>
            <a:r>
              <a:rPr lang="mk-MK" dirty="0" smtClean="0"/>
              <a:t>до</a:t>
            </a:r>
            <a:r>
              <a:rPr lang="en-US" dirty="0" smtClean="0"/>
              <a:t> </a:t>
            </a:r>
            <a:r>
              <a:rPr lang="en-US" dirty="0" smtClean="0"/>
              <a:t>12 </a:t>
            </a:r>
            <a:r>
              <a:rPr lang="en-US" dirty="0" err="1" smtClean="0"/>
              <a:t>годишна</a:t>
            </a:r>
            <a:r>
              <a:rPr lang="en-US" dirty="0" smtClean="0"/>
              <a:t> </a:t>
            </a:r>
            <a:r>
              <a:rPr lang="en-US" dirty="0" err="1" smtClean="0"/>
              <a:t>возраст</a:t>
            </a:r>
            <a:endParaRPr lang="mk-MK" dirty="0" smtClean="0"/>
          </a:p>
          <a:p>
            <a:r>
              <a:rPr lang="mk-MK" dirty="0" smtClean="0"/>
              <a:t>Карактеристики:</a:t>
            </a:r>
            <a:endParaRPr lang="en-US" dirty="0" smtClean="0"/>
          </a:p>
          <a:p>
            <a:pPr lvl="1"/>
            <a:r>
              <a:rPr lang="mk-MK" dirty="0" smtClean="0"/>
              <a:t>М</a:t>
            </a:r>
            <a:r>
              <a:rPr lang="en-US" dirty="0" err="1" smtClean="0"/>
              <a:t>оже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mk-MK" dirty="0" smtClean="0"/>
              <a:t>јави</a:t>
            </a:r>
            <a:r>
              <a:rPr lang="en-US" dirty="0" smtClean="0"/>
              <a:t> </a:t>
            </a:r>
            <a:r>
              <a:rPr lang="en-US" dirty="0" err="1" smtClean="0"/>
              <a:t>со</a:t>
            </a:r>
            <a:r>
              <a:rPr lang="en-US" dirty="0" smtClean="0"/>
              <a:t> </a:t>
            </a:r>
            <a:r>
              <a:rPr lang="en-US" dirty="0" err="1" smtClean="0"/>
              <a:t>изолирани</a:t>
            </a:r>
            <a:r>
              <a:rPr lang="en-US" dirty="0" smtClean="0"/>
              <a:t> </a:t>
            </a:r>
            <a:r>
              <a:rPr lang="en-US" dirty="0" err="1" smtClean="0"/>
              <a:t>анемија</a:t>
            </a:r>
            <a:r>
              <a:rPr lang="en-US" dirty="0" smtClean="0"/>
              <a:t> </a:t>
            </a:r>
            <a:r>
              <a:rPr lang="en-US" dirty="0" err="1" smtClean="0"/>
              <a:t>или</a:t>
            </a:r>
            <a:r>
              <a:rPr lang="en-US" dirty="0" smtClean="0"/>
              <a:t> </a:t>
            </a:r>
            <a:r>
              <a:rPr lang="en-US" dirty="0" err="1" smtClean="0"/>
              <a:t>анемија</a:t>
            </a:r>
            <a:r>
              <a:rPr lang="en-US" dirty="0" smtClean="0"/>
              <a:t>, </a:t>
            </a:r>
            <a:r>
              <a:rPr lang="en-US" dirty="0" err="1" smtClean="0"/>
              <a:t>леукопенија</a:t>
            </a:r>
            <a:r>
              <a:rPr lang="en-US" dirty="0" smtClean="0"/>
              <a:t> </a:t>
            </a:r>
            <a:r>
              <a:rPr lang="en-US" dirty="0" err="1" smtClean="0"/>
              <a:t>или</a:t>
            </a:r>
            <a:r>
              <a:rPr lang="en-US" dirty="0" smtClean="0"/>
              <a:t> </a:t>
            </a:r>
            <a:r>
              <a:rPr lang="en-US" dirty="0" err="1" smtClean="0"/>
              <a:t>тромбоцитопенија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Макроцитоза</a:t>
            </a:r>
            <a:r>
              <a:rPr lang="en-US" dirty="0" smtClean="0"/>
              <a:t> (</a:t>
            </a:r>
            <a:r>
              <a:rPr lang="en-US" dirty="0" err="1" smtClean="0"/>
              <a:t>висока</a:t>
            </a:r>
            <a:r>
              <a:rPr lang="en-US" dirty="0" smtClean="0"/>
              <a:t> MCV), </a:t>
            </a:r>
            <a:r>
              <a:rPr lang="en-US" dirty="0" err="1" smtClean="0"/>
              <a:t>висок</a:t>
            </a:r>
            <a:r>
              <a:rPr lang="en-US" dirty="0" smtClean="0"/>
              <a:t> </a:t>
            </a:r>
            <a:r>
              <a:rPr lang="en-US" dirty="0" err="1" smtClean="0"/>
              <a:t>HbF</a:t>
            </a:r>
            <a:r>
              <a:rPr lang="en-US" dirty="0" smtClean="0"/>
              <a:t>, </a:t>
            </a:r>
            <a:r>
              <a:rPr lang="en-US" dirty="0" err="1" smtClean="0"/>
              <a:t>висока</a:t>
            </a:r>
            <a:r>
              <a:rPr lang="en-US" dirty="0" smtClean="0"/>
              <a:t> </a:t>
            </a:r>
            <a:r>
              <a:rPr lang="en-US" dirty="0" err="1" smtClean="0"/>
              <a:t>еритропоетин</a:t>
            </a:r>
            <a:r>
              <a:rPr lang="en-US" dirty="0" smtClean="0"/>
              <a:t>, </a:t>
            </a:r>
          </a:p>
          <a:p>
            <a:pPr lvl="1"/>
            <a:r>
              <a:rPr lang="en-US" dirty="0" err="1" smtClean="0"/>
              <a:t>Diepoxybutane</a:t>
            </a:r>
            <a:r>
              <a:rPr lang="en-US" dirty="0" smtClean="0"/>
              <a:t> (DEB)</a:t>
            </a:r>
            <a:r>
              <a:rPr lang="en-US" dirty="0" smtClean="0"/>
              <a:t> </a:t>
            </a:r>
            <a:r>
              <a:rPr lang="mk-MK" dirty="0" smtClean="0"/>
              <a:t>тест за дијагноза: </a:t>
            </a:r>
            <a:r>
              <a:rPr lang="mk-MK" dirty="0" smtClean="0"/>
              <a:t> </a:t>
            </a:r>
            <a:r>
              <a:rPr lang="en-US" dirty="0" err="1" smtClean="0"/>
              <a:t>хромозомски</a:t>
            </a:r>
            <a:r>
              <a:rPr lang="en-US" dirty="0" smtClean="0"/>
              <a:t> </a:t>
            </a:r>
            <a:r>
              <a:rPr lang="en-US" dirty="0" err="1" smtClean="0"/>
              <a:t>дефекти</a:t>
            </a:r>
            <a:endParaRPr lang="en-US" dirty="0" smtClean="0"/>
          </a:p>
          <a:p>
            <a:pPr lvl="1"/>
            <a:r>
              <a:rPr lang="en-US" dirty="0" err="1" smtClean="0"/>
              <a:t>Хипоцелуларност</a:t>
            </a:r>
            <a:r>
              <a:rPr lang="en-US" dirty="0" smtClean="0"/>
              <a:t> </a:t>
            </a:r>
            <a:r>
              <a:rPr lang="en-US" dirty="0" err="1" smtClean="0"/>
              <a:t>и</a:t>
            </a:r>
            <a:r>
              <a:rPr lang="en-US" dirty="0" smtClean="0"/>
              <a:t> </a:t>
            </a:r>
            <a:r>
              <a:rPr lang="en-US" dirty="0" err="1" smtClean="0"/>
              <a:t>масн</a:t>
            </a:r>
            <a:r>
              <a:rPr lang="mk-MK" dirty="0" smtClean="0"/>
              <a:t>а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коскената</a:t>
            </a:r>
            <a:r>
              <a:rPr lang="en-US" dirty="0" smtClean="0"/>
              <a:t> </a:t>
            </a:r>
            <a:r>
              <a:rPr lang="en-US" dirty="0" err="1" smtClean="0"/>
              <a:t>срцевина</a:t>
            </a:r>
            <a:endParaRPr lang="en-US" dirty="0" smtClean="0"/>
          </a:p>
          <a:p>
            <a:pPr lvl="1"/>
            <a:r>
              <a:rPr lang="mk-MK" dirty="0" smtClean="0"/>
              <a:t>В</a:t>
            </a:r>
            <a:r>
              <a:rPr lang="en-US" dirty="0" err="1" smtClean="0"/>
              <a:t>родени</a:t>
            </a:r>
            <a:r>
              <a:rPr lang="en-US" dirty="0" smtClean="0"/>
              <a:t> </a:t>
            </a:r>
            <a:r>
              <a:rPr lang="en-US" dirty="0" err="1" smtClean="0"/>
              <a:t>аномалии</a:t>
            </a:r>
            <a:r>
              <a:rPr lang="en-US" dirty="0" smtClean="0"/>
              <a:t>:  </a:t>
            </a:r>
            <a:r>
              <a:rPr lang="en-US" dirty="0" err="1" smtClean="0"/>
              <a:t>пигментација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кожата</a:t>
            </a:r>
            <a:r>
              <a:rPr lang="en-US" dirty="0" smtClean="0"/>
              <a:t>, </a:t>
            </a:r>
            <a:r>
              <a:rPr lang="en-US" dirty="0" err="1" smtClean="0"/>
              <a:t>низок</a:t>
            </a:r>
            <a:r>
              <a:rPr lang="en-US" dirty="0" smtClean="0"/>
              <a:t> </a:t>
            </a:r>
            <a:r>
              <a:rPr lang="en-US" dirty="0" err="1" smtClean="0"/>
              <a:t>раст</a:t>
            </a:r>
            <a:r>
              <a:rPr lang="en-US" dirty="0" smtClean="0"/>
              <a:t>, </a:t>
            </a:r>
            <a:r>
              <a:rPr lang="en-US" dirty="0" err="1" smtClean="0"/>
              <a:t>скелетни</a:t>
            </a:r>
            <a:r>
              <a:rPr lang="en-US" dirty="0" smtClean="0"/>
              <a:t> </a:t>
            </a:r>
            <a:r>
              <a:rPr lang="en-US" dirty="0" err="1" smtClean="0"/>
              <a:t>аномалии</a:t>
            </a:r>
            <a:r>
              <a:rPr lang="en-US" dirty="0" smtClean="0"/>
              <a:t>, </a:t>
            </a:r>
            <a:r>
              <a:rPr lang="en-US" dirty="0" err="1" smtClean="0"/>
              <a:t>хиперрефлексија</a:t>
            </a:r>
            <a:r>
              <a:rPr lang="en-US" dirty="0" smtClean="0"/>
              <a:t>, </a:t>
            </a:r>
            <a:r>
              <a:rPr lang="mk-MK" dirty="0" smtClean="0"/>
              <a:t>хипогонадизам</a:t>
            </a:r>
            <a:r>
              <a:rPr lang="en-US" dirty="0" smtClean="0"/>
              <a:t>, </a:t>
            </a:r>
            <a:r>
              <a:rPr lang="en-US" dirty="0" err="1" smtClean="0"/>
              <a:t>микроцефалија</a:t>
            </a:r>
            <a:r>
              <a:rPr lang="en-US" dirty="0" smtClean="0"/>
              <a:t>, </a:t>
            </a:r>
            <a:r>
              <a:rPr lang="en-US" dirty="0" err="1" smtClean="0"/>
              <a:t>микрофталмија</a:t>
            </a:r>
            <a:r>
              <a:rPr lang="en-US" dirty="0" smtClean="0"/>
              <a:t>, </a:t>
            </a:r>
            <a:r>
              <a:rPr lang="en-US" dirty="0" err="1" smtClean="0"/>
              <a:t>страбизам</a:t>
            </a:r>
            <a:r>
              <a:rPr lang="en-US" dirty="0" smtClean="0"/>
              <a:t>, </a:t>
            </a:r>
            <a:r>
              <a:rPr lang="en-US" dirty="0" err="1" smtClean="0"/>
              <a:t>птоза</a:t>
            </a:r>
            <a:r>
              <a:rPr lang="en-US" dirty="0" smtClean="0"/>
              <a:t>, </a:t>
            </a:r>
            <a:r>
              <a:rPr lang="en-US" dirty="0" err="1" smtClean="0"/>
              <a:t>нистагмус</a:t>
            </a:r>
            <a:r>
              <a:rPr lang="en-US" dirty="0" smtClean="0"/>
              <a:t>, </a:t>
            </a:r>
            <a:r>
              <a:rPr lang="en-US" dirty="0" err="1" smtClean="0"/>
              <a:t>абнормалности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ушите</a:t>
            </a:r>
            <a:r>
              <a:rPr lang="en-US" dirty="0" smtClean="0"/>
              <a:t>, </a:t>
            </a:r>
            <a:r>
              <a:rPr lang="en-US" dirty="0" err="1" smtClean="0"/>
              <a:t>глувост</a:t>
            </a:r>
            <a:r>
              <a:rPr lang="en-US" dirty="0" smtClean="0"/>
              <a:t>, </a:t>
            </a:r>
            <a:r>
              <a:rPr lang="en-US" dirty="0" err="1" smtClean="0"/>
              <a:t>ментална</a:t>
            </a:r>
            <a:r>
              <a:rPr lang="en-US" dirty="0" smtClean="0"/>
              <a:t> </a:t>
            </a:r>
            <a:r>
              <a:rPr lang="en-US" dirty="0" err="1" smtClean="0"/>
              <a:t>ретардација</a:t>
            </a:r>
            <a:r>
              <a:rPr lang="en-US" dirty="0" smtClean="0"/>
              <a:t>, </a:t>
            </a:r>
            <a:r>
              <a:rPr lang="en-US" dirty="0" err="1" smtClean="0"/>
              <a:t>бубрежни</a:t>
            </a:r>
            <a:r>
              <a:rPr lang="en-US" dirty="0" smtClean="0"/>
              <a:t> </a:t>
            </a:r>
            <a:r>
              <a:rPr lang="en-US" dirty="0" err="1" smtClean="0"/>
              <a:t>и</a:t>
            </a:r>
            <a:r>
              <a:rPr lang="en-US" dirty="0" smtClean="0"/>
              <a:t> </a:t>
            </a:r>
            <a:r>
              <a:rPr lang="en-US" dirty="0" err="1" smtClean="0"/>
              <a:t>срцеви</a:t>
            </a:r>
            <a:r>
              <a:rPr lang="en-US" dirty="0" smtClean="0"/>
              <a:t> </a:t>
            </a:r>
            <a:r>
              <a:rPr lang="en-US" dirty="0" err="1" smtClean="0"/>
              <a:t>аномалии</a:t>
            </a:r>
            <a:endParaRPr lang="en-US" dirty="0" smtClean="0"/>
          </a:p>
          <a:p>
            <a:pPr lvl="1"/>
            <a:r>
              <a:rPr lang="en-US" dirty="0" err="1" smtClean="0"/>
              <a:t>Хромозомски</a:t>
            </a:r>
            <a:r>
              <a:rPr lang="en-US" dirty="0" smtClean="0"/>
              <a:t> </a:t>
            </a:r>
            <a:r>
              <a:rPr lang="en-US" dirty="0" err="1" smtClean="0"/>
              <a:t>дефекти</a:t>
            </a:r>
            <a:r>
              <a:rPr lang="en-US" dirty="0" smtClean="0"/>
              <a:t> </a:t>
            </a:r>
            <a:r>
              <a:rPr lang="en-US" dirty="0" err="1" smtClean="0"/>
              <a:t>и</a:t>
            </a:r>
            <a:r>
              <a:rPr lang="en-US" dirty="0" smtClean="0"/>
              <a:t> </a:t>
            </a:r>
            <a:r>
              <a:rPr lang="en-US" dirty="0" err="1" smtClean="0"/>
              <a:t>структурни</a:t>
            </a:r>
            <a:r>
              <a:rPr lang="en-US" dirty="0" smtClean="0"/>
              <a:t> </a:t>
            </a:r>
            <a:r>
              <a:rPr lang="en-US" dirty="0" err="1" smtClean="0"/>
              <a:t>абнормалности</a:t>
            </a:r>
            <a:r>
              <a:rPr lang="en-US" dirty="0" smtClean="0"/>
              <a:t>, </a:t>
            </a:r>
          </a:p>
          <a:p>
            <a:pPr lvl="1"/>
            <a:r>
              <a:rPr lang="en-US" dirty="0" err="1" smtClean="0"/>
              <a:t>Висока</a:t>
            </a:r>
            <a:r>
              <a:rPr lang="en-US" dirty="0" smtClean="0"/>
              <a:t> </a:t>
            </a:r>
            <a:r>
              <a:rPr lang="en-US" dirty="0" err="1" smtClean="0"/>
              <a:t>инциденца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АМЛ</a:t>
            </a:r>
            <a:r>
              <a:rPr lang="en-US" dirty="0" smtClean="0"/>
              <a:t>, </a:t>
            </a:r>
            <a:r>
              <a:rPr lang="en-US" dirty="0" err="1" smtClean="0"/>
              <a:t>карцином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err="1" smtClean="0"/>
              <a:t>Fanconi</a:t>
            </a:r>
            <a:r>
              <a:rPr lang="en-US" sz="3600" dirty="0" smtClean="0"/>
              <a:t> anemia-</a:t>
            </a:r>
            <a:r>
              <a:rPr lang="mk-MK" sz="3600" dirty="0" smtClean="0"/>
              <a:t>вродена апластична анемија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Во</a:t>
            </a:r>
            <a:r>
              <a:rPr lang="en-US" sz="2400" dirty="0" smtClean="0"/>
              <a:t> </a:t>
            </a:r>
            <a:r>
              <a:rPr lang="en-US" sz="2400" dirty="0" err="1" smtClean="0"/>
              <a:t>нормални</a:t>
            </a:r>
            <a:r>
              <a:rPr lang="en-US" sz="2400" dirty="0" smtClean="0"/>
              <a:t> </a:t>
            </a:r>
            <a:r>
              <a:rPr lang="en-US" sz="2400" dirty="0" err="1" smtClean="0"/>
              <a:t>услови</a:t>
            </a:r>
            <a:r>
              <a:rPr lang="en-US" sz="2400" dirty="0" smtClean="0"/>
              <a:t>, </a:t>
            </a:r>
            <a:r>
              <a:rPr lang="en-US" sz="2400" dirty="0" err="1" smtClean="0"/>
              <a:t>просечниот</a:t>
            </a:r>
            <a:r>
              <a:rPr lang="en-US" sz="2400" dirty="0" smtClean="0"/>
              <a:t> </a:t>
            </a:r>
            <a:r>
              <a:rPr lang="en-US" sz="2400" dirty="0" err="1" smtClean="0"/>
              <a:t>животен</a:t>
            </a:r>
            <a:r>
              <a:rPr lang="en-US" sz="2400" dirty="0" smtClean="0"/>
              <a:t> </a:t>
            </a:r>
            <a:r>
              <a:rPr lang="en-US" sz="2400" dirty="0" err="1" smtClean="0"/>
              <a:t>век</a:t>
            </a:r>
            <a:r>
              <a:rPr lang="en-US" sz="2400" dirty="0" smtClean="0"/>
              <a:t> </a:t>
            </a:r>
            <a:r>
              <a:rPr lang="en-US" sz="2400" dirty="0" err="1" smtClean="0"/>
              <a:t>на</a:t>
            </a:r>
            <a:r>
              <a:rPr lang="en-US" sz="2400" dirty="0" smtClean="0"/>
              <a:t> </a:t>
            </a:r>
            <a:r>
              <a:rPr lang="en-US" sz="2400" dirty="0" err="1" smtClean="0"/>
              <a:t>црвените</a:t>
            </a:r>
            <a:r>
              <a:rPr lang="en-US" sz="2400" dirty="0" smtClean="0"/>
              <a:t> </a:t>
            </a:r>
            <a:r>
              <a:rPr lang="en-US" sz="2400" dirty="0" err="1" smtClean="0"/>
              <a:t>крвни</a:t>
            </a:r>
            <a:r>
              <a:rPr lang="en-US" sz="2400" dirty="0" smtClean="0"/>
              <a:t> </a:t>
            </a:r>
            <a:r>
              <a:rPr lang="en-US" sz="2400" dirty="0" err="1" smtClean="0"/>
              <a:t>клетки</a:t>
            </a:r>
            <a:r>
              <a:rPr lang="mk-MK" sz="2400" dirty="0" smtClean="0"/>
              <a:t> се движи од 100 до 120 дена.</a:t>
            </a:r>
            <a:endParaRPr lang="mk-MK" sz="2400" dirty="0" smtClean="0"/>
          </a:p>
          <a:p>
            <a:endParaRPr lang="en-US" sz="2400" dirty="0" smtClean="0"/>
          </a:p>
          <a:p>
            <a:r>
              <a:rPr lang="en-US" sz="2400" dirty="0" err="1" smtClean="0"/>
              <a:t>Клетките</a:t>
            </a:r>
            <a:r>
              <a:rPr lang="en-US" sz="2400" dirty="0" smtClean="0"/>
              <a:t> </a:t>
            </a:r>
            <a:r>
              <a:rPr lang="en-US" sz="2400" dirty="0" err="1" smtClean="0"/>
              <a:t>уништи</a:t>
            </a:r>
            <a:r>
              <a:rPr lang="en-US" sz="2400" dirty="0" smtClean="0"/>
              <a:t> </a:t>
            </a:r>
            <a:r>
              <a:rPr lang="en-US" sz="2400" dirty="0" err="1" smtClean="0"/>
              <a:t>секој</a:t>
            </a:r>
            <a:r>
              <a:rPr lang="en-US" sz="2400" dirty="0" smtClean="0"/>
              <a:t> </a:t>
            </a:r>
            <a:r>
              <a:rPr lang="en-US" sz="2400" dirty="0" err="1" smtClean="0"/>
              <a:t>ден</a:t>
            </a:r>
            <a:r>
              <a:rPr lang="en-US" sz="2400" dirty="0" smtClean="0"/>
              <a:t> </a:t>
            </a:r>
            <a:r>
              <a:rPr lang="en-US" sz="2400" dirty="0" err="1" smtClean="0"/>
              <a:t>се</a:t>
            </a:r>
            <a:r>
              <a:rPr lang="en-US" sz="2400" dirty="0" smtClean="0"/>
              <a:t> </a:t>
            </a:r>
            <a:r>
              <a:rPr lang="en-US" sz="2400" dirty="0" err="1" smtClean="0"/>
              <a:t>заменуваат</a:t>
            </a:r>
            <a:r>
              <a:rPr lang="en-US" sz="2400" dirty="0" smtClean="0"/>
              <a:t> </a:t>
            </a:r>
            <a:r>
              <a:rPr lang="en-US" sz="2400" dirty="0" err="1" smtClean="0"/>
              <a:t>со</a:t>
            </a:r>
            <a:r>
              <a:rPr lang="en-US" sz="2400" dirty="0" smtClean="0"/>
              <a:t> </a:t>
            </a:r>
            <a:r>
              <a:rPr lang="en-US" sz="2400" dirty="0" err="1" smtClean="0"/>
              <a:t>нови</a:t>
            </a:r>
            <a:r>
              <a:rPr lang="en-US" sz="2400" dirty="0" smtClean="0"/>
              <a:t> </a:t>
            </a:r>
            <a:r>
              <a:rPr lang="en-US" sz="2400" dirty="0" err="1" smtClean="0"/>
              <a:t>клетки</a:t>
            </a:r>
            <a:r>
              <a:rPr lang="en-US" sz="2400" dirty="0" smtClean="0"/>
              <a:t> </a:t>
            </a:r>
            <a:r>
              <a:rPr lang="en-US" sz="2400" dirty="0" err="1" smtClean="0"/>
              <a:t>ослободени</a:t>
            </a:r>
            <a:r>
              <a:rPr lang="en-US" sz="2400" dirty="0" smtClean="0"/>
              <a:t> </a:t>
            </a:r>
            <a:r>
              <a:rPr lang="en-US" sz="2400" dirty="0" err="1" smtClean="0"/>
              <a:t>од</a:t>
            </a:r>
            <a:r>
              <a:rPr lang="en-US" sz="2400" dirty="0" smtClean="0"/>
              <a:t> </a:t>
            </a:r>
            <a:r>
              <a:rPr lang="en-US" sz="2400" dirty="0" err="1" smtClean="0"/>
              <a:t>коскената</a:t>
            </a:r>
            <a:r>
              <a:rPr lang="en-US" sz="2400" dirty="0" smtClean="0"/>
              <a:t> </a:t>
            </a:r>
            <a:r>
              <a:rPr lang="en-US" sz="2400" dirty="0" err="1" smtClean="0"/>
              <a:t>срцевина</a:t>
            </a:r>
            <a:r>
              <a:rPr lang="en-US" sz="2400" dirty="0" smtClean="0"/>
              <a:t>. </a:t>
            </a:r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err="1" smtClean="0"/>
              <a:t>Секое</a:t>
            </a:r>
            <a:r>
              <a:rPr lang="en-US" sz="2400" dirty="0" smtClean="0"/>
              <a:t> </a:t>
            </a:r>
            <a:r>
              <a:rPr lang="en-US" sz="2400" dirty="0" err="1" smtClean="0"/>
              <a:t>нарушување</a:t>
            </a:r>
            <a:r>
              <a:rPr lang="en-US" sz="2400" dirty="0" smtClean="0"/>
              <a:t> </a:t>
            </a:r>
            <a:r>
              <a:rPr lang="en-US" sz="2400" dirty="0" err="1" smtClean="0"/>
              <a:t>на</a:t>
            </a:r>
            <a:r>
              <a:rPr lang="en-US" sz="2400" dirty="0" smtClean="0"/>
              <a:t> </a:t>
            </a:r>
            <a:r>
              <a:rPr lang="en-US" sz="2400" dirty="0" err="1" smtClean="0"/>
              <a:t>оваа</a:t>
            </a:r>
            <a:r>
              <a:rPr lang="en-US" sz="2400" dirty="0" smtClean="0"/>
              <a:t> </a:t>
            </a:r>
            <a:r>
              <a:rPr lang="en-US" sz="2400" dirty="0" err="1" smtClean="0"/>
              <a:t>рамнотежа</a:t>
            </a:r>
            <a:r>
              <a:rPr lang="en-US" sz="2400" dirty="0" smtClean="0"/>
              <a:t> - </a:t>
            </a:r>
            <a:r>
              <a:rPr lang="en-US" sz="2400" dirty="0" err="1" smtClean="0"/>
              <a:t>како</a:t>
            </a:r>
            <a:r>
              <a:rPr lang="en-US" sz="2400" dirty="0" smtClean="0"/>
              <a:t> </a:t>
            </a:r>
            <a:r>
              <a:rPr lang="en-US" sz="2400" dirty="0" err="1" smtClean="0"/>
              <a:t>што</a:t>
            </a:r>
            <a:r>
              <a:rPr lang="en-US" sz="2400" dirty="0" smtClean="0"/>
              <a:t> </a:t>
            </a:r>
            <a:r>
              <a:rPr lang="en-US" sz="2400" dirty="0" err="1" smtClean="0"/>
              <a:t>се</a:t>
            </a:r>
            <a:r>
              <a:rPr lang="en-US" sz="2400" dirty="0" smtClean="0"/>
              <a:t> </a:t>
            </a:r>
            <a:r>
              <a:rPr lang="en-US" sz="2400" dirty="0" err="1" smtClean="0"/>
              <a:t>намалување</a:t>
            </a:r>
            <a:r>
              <a:rPr lang="en-US" sz="2400" dirty="0" smtClean="0"/>
              <a:t> </a:t>
            </a:r>
            <a:r>
              <a:rPr lang="en-US" sz="2400" dirty="0" err="1" smtClean="0"/>
              <a:t>на</a:t>
            </a:r>
            <a:r>
              <a:rPr lang="en-US" sz="2400" dirty="0" smtClean="0"/>
              <a:t> </a:t>
            </a:r>
            <a:r>
              <a:rPr lang="en-US" sz="2400" dirty="0" err="1" smtClean="0"/>
              <a:t>производството</a:t>
            </a:r>
            <a:r>
              <a:rPr lang="en-US" sz="2400" dirty="0" smtClean="0"/>
              <a:t> </a:t>
            </a:r>
            <a:r>
              <a:rPr lang="en-US" sz="2400" dirty="0" err="1" smtClean="0"/>
              <a:t>или</a:t>
            </a:r>
            <a:r>
              <a:rPr lang="en-US" sz="2400" dirty="0" smtClean="0"/>
              <a:t> </a:t>
            </a:r>
            <a:r>
              <a:rPr lang="en-US" sz="2400" dirty="0" err="1" smtClean="0"/>
              <a:t>зголемена</a:t>
            </a:r>
            <a:r>
              <a:rPr lang="en-US" sz="2400" dirty="0" smtClean="0"/>
              <a:t> </a:t>
            </a:r>
            <a:r>
              <a:rPr lang="en-US" sz="2400" dirty="0" err="1" smtClean="0"/>
              <a:t>деструкција</a:t>
            </a:r>
            <a:r>
              <a:rPr lang="en-US" sz="2400" dirty="0" smtClean="0"/>
              <a:t> </a:t>
            </a:r>
            <a:r>
              <a:rPr lang="en-US" sz="2400" dirty="0" err="1" smtClean="0"/>
              <a:t>доведува</a:t>
            </a:r>
            <a:r>
              <a:rPr lang="en-US" sz="2400" dirty="0" smtClean="0"/>
              <a:t> </a:t>
            </a:r>
            <a:r>
              <a:rPr lang="en-US" sz="2400" dirty="0" err="1" smtClean="0"/>
              <a:t>до</a:t>
            </a:r>
            <a:r>
              <a:rPr lang="en-US" sz="2400" dirty="0" smtClean="0"/>
              <a:t> </a:t>
            </a:r>
            <a:r>
              <a:rPr lang="en-US" sz="2400" dirty="0" err="1" smtClean="0"/>
              <a:t>анемија</a:t>
            </a:r>
            <a:r>
              <a:rPr lang="en-US" sz="2400" dirty="0" smtClean="0"/>
              <a:t>  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…...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mk-MK" sz="2400" dirty="0" smtClean="0"/>
          </a:p>
          <a:p>
            <a:r>
              <a:rPr lang="mk-MK" sz="2400" dirty="0" smtClean="0"/>
              <a:t>Супортивна терапија</a:t>
            </a:r>
            <a:r>
              <a:rPr lang="en-US" sz="2400" dirty="0" smtClean="0"/>
              <a:t>:</a:t>
            </a:r>
            <a:endParaRPr lang="mk-MK" sz="2400" dirty="0" smtClean="0"/>
          </a:p>
          <a:p>
            <a:r>
              <a:rPr lang="mk-MK" sz="2400" dirty="0" smtClean="0"/>
              <a:t>Трансфузија на филтрирани еритроцитит</a:t>
            </a:r>
            <a:r>
              <a:rPr lang="en-US" sz="2400" dirty="0" smtClean="0"/>
              <a:t> </a:t>
            </a:r>
            <a:r>
              <a:rPr lang="en-US" sz="2400" dirty="0" err="1" smtClean="0"/>
              <a:t>и</a:t>
            </a:r>
            <a:r>
              <a:rPr lang="en-US" sz="2400" dirty="0" smtClean="0"/>
              <a:t> </a:t>
            </a:r>
            <a:r>
              <a:rPr lang="en-US" sz="2400" dirty="0" err="1" smtClean="0"/>
              <a:t>тромбоцити</a:t>
            </a:r>
            <a:r>
              <a:rPr lang="en-US" sz="2400" dirty="0" smtClean="0"/>
              <a:t> (</a:t>
            </a:r>
            <a:r>
              <a:rPr lang="mk-MK" sz="2400" dirty="0" smtClean="0"/>
              <a:t>озрачени</a:t>
            </a:r>
            <a:r>
              <a:rPr lang="en-US" sz="2400" dirty="0" smtClean="0"/>
              <a:t>, </a:t>
            </a:r>
            <a:r>
              <a:rPr lang="en-US" sz="2400" dirty="0" err="1" smtClean="0"/>
              <a:t>леукоцити</a:t>
            </a:r>
            <a:r>
              <a:rPr lang="en-US" sz="2400" dirty="0" smtClean="0"/>
              <a:t> </a:t>
            </a:r>
            <a:r>
              <a:rPr lang="mk-MK" sz="2400" dirty="0" smtClean="0"/>
              <a:t>деплетирани</a:t>
            </a:r>
            <a:r>
              <a:rPr lang="en-US" sz="2400" dirty="0" smtClean="0"/>
              <a:t>)</a:t>
            </a:r>
          </a:p>
          <a:p>
            <a:r>
              <a:rPr lang="mk-MK" sz="2400" dirty="0" err="1" smtClean="0"/>
              <a:t>Х</a:t>
            </a:r>
            <a:r>
              <a:rPr lang="en-US" sz="2400" dirty="0" err="1" smtClean="0"/>
              <a:t>елатна</a:t>
            </a:r>
            <a:r>
              <a:rPr lang="en-US" sz="2400" dirty="0" smtClean="0"/>
              <a:t> </a:t>
            </a:r>
            <a:r>
              <a:rPr lang="en-US" sz="2400" dirty="0" err="1" smtClean="0"/>
              <a:t>терапија</a:t>
            </a:r>
            <a:r>
              <a:rPr lang="en-US" sz="2400" dirty="0" smtClean="0"/>
              <a:t> </a:t>
            </a:r>
            <a:r>
              <a:rPr lang="mk-MK" sz="2400" dirty="0" smtClean="0"/>
              <a:t>заради</a:t>
            </a:r>
            <a:r>
              <a:rPr lang="mk-MK" sz="2400" dirty="0" smtClean="0"/>
              <a:t> оптоварување </a:t>
            </a:r>
            <a:r>
              <a:rPr lang="mk-MK" sz="2400" dirty="0" smtClean="0"/>
              <a:t>со </a:t>
            </a:r>
            <a:r>
              <a:rPr lang="en-US" sz="2400" dirty="0" smtClean="0"/>
              <a:t> </a:t>
            </a:r>
            <a:r>
              <a:rPr lang="en-US" sz="2400" dirty="0" err="1" smtClean="0"/>
              <a:t>железо</a:t>
            </a:r>
            <a:r>
              <a:rPr lang="en-US" sz="2400" dirty="0" smtClean="0"/>
              <a:t> </a:t>
            </a:r>
          </a:p>
          <a:p>
            <a:r>
              <a:rPr lang="mk-MK" sz="2400" dirty="0" smtClean="0"/>
              <a:t>А</a:t>
            </a:r>
            <a:r>
              <a:rPr lang="en-US" sz="2400" dirty="0" err="1" smtClean="0"/>
              <a:t>ндрог</a:t>
            </a:r>
            <a:r>
              <a:rPr lang="mk-MK" sz="2400" dirty="0" smtClean="0"/>
              <a:t>ени</a:t>
            </a:r>
            <a:endParaRPr lang="en-US" sz="2400" dirty="0" smtClean="0"/>
          </a:p>
          <a:p>
            <a:r>
              <a:rPr lang="en-US" sz="2400" dirty="0" smtClean="0"/>
              <a:t>A</a:t>
            </a:r>
            <a:r>
              <a:rPr lang="mk-MK" sz="2400" dirty="0" smtClean="0"/>
              <a:t>логена</a:t>
            </a:r>
            <a:r>
              <a:rPr lang="en-US" sz="2400" dirty="0" smtClean="0"/>
              <a:t> </a:t>
            </a:r>
            <a:r>
              <a:rPr lang="en-US" sz="2400" dirty="0" err="1" smtClean="0"/>
              <a:t>трансплантација</a:t>
            </a:r>
            <a:r>
              <a:rPr lang="en-US" sz="2400" dirty="0" smtClean="0"/>
              <a:t> </a:t>
            </a:r>
            <a:r>
              <a:rPr lang="en-US" sz="2400" dirty="0" err="1" smtClean="0"/>
              <a:t>на</a:t>
            </a:r>
            <a:r>
              <a:rPr lang="en-US" sz="2400" dirty="0" smtClean="0"/>
              <a:t> </a:t>
            </a:r>
            <a:r>
              <a:rPr lang="en-US" sz="2400" dirty="0" err="1" smtClean="0"/>
              <a:t>коскена</a:t>
            </a:r>
            <a:r>
              <a:rPr lang="en-US" sz="2400" dirty="0" smtClean="0"/>
              <a:t> </a:t>
            </a:r>
            <a:r>
              <a:rPr lang="en-US" sz="2400" dirty="0" err="1" smtClean="0"/>
              <a:t>срцевина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k-MK" sz="3600" dirty="0" smtClean="0"/>
              <a:t>Третман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mk-MK" sz="3600" dirty="0" smtClean="0"/>
              <a:t>Хемолитични анемии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mk-MK" dirty="0" smtClean="0"/>
              <a:t>К</a:t>
            </a:r>
            <a:r>
              <a:rPr lang="en-US" dirty="0" err="1" smtClean="0"/>
              <a:t>орпускуларен</a:t>
            </a:r>
            <a:r>
              <a:rPr lang="en-US" dirty="0" smtClean="0"/>
              <a:t> </a:t>
            </a:r>
            <a:r>
              <a:rPr lang="en-US" dirty="0" err="1" smtClean="0"/>
              <a:t>дефекти</a:t>
            </a:r>
            <a:endParaRPr lang="en-US" dirty="0" smtClean="0"/>
          </a:p>
          <a:p>
            <a:pPr lvl="1"/>
            <a:r>
              <a:rPr lang="en-US" dirty="0" err="1" smtClean="0"/>
              <a:t>Мембрана</a:t>
            </a:r>
            <a:r>
              <a:rPr lang="en-US" dirty="0" smtClean="0"/>
              <a:t> </a:t>
            </a:r>
            <a:r>
              <a:rPr lang="en-US" dirty="0" err="1" smtClean="0"/>
              <a:t>дефекти</a:t>
            </a:r>
            <a:endParaRPr lang="en-US" dirty="0" smtClean="0"/>
          </a:p>
          <a:p>
            <a:pPr lvl="1"/>
            <a:r>
              <a:rPr lang="mk-MK" dirty="0" err="1" smtClean="0"/>
              <a:t>М</a:t>
            </a:r>
            <a:r>
              <a:rPr lang="en-US" dirty="0" err="1" smtClean="0"/>
              <a:t>нзимски</a:t>
            </a:r>
            <a:r>
              <a:rPr lang="en-US" dirty="0" smtClean="0"/>
              <a:t> </a:t>
            </a:r>
            <a:r>
              <a:rPr lang="en-US" dirty="0" err="1" smtClean="0"/>
              <a:t>дефекти</a:t>
            </a:r>
            <a:endParaRPr lang="en-US" dirty="0" smtClean="0"/>
          </a:p>
          <a:p>
            <a:pPr lvl="1"/>
            <a:r>
              <a:rPr lang="en-US" dirty="0" err="1" smtClean="0"/>
              <a:t>Хемоглобино</a:t>
            </a:r>
            <a:r>
              <a:rPr lang="mk-MK" dirty="0" smtClean="0"/>
              <a:t>патии</a:t>
            </a:r>
            <a:endParaRPr lang="en-US" dirty="0" smtClean="0"/>
          </a:p>
          <a:p>
            <a:pPr lvl="1"/>
            <a:r>
              <a:rPr lang="en-US" dirty="0" err="1" smtClean="0"/>
              <a:t>Конгенитални</a:t>
            </a:r>
            <a:r>
              <a:rPr lang="en-US" dirty="0" smtClean="0"/>
              <a:t> </a:t>
            </a:r>
            <a:r>
              <a:rPr lang="en-US" dirty="0" err="1" smtClean="0"/>
              <a:t>дисеритропоетски</a:t>
            </a:r>
            <a:r>
              <a:rPr lang="en-US" dirty="0" smtClean="0"/>
              <a:t> </a:t>
            </a:r>
            <a:r>
              <a:rPr lang="en-US" dirty="0" err="1" smtClean="0"/>
              <a:t>анемии</a:t>
            </a:r>
            <a:endParaRPr lang="en-US" dirty="0" smtClean="0"/>
          </a:p>
          <a:p>
            <a:endParaRPr lang="mk-MK" dirty="0" smtClean="0"/>
          </a:p>
          <a:p>
            <a:r>
              <a:rPr lang="mk-MK" dirty="0" smtClean="0"/>
              <a:t>Екстракорпускуларни</a:t>
            </a:r>
            <a:r>
              <a:rPr lang="en-US" dirty="0" smtClean="0"/>
              <a:t> </a:t>
            </a:r>
            <a:r>
              <a:rPr lang="en-US" dirty="0" err="1" smtClean="0"/>
              <a:t>дефекти</a:t>
            </a:r>
            <a:endParaRPr lang="en-US" dirty="0" smtClean="0"/>
          </a:p>
          <a:p>
            <a:pPr lvl="1"/>
            <a:r>
              <a:rPr lang="en-US" dirty="0" err="1" smtClean="0"/>
              <a:t>Имуни</a:t>
            </a:r>
            <a:endParaRPr lang="en-US" dirty="0" smtClean="0"/>
          </a:p>
          <a:p>
            <a:pPr lvl="1"/>
            <a:r>
              <a:rPr lang="en-US" dirty="0" err="1" smtClean="0"/>
              <a:t>неимуни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k-MK" sz="2400" dirty="0" smtClean="0"/>
              <a:t>Причини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mk-MK" sz="3429" dirty="0" smtClean="0"/>
              <a:t>Укажуваат на хемолотичен </a:t>
            </a:r>
            <a:r>
              <a:rPr lang="mk-MK" sz="3429" dirty="0" smtClean="0"/>
              <a:t>процес</a:t>
            </a:r>
          </a:p>
          <a:p>
            <a:r>
              <a:rPr lang="mk-MK" sz="3429" dirty="0" smtClean="0"/>
              <a:t>Важни карактеристики за дијагноза</a:t>
            </a:r>
            <a:endParaRPr lang="mk-MK" sz="3429" dirty="0" smtClean="0"/>
          </a:p>
          <a:p>
            <a:r>
              <a:rPr lang="en-US" dirty="0" err="1" smtClean="0"/>
              <a:t>Етничките</a:t>
            </a:r>
            <a:r>
              <a:rPr lang="en-US" dirty="0" smtClean="0"/>
              <a:t> </a:t>
            </a:r>
            <a:r>
              <a:rPr lang="en-US" dirty="0" err="1" smtClean="0"/>
              <a:t>фактори</a:t>
            </a:r>
            <a:r>
              <a:rPr lang="en-US" dirty="0" smtClean="0"/>
              <a:t>: </a:t>
            </a:r>
            <a:r>
              <a:rPr lang="en-US" dirty="0" err="1" smtClean="0"/>
              <a:t>инциденцата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срп</a:t>
            </a:r>
            <a:r>
              <a:rPr lang="mk-MK" dirty="0" smtClean="0"/>
              <a:t>еста анемија повисока кај црната раса</a:t>
            </a:r>
            <a:r>
              <a:rPr lang="en-US" dirty="0" smtClean="0"/>
              <a:t> (8%), </a:t>
            </a:r>
            <a:r>
              <a:rPr lang="en-US" dirty="0" err="1" smtClean="0"/>
              <a:t>висока</a:t>
            </a:r>
            <a:r>
              <a:rPr lang="en-US" dirty="0" smtClean="0"/>
              <a:t> </a:t>
            </a:r>
            <a:r>
              <a:rPr lang="en-US" dirty="0" err="1" smtClean="0"/>
              <a:t>инциденца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таласемија</a:t>
            </a:r>
            <a:r>
              <a:rPr lang="en-US" dirty="0" smtClean="0"/>
              <a:t> </a:t>
            </a:r>
            <a:r>
              <a:rPr lang="en-US" dirty="0" err="1" smtClean="0"/>
              <a:t>кај</a:t>
            </a:r>
            <a:r>
              <a:rPr lang="en-US" dirty="0" smtClean="0"/>
              <a:t> </a:t>
            </a:r>
            <a:r>
              <a:rPr lang="en-US" dirty="0" err="1" smtClean="0"/>
              <a:t>луѓето</a:t>
            </a:r>
            <a:r>
              <a:rPr lang="en-US" dirty="0" smtClean="0"/>
              <a:t> </a:t>
            </a:r>
            <a:r>
              <a:rPr lang="en-US" dirty="0" err="1" smtClean="0"/>
              <a:t>од</a:t>
            </a:r>
            <a:r>
              <a:rPr lang="en-US" dirty="0" smtClean="0"/>
              <a:t> </a:t>
            </a:r>
            <a:r>
              <a:rPr lang="en-US" dirty="0" err="1" smtClean="0"/>
              <a:t>Медитеранот</a:t>
            </a:r>
            <a:r>
              <a:rPr lang="mk-MK" dirty="0" smtClean="0"/>
              <a:t>, </a:t>
            </a:r>
            <a:r>
              <a:rPr lang="en-US" dirty="0" err="1" smtClean="0"/>
              <a:t>висока</a:t>
            </a:r>
            <a:r>
              <a:rPr lang="en-US" dirty="0" smtClean="0"/>
              <a:t> </a:t>
            </a:r>
            <a:r>
              <a:rPr lang="en-US" dirty="0" err="1" smtClean="0"/>
              <a:t>инциденца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глукоза-6-фосфат </a:t>
            </a:r>
            <a:r>
              <a:rPr lang="en-US" dirty="0" err="1" smtClean="0"/>
              <a:t>дехидрогеназа</a:t>
            </a:r>
            <a:r>
              <a:rPr lang="en-US" dirty="0" smtClean="0"/>
              <a:t> </a:t>
            </a:r>
            <a:r>
              <a:rPr lang="mk-MK" dirty="0" smtClean="0"/>
              <a:t>кај </a:t>
            </a:r>
            <a:r>
              <a:rPr lang="en-US" dirty="0" err="1" smtClean="0"/>
              <a:t>Евреи</a:t>
            </a:r>
            <a:r>
              <a:rPr lang="mk-MK" dirty="0" smtClean="0"/>
              <a:t>те</a:t>
            </a:r>
            <a:endParaRPr lang="en-US" dirty="0" smtClean="0"/>
          </a:p>
          <a:p>
            <a:r>
              <a:rPr lang="en-US" dirty="0" err="1" smtClean="0"/>
              <a:t>Возраст</a:t>
            </a:r>
            <a:r>
              <a:rPr lang="en-US" dirty="0" smtClean="0"/>
              <a:t>: </a:t>
            </a:r>
            <a:r>
              <a:rPr lang="en-US" dirty="0" err="1" smtClean="0"/>
              <a:t>анемија</a:t>
            </a:r>
            <a:r>
              <a:rPr lang="en-US" dirty="0" smtClean="0"/>
              <a:t> </a:t>
            </a:r>
            <a:r>
              <a:rPr lang="en-US" dirty="0" err="1" smtClean="0"/>
              <a:t>и</a:t>
            </a:r>
            <a:r>
              <a:rPr lang="en-US" dirty="0" smtClean="0"/>
              <a:t> </a:t>
            </a:r>
            <a:r>
              <a:rPr lang="en-US" dirty="0" err="1" smtClean="0"/>
              <a:t>жолтица</a:t>
            </a:r>
            <a:r>
              <a:rPr lang="en-US" dirty="0" smtClean="0"/>
              <a:t> </a:t>
            </a:r>
            <a:r>
              <a:rPr lang="en-US" dirty="0" err="1" smtClean="0"/>
              <a:t>кај</a:t>
            </a:r>
            <a:r>
              <a:rPr lang="en-US" dirty="0" smtClean="0"/>
              <a:t> </a:t>
            </a:r>
            <a:r>
              <a:rPr lang="en-US" dirty="0" err="1" smtClean="0"/>
              <a:t>Rh</a:t>
            </a:r>
            <a:r>
              <a:rPr lang="en-US" dirty="0" smtClean="0"/>
              <a:t> + </a:t>
            </a:r>
            <a:r>
              <a:rPr lang="en-US" dirty="0" err="1" smtClean="0"/>
              <a:t>новороденче</a:t>
            </a:r>
            <a:r>
              <a:rPr lang="mk-MK" dirty="0" smtClean="0"/>
              <a:t> од</a:t>
            </a:r>
            <a:r>
              <a:rPr lang="en-US" dirty="0" smtClean="0"/>
              <a:t> </a:t>
            </a:r>
            <a:r>
              <a:rPr lang="en-US" dirty="0" err="1" smtClean="0"/>
              <a:t>Rh</a:t>
            </a:r>
            <a:r>
              <a:rPr lang="en-US" dirty="0" smtClean="0"/>
              <a:t>- </a:t>
            </a:r>
            <a:r>
              <a:rPr lang="en-US" dirty="0" err="1" smtClean="0"/>
              <a:t>или</a:t>
            </a:r>
            <a:r>
              <a:rPr lang="en-US" dirty="0" smtClean="0"/>
              <a:t> </a:t>
            </a:r>
            <a:r>
              <a:rPr lang="en-US" dirty="0" err="1" smtClean="0"/>
              <a:t>група</a:t>
            </a:r>
            <a:r>
              <a:rPr lang="en-US" dirty="0" smtClean="0"/>
              <a:t> </a:t>
            </a:r>
            <a:r>
              <a:rPr lang="en-US" dirty="0" err="1" smtClean="0"/>
              <a:t>А</a:t>
            </a:r>
            <a:r>
              <a:rPr lang="en-US" dirty="0" smtClean="0"/>
              <a:t> </a:t>
            </a:r>
            <a:r>
              <a:rPr lang="en-US" dirty="0" err="1" smtClean="0"/>
              <a:t>или</a:t>
            </a:r>
            <a:r>
              <a:rPr lang="en-US" dirty="0" smtClean="0"/>
              <a:t> </a:t>
            </a:r>
            <a:r>
              <a:rPr lang="en-US" dirty="0" err="1" smtClean="0"/>
              <a:t>Б</a:t>
            </a:r>
            <a:r>
              <a:rPr lang="en-US" dirty="0" smtClean="0"/>
              <a:t> 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новороденчињата</a:t>
            </a:r>
            <a:r>
              <a:rPr lang="en-US" dirty="0" smtClean="0"/>
              <a:t> </a:t>
            </a:r>
            <a:r>
              <a:rPr lang="en-US" dirty="0" err="1" smtClean="0"/>
              <a:t>родени</a:t>
            </a:r>
            <a:r>
              <a:rPr lang="en-US" dirty="0" smtClean="0"/>
              <a:t> </a:t>
            </a:r>
            <a:r>
              <a:rPr lang="mk-MK" dirty="0" smtClean="0"/>
              <a:t>од мајка со </a:t>
            </a:r>
            <a:r>
              <a:rPr lang="en-US" dirty="0" smtClean="0"/>
              <a:t> </a:t>
            </a:r>
            <a:r>
              <a:rPr lang="en-US" dirty="0" err="1" smtClean="0"/>
              <a:t>група</a:t>
            </a:r>
            <a:r>
              <a:rPr lang="en-US" dirty="0" smtClean="0"/>
              <a:t> 0 </a:t>
            </a:r>
          </a:p>
          <a:p>
            <a:r>
              <a:rPr lang="en-US" dirty="0" err="1" smtClean="0"/>
              <a:t>Историја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анемија</a:t>
            </a:r>
            <a:r>
              <a:rPr lang="en-US" dirty="0" smtClean="0"/>
              <a:t>, </a:t>
            </a:r>
            <a:r>
              <a:rPr lang="en-US" dirty="0" err="1" smtClean="0"/>
              <a:t>жолтица</a:t>
            </a:r>
            <a:r>
              <a:rPr lang="mk-MK" dirty="0" smtClean="0"/>
              <a:t> </a:t>
            </a:r>
            <a:r>
              <a:rPr lang="en-US" dirty="0" err="1" smtClean="0"/>
              <a:t>в</a:t>
            </a:r>
            <a:r>
              <a:rPr lang="mk-MK" dirty="0" smtClean="0"/>
              <a:t>о</a:t>
            </a:r>
            <a:r>
              <a:rPr lang="en-US" dirty="0" smtClean="0"/>
              <a:t> </a:t>
            </a:r>
            <a:r>
              <a:rPr lang="en-US" dirty="0" err="1" smtClean="0"/>
              <a:t>семејството</a:t>
            </a:r>
            <a:endParaRPr lang="en-US" dirty="0" smtClean="0"/>
          </a:p>
          <a:p>
            <a:r>
              <a:rPr lang="en-US" dirty="0" err="1" smtClean="0"/>
              <a:t>Постојана</a:t>
            </a:r>
            <a:r>
              <a:rPr lang="en-US" dirty="0" smtClean="0"/>
              <a:t> </a:t>
            </a:r>
            <a:r>
              <a:rPr lang="en-US" dirty="0" err="1" smtClean="0"/>
              <a:t>или</a:t>
            </a:r>
            <a:r>
              <a:rPr lang="en-US" dirty="0" smtClean="0"/>
              <a:t> </a:t>
            </a:r>
            <a:r>
              <a:rPr lang="en-US" dirty="0" err="1" smtClean="0"/>
              <a:t>повторлива</a:t>
            </a:r>
            <a:r>
              <a:rPr lang="en-US" dirty="0" smtClean="0"/>
              <a:t> </a:t>
            </a:r>
            <a:r>
              <a:rPr lang="en-US" dirty="0" err="1" smtClean="0"/>
              <a:t>анемија</a:t>
            </a:r>
            <a:r>
              <a:rPr lang="en-US" dirty="0" smtClean="0"/>
              <a:t> </a:t>
            </a:r>
            <a:r>
              <a:rPr lang="en-US" dirty="0" err="1" smtClean="0"/>
              <a:t>поврзана</a:t>
            </a:r>
            <a:r>
              <a:rPr lang="en-US" dirty="0" smtClean="0"/>
              <a:t> </a:t>
            </a:r>
            <a:r>
              <a:rPr lang="en-US" dirty="0" err="1" smtClean="0"/>
              <a:t>со</a:t>
            </a:r>
            <a:r>
              <a:rPr lang="en-US" dirty="0" smtClean="0"/>
              <a:t> </a:t>
            </a:r>
            <a:r>
              <a:rPr lang="en-US" dirty="0" err="1" smtClean="0"/>
              <a:t>ретикулоцитоза</a:t>
            </a:r>
            <a:endParaRPr lang="en-US" dirty="0" smtClean="0"/>
          </a:p>
          <a:p>
            <a:r>
              <a:rPr lang="en-US" dirty="0" err="1" smtClean="0"/>
              <a:t>Повремени</a:t>
            </a:r>
            <a:r>
              <a:rPr lang="en-US" dirty="0" smtClean="0"/>
              <a:t> </a:t>
            </a:r>
            <a:r>
              <a:rPr lang="en-US" dirty="0" err="1" smtClean="0"/>
              <a:t>напади</a:t>
            </a:r>
            <a:r>
              <a:rPr lang="en-US" dirty="0" smtClean="0"/>
              <a:t> </a:t>
            </a:r>
            <a:r>
              <a:rPr lang="en-US" dirty="0" err="1" smtClean="0"/>
              <a:t>или</a:t>
            </a:r>
            <a:r>
              <a:rPr lang="en-US" dirty="0" smtClean="0"/>
              <a:t> </a:t>
            </a:r>
            <a:r>
              <a:rPr lang="en-US" dirty="0" err="1" smtClean="0"/>
              <a:t>постојана</a:t>
            </a:r>
            <a:r>
              <a:rPr lang="en-US" dirty="0" smtClean="0"/>
              <a:t> </a:t>
            </a:r>
            <a:r>
              <a:rPr lang="en-US" dirty="0" err="1" smtClean="0"/>
              <a:t>посредна</a:t>
            </a:r>
            <a:r>
              <a:rPr lang="en-US" dirty="0" smtClean="0"/>
              <a:t> </a:t>
            </a:r>
            <a:r>
              <a:rPr lang="en-US" dirty="0" err="1" smtClean="0"/>
              <a:t>хипербилирубинемија</a:t>
            </a:r>
            <a:endParaRPr lang="en-US" dirty="0" smtClean="0"/>
          </a:p>
          <a:p>
            <a:r>
              <a:rPr lang="mk-MK" dirty="0" smtClean="0"/>
              <a:t>С</a:t>
            </a:r>
            <a:r>
              <a:rPr lang="en-US" dirty="0" err="1" smtClean="0"/>
              <a:t>пленомегалија</a:t>
            </a:r>
            <a:endParaRPr lang="en-US" dirty="0" smtClean="0"/>
          </a:p>
          <a:p>
            <a:r>
              <a:rPr lang="mk-MK" dirty="0" err="1" smtClean="0"/>
              <a:t>Х</a:t>
            </a:r>
            <a:r>
              <a:rPr lang="en-US" dirty="0" err="1" smtClean="0"/>
              <a:t>емоглобинурија</a:t>
            </a:r>
            <a:endParaRPr lang="en-US" dirty="0" smtClean="0"/>
          </a:p>
          <a:p>
            <a:r>
              <a:rPr lang="en-US" dirty="0" err="1" smtClean="0"/>
              <a:t>Присуството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камења</a:t>
            </a:r>
            <a:r>
              <a:rPr lang="en-US" dirty="0" smtClean="0"/>
              <a:t> </a:t>
            </a:r>
            <a:r>
              <a:rPr lang="en-US" dirty="0" err="1" smtClean="0"/>
              <a:t>во</a:t>
            </a:r>
            <a:r>
              <a:rPr lang="en-US" dirty="0" smtClean="0"/>
              <a:t> </a:t>
            </a:r>
            <a:r>
              <a:rPr lang="en-US" dirty="0" err="1" smtClean="0"/>
              <a:t>жолчката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k-MK" sz="3600" dirty="0" smtClean="0"/>
              <a:t>Клинички карактеристики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mk-MK" sz="2400" dirty="0" smtClean="0">
                <a:solidFill>
                  <a:srgbClr val="1FAECD"/>
                </a:solidFill>
              </a:rPr>
              <a:t>Г</a:t>
            </a:r>
            <a:r>
              <a:rPr lang="en-US" sz="2400" dirty="0" err="1" smtClean="0">
                <a:solidFill>
                  <a:srgbClr val="1FAECD"/>
                </a:solidFill>
              </a:rPr>
              <a:t>енетика</a:t>
            </a:r>
            <a:endParaRPr lang="en-US" sz="2400" dirty="0" smtClean="0">
              <a:solidFill>
                <a:srgbClr val="1FAECD"/>
              </a:solidFill>
            </a:endParaRPr>
          </a:p>
          <a:p>
            <a:r>
              <a:rPr lang="en-US" sz="2400" dirty="0" err="1" smtClean="0"/>
              <a:t>Автосомно</a:t>
            </a:r>
            <a:r>
              <a:rPr lang="en-US" sz="2400" dirty="0" smtClean="0"/>
              <a:t> </a:t>
            </a:r>
            <a:r>
              <a:rPr lang="en-US" sz="2400" dirty="0" err="1" smtClean="0"/>
              <a:t>доминантно</a:t>
            </a:r>
            <a:r>
              <a:rPr lang="en-US" sz="2400" dirty="0" smtClean="0"/>
              <a:t> </a:t>
            </a:r>
            <a:r>
              <a:rPr lang="en-US" sz="2400" dirty="0" err="1" smtClean="0"/>
              <a:t>наследување</a:t>
            </a:r>
            <a:r>
              <a:rPr lang="en-US" sz="2400" dirty="0" smtClean="0"/>
              <a:t> (75%), </a:t>
            </a:r>
            <a:r>
              <a:rPr lang="en-US" sz="2400" dirty="0" smtClean="0"/>
              <a:t> </a:t>
            </a:r>
            <a:endParaRPr lang="mk-MK" sz="2400" dirty="0" smtClean="0"/>
          </a:p>
          <a:p>
            <a:r>
              <a:rPr lang="en-US" sz="2400" dirty="0" smtClean="0"/>
              <a:t>-</a:t>
            </a:r>
            <a:r>
              <a:rPr lang="en-US" sz="2400" dirty="0" smtClean="0"/>
              <a:t>25%</a:t>
            </a:r>
            <a:r>
              <a:rPr lang="mk-MK" sz="2400" dirty="0" smtClean="0"/>
              <a:t>  </a:t>
            </a:r>
            <a:r>
              <a:rPr lang="mk-MK" sz="2400" dirty="0" smtClean="0"/>
              <a:t>де </a:t>
            </a:r>
            <a:r>
              <a:rPr lang="mk-MK" sz="2400" dirty="0" smtClean="0"/>
              <a:t>ново мутации</a:t>
            </a:r>
            <a:endParaRPr lang="en-US" sz="2400" dirty="0" smtClean="0"/>
          </a:p>
          <a:p>
            <a:r>
              <a:rPr lang="en-US" sz="2400" dirty="0" err="1" smtClean="0"/>
              <a:t>Најчести</a:t>
            </a:r>
            <a:r>
              <a:rPr lang="en-US" sz="2400" dirty="0" smtClean="0"/>
              <a:t> </a:t>
            </a:r>
            <a:r>
              <a:rPr lang="en-US" sz="2400" dirty="0" err="1" smtClean="0"/>
              <a:t>кај</a:t>
            </a:r>
            <a:r>
              <a:rPr lang="en-US" sz="2400" dirty="0" smtClean="0"/>
              <a:t> </a:t>
            </a:r>
            <a:r>
              <a:rPr lang="en-US" sz="2400" dirty="0" err="1" smtClean="0"/>
              <a:t>луѓето</a:t>
            </a:r>
            <a:r>
              <a:rPr lang="en-US" sz="2400" dirty="0" smtClean="0"/>
              <a:t> </a:t>
            </a:r>
            <a:r>
              <a:rPr lang="en-US" sz="2400" dirty="0" err="1" smtClean="0"/>
              <a:t>од</a:t>
            </a:r>
            <a:r>
              <a:rPr lang="en-US" sz="2400" dirty="0" smtClean="0"/>
              <a:t> </a:t>
            </a:r>
            <a:r>
              <a:rPr lang="en-US" sz="2400" dirty="0" err="1" smtClean="0"/>
              <a:t>северни</a:t>
            </a:r>
            <a:r>
              <a:rPr lang="mk-MK" sz="2400" dirty="0" smtClean="0"/>
              <a:t>те</a:t>
            </a:r>
            <a:r>
              <a:rPr lang="en-US" sz="2400" dirty="0" smtClean="0"/>
              <a:t> </a:t>
            </a:r>
            <a:r>
              <a:rPr lang="en-US" sz="2400" dirty="0" err="1" smtClean="0"/>
              <a:t>дел</a:t>
            </a:r>
            <a:r>
              <a:rPr lang="mk-MK" sz="2400" dirty="0" smtClean="0"/>
              <a:t>ови</a:t>
            </a:r>
            <a:r>
              <a:rPr lang="en-US" sz="2400" dirty="0" smtClean="0"/>
              <a:t> </a:t>
            </a:r>
            <a:r>
              <a:rPr lang="en-US" sz="2400" dirty="0" err="1" smtClean="0"/>
              <a:t>на</a:t>
            </a:r>
            <a:r>
              <a:rPr lang="en-US" sz="2400" dirty="0" smtClean="0"/>
              <a:t> </a:t>
            </a:r>
            <a:r>
              <a:rPr lang="mk-MK" sz="2400" dirty="0" smtClean="0"/>
              <a:t>Европа</a:t>
            </a:r>
            <a:endParaRPr lang="en-US" sz="2400" dirty="0" smtClean="0"/>
          </a:p>
          <a:p>
            <a:r>
              <a:rPr lang="en-US" sz="2400" dirty="0" err="1" smtClean="0">
                <a:solidFill>
                  <a:srgbClr val="1FAECD"/>
                </a:solidFill>
              </a:rPr>
              <a:t>Инциденца</a:t>
            </a:r>
            <a:r>
              <a:rPr lang="en-US" sz="2400" dirty="0" smtClean="0">
                <a:solidFill>
                  <a:srgbClr val="1FAECD"/>
                </a:solidFill>
              </a:rPr>
              <a:t> </a:t>
            </a:r>
            <a:r>
              <a:rPr lang="en-US" sz="2400" dirty="0" err="1" smtClean="0">
                <a:solidFill>
                  <a:srgbClr val="1FAECD"/>
                </a:solidFill>
              </a:rPr>
              <a:t>од</a:t>
            </a:r>
            <a:r>
              <a:rPr lang="en-US" sz="2400" dirty="0" smtClean="0">
                <a:solidFill>
                  <a:srgbClr val="1FAECD"/>
                </a:solidFill>
              </a:rPr>
              <a:t> 1 </a:t>
            </a:r>
            <a:r>
              <a:rPr lang="en-US" sz="2400" dirty="0" err="1" smtClean="0">
                <a:solidFill>
                  <a:srgbClr val="1FAECD"/>
                </a:solidFill>
              </a:rPr>
              <a:t>во</a:t>
            </a:r>
            <a:r>
              <a:rPr lang="en-US" sz="2400" dirty="0" smtClean="0">
                <a:solidFill>
                  <a:srgbClr val="1FAECD"/>
                </a:solidFill>
              </a:rPr>
              <a:t> 5000</a:t>
            </a:r>
          </a:p>
          <a:p>
            <a:r>
              <a:rPr lang="mk-MK" sz="2400" dirty="0" err="1" smtClean="0">
                <a:solidFill>
                  <a:srgbClr val="1FAECD"/>
                </a:solidFill>
              </a:rPr>
              <a:t>П</a:t>
            </a:r>
            <a:r>
              <a:rPr lang="en-US" sz="2400" dirty="0" err="1" smtClean="0">
                <a:solidFill>
                  <a:srgbClr val="1FAECD"/>
                </a:solidFill>
              </a:rPr>
              <a:t>атогенеза</a:t>
            </a:r>
            <a:endParaRPr lang="en-US" sz="2400" dirty="0" smtClean="0">
              <a:solidFill>
                <a:srgbClr val="1FAECD"/>
              </a:solidFill>
            </a:endParaRPr>
          </a:p>
          <a:p>
            <a:r>
              <a:rPr lang="en-US" sz="2400" dirty="0" err="1" smtClean="0"/>
              <a:t>Мембранска</a:t>
            </a:r>
            <a:r>
              <a:rPr lang="en-US" sz="2400" dirty="0" smtClean="0"/>
              <a:t> </a:t>
            </a:r>
            <a:r>
              <a:rPr lang="en-US" sz="2400" dirty="0" err="1" smtClean="0"/>
              <a:t>нестабилност</a:t>
            </a:r>
            <a:r>
              <a:rPr lang="en-US" sz="2400" dirty="0" smtClean="0"/>
              <a:t> </a:t>
            </a:r>
            <a:r>
              <a:rPr lang="en-US" sz="2400" dirty="0" err="1" smtClean="0"/>
              <a:t>поради</a:t>
            </a:r>
            <a:r>
              <a:rPr lang="en-US" sz="2400" dirty="0" smtClean="0"/>
              <a:t> </a:t>
            </a:r>
            <a:r>
              <a:rPr lang="en-US" sz="2400" dirty="0" err="1" smtClean="0"/>
              <a:t>дисфункција</a:t>
            </a:r>
            <a:r>
              <a:rPr lang="en-US" sz="2400" dirty="0" smtClean="0"/>
              <a:t> </a:t>
            </a:r>
            <a:r>
              <a:rPr lang="en-US" sz="2400" dirty="0" err="1" smtClean="0"/>
              <a:t>или</a:t>
            </a:r>
            <a:r>
              <a:rPr lang="en-US" sz="2400" dirty="0" smtClean="0"/>
              <a:t> </a:t>
            </a:r>
            <a:r>
              <a:rPr lang="en-US" sz="2400" dirty="0" err="1" smtClean="0"/>
              <a:t>недостаток</a:t>
            </a:r>
            <a:r>
              <a:rPr lang="en-US" sz="2400" dirty="0" smtClean="0"/>
              <a:t> </a:t>
            </a:r>
            <a:r>
              <a:rPr lang="en-US" sz="2400" dirty="0" err="1" smtClean="0"/>
              <a:t>на</a:t>
            </a:r>
            <a:r>
              <a:rPr lang="en-US" sz="2400" dirty="0" smtClean="0"/>
              <a:t> </a:t>
            </a:r>
            <a:r>
              <a:rPr lang="en-US" sz="2400" dirty="0" err="1" smtClean="0"/>
              <a:t>скелетни</a:t>
            </a:r>
            <a:r>
              <a:rPr lang="en-US" sz="2400" dirty="0" smtClean="0"/>
              <a:t> </a:t>
            </a:r>
            <a:r>
              <a:rPr lang="en-US" sz="2400" dirty="0" err="1" smtClean="0"/>
              <a:t>протеини</a:t>
            </a:r>
            <a:r>
              <a:rPr lang="mk-MK" sz="2400" dirty="0" smtClean="0"/>
              <a:t> во ЕР</a:t>
            </a:r>
            <a:r>
              <a:rPr lang="en-US" sz="2400" dirty="0" smtClean="0"/>
              <a:t>: </a:t>
            </a:r>
            <a:r>
              <a:rPr lang="en-US" sz="2400" dirty="0" err="1" smtClean="0"/>
              <a:t>анкирин</a:t>
            </a:r>
            <a:r>
              <a:rPr lang="en-US" sz="2400" dirty="0" smtClean="0"/>
              <a:t> (75-90%) </a:t>
            </a:r>
            <a:r>
              <a:rPr lang="en-US" sz="2400" dirty="0" err="1" smtClean="0"/>
              <a:t>и</a:t>
            </a:r>
            <a:r>
              <a:rPr lang="en-US" sz="2400" dirty="0" smtClean="0"/>
              <a:t> / </a:t>
            </a:r>
            <a:r>
              <a:rPr lang="en-US" sz="2400" dirty="0" err="1" smtClean="0"/>
              <a:t>или</a:t>
            </a:r>
            <a:r>
              <a:rPr lang="en-US" sz="2400" dirty="0" smtClean="0"/>
              <a:t> </a:t>
            </a:r>
            <a:r>
              <a:rPr lang="en-US" sz="2400" dirty="0" err="1" smtClean="0"/>
              <a:t>спектрин</a:t>
            </a:r>
            <a:r>
              <a:rPr lang="en-US" sz="2400" dirty="0" smtClean="0"/>
              <a:t> (50%)</a:t>
            </a:r>
          </a:p>
          <a:p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k-MK" sz="3600" dirty="0" smtClean="0"/>
              <a:t>Хередитарна сфероцитоза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>
                <a:solidFill>
                  <a:srgbClr val="1FAECD"/>
                </a:solidFill>
              </a:rPr>
              <a:t>Се</a:t>
            </a:r>
            <a:r>
              <a:rPr lang="en-US" sz="2400" dirty="0" smtClean="0">
                <a:solidFill>
                  <a:srgbClr val="1FAECD"/>
                </a:solidFill>
              </a:rPr>
              <a:t> </a:t>
            </a:r>
            <a:r>
              <a:rPr lang="en-US" sz="2400" dirty="0" err="1" smtClean="0">
                <a:solidFill>
                  <a:srgbClr val="1FAECD"/>
                </a:solidFill>
              </a:rPr>
              <a:t>должи</a:t>
            </a:r>
            <a:r>
              <a:rPr lang="en-US" sz="2400" dirty="0" smtClean="0">
                <a:solidFill>
                  <a:srgbClr val="1FAECD"/>
                </a:solidFill>
              </a:rPr>
              <a:t> </a:t>
            </a:r>
            <a:r>
              <a:rPr lang="en-US" sz="2400" dirty="0" err="1" smtClean="0">
                <a:solidFill>
                  <a:srgbClr val="1FAECD"/>
                </a:solidFill>
              </a:rPr>
              <a:t>на</a:t>
            </a:r>
            <a:r>
              <a:rPr lang="en-US" sz="2400" dirty="0" smtClean="0">
                <a:solidFill>
                  <a:srgbClr val="1FAECD"/>
                </a:solidFill>
              </a:rPr>
              <a:t>  </a:t>
            </a:r>
            <a:r>
              <a:rPr lang="en-US" sz="2400" dirty="0" err="1" smtClean="0">
                <a:solidFill>
                  <a:srgbClr val="1FAECD"/>
                </a:solidFill>
              </a:rPr>
              <a:t>недостатоци</a:t>
            </a:r>
            <a:r>
              <a:rPr lang="en-US" sz="2400" dirty="0" smtClean="0">
                <a:solidFill>
                  <a:srgbClr val="1FAECD"/>
                </a:solidFill>
              </a:rPr>
              <a:t> </a:t>
            </a:r>
            <a:r>
              <a:rPr lang="en-US" sz="2400" dirty="0" err="1" smtClean="0">
                <a:solidFill>
                  <a:srgbClr val="1FAECD"/>
                </a:solidFill>
              </a:rPr>
              <a:t>во</a:t>
            </a:r>
            <a:r>
              <a:rPr lang="en-US" sz="2400" dirty="0" smtClean="0">
                <a:solidFill>
                  <a:srgbClr val="1FAECD"/>
                </a:solidFill>
              </a:rPr>
              <a:t> </a:t>
            </a:r>
            <a:r>
              <a:rPr lang="en-US" sz="2400" dirty="0" err="1" smtClean="0">
                <a:solidFill>
                  <a:srgbClr val="1FAECD"/>
                </a:solidFill>
              </a:rPr>
              <a:t>скелетните</a:t>
            </a:r>
            <a:r>
              <a:rPr lang="en-US" sz="2400" dirty="0" smtClean="0">
                <a:solidFill>
                  <a:srgbClr val="1FAECD"/>
                </a:solidFill>
              </a:rPr>
              <a:t> </a:t>
            </a:r>
            <a:r>
              <a:rPr lang="en-US" sz="2400" dirty="0" err="1" smtClean="0">
                <a:solidFill>
                  <a:srgbClr val="1FAECD"/>
                </a:solidFill>
              </a:rPr>
              <a:t>протеини</a:t>
            </a:r>
            <a:r>
              <a:rPr lang="en-US" sz="2400" dirty="0" smtClean="0">
                <a:solidFill>
                  <a:srgbClr val="1FAECD"/>
                </a:solidFill>
              </a:rPr>
              <a:t>, </a:t>
            </a:r>
            <a:r>
              <a:rPr lang="en-US" sz="2400" dirty="0" err="1" smtClean="0">
                <a:solidFill>
                  <a:srgbClr val="1FAECD"/>
                </a:solidFill>
              </a:rPr>
              <a:t>спектрин</a:t>
            </a:r>
            <a:r>
              <a:rPr lang="en-US" sz="2400" dirty="0" smtClean="0">
                <a:solidFill>
                  <a:srgbClr val="1FAECD"/>
                </a:solidFill>
              </a:rPr>
              <a:t> </a:t>
            </a:r>
            <a:r>
              <a:rPr lang="en-US" sz="2400" dirty="0" err="1" smtClean="0">
                <a:solidFill>
                  <a:srgbClr val="1FAECD"/>
                </a:solidFill>
              </a:rPr>
              <a:t>и</a:t>
            </a:r>
            <a:r>
              <a:rPr lang="en-US" sz="2400" dirty="0" smtClean="0">
                <a:solidFill>
                  <a:srgbClr val="1FAECD"/>
                </a:solidFill>
              </a:rPr>
              <a:t> </a:t>
            </a:r>
            <a:r>
              <a:rPr lang="en-US" sz="2400" dirty="0" err="1" smtClean="0">
                <a:solidFill>
                  <a:srgbClr val="1FAECD"/>
                </a:solidFill>
              </a:rPr>
              <a:t>протеини</a:t>
            </a:r>
            <a:r>
              <a:rPr lang="en-US" sz="2400" dirty="0" smtClean="0">
                <a:solidFill>
                  <a:srgbClr val="1FAECD"/>
                </a:solidFill>
              </a:rPr>
              <a:t> 4.1, </a:t>
            </a:r>
            <a:r>
              <a:rPr lang="en-US" sz="2400" dirty="0" err="1" smtClean="0">
                <a:solidFill>
                  <a:srgbClr val="1FAECD"/>
                </a:solidFill>
              </a:rPr>
              <a:t>тоа</a:t>
            </a:r>
            <a:r>
              <a:rPr lang="en-US" sz="2400" dirty="0" smtClean="0">
                <a:solidFill>
                  <a:srgbClr val="1FAECD"/>
                </a:solidFill>
              </a:rPr>
              <a:t> </a:t>
            </a:r>
            <a:r>
              <a:rPr lang="en-US" sz="2400" dirty="0" err="1" smtClean="0">
                <a:solidFill>
                  <a:srgbClr val="1FAECD"/>
                </a:solidFill>
              </a:rPr>
              <a:t>резултира</a:t>
            </a:r>
            <a:r>
              <a:rPr lang="mk-MK" sz="2400" dirty="0" smtClean="0">
                <a:solidFill>
                  <a:srgbClr val="1FAECD"/>
                </a:solidFill>
              </a:rPr>
              <a:t>со </a:t>
            </a:r>
            <a:r>
              <a:rPr lang="en-US" sz="2400" dirty="0" smtClean="0">
                <a:solidFill>
                  <a:srgbClr val="1FAECD"/>
                </a:solidFill>
              </a:rPr>
              <a:t> </a:t>
            </a:r>
            <a:r>
              <a:rPr lang="en-US" sz="2400" dirty="0" err="1" smtClean="0">
                <a:solidFill>
                  <a:srgbClr val="1FAECD"/>
                </a:solidFill>
              </a:rPr>
              <a:t>зголемување</a:t>
            </a:r>
            <a:r>
              <a:rPr lang="en-US" sz="2400" dirty="0" smtClean="0">
                <a:solidFill>
                  <a:srgbClr val="1FAECD"/>
                </a:solidFill>
              </a:rPr>
              <a:t> </a:t>
            </a:r>
            <a:r>
              <a:rPr lang="en-US" sz="2400" dirty="0" err="1" smtClean="0">
                <a:solidFill>
                  <a:srgbClr val="1FAECD"/>
                </a:solidFill>
              </a:rPr>
              <a:t>на</a:t>
            </a:r>
            <a:r>
              <a:rPr lang="en-US" sz="2400" dirty="0" smtClean="0">
                <a:solidFill>
                  <a:srgbClr val="1FAECD"/>
                </a:solidFill>
              </a:rPr>
              <a:t> </a:t>
            </a:r>
            <a:r>
              <a:rPr lang="mk-MK" sz="2400" dirty="0" smtClean="0">
                <a:solidFill>
                  <a:srgbClr val="1FAECD"/>
                </a:solidFill>
              </a:rPr>
              <a:t>цврстината на </a:t>
            </a:r>
            <a:r>
              <a:rPr lang="en-US" sz="2400" dirty="0" err="1" smtClean="0">
                <a:solidFill>
                  <a:srgbClr val="1FAECD"/>
                </a:solidFill>
              </a:rPr>
              <a:t>мембрана</a:t>
            </a:r>
            <a:r>
              <a:rPr lang="mk-MK" sz="2400" dirty="0" smtClean="0">
                <a:solidFill>
                  <a:srgbClr val="1FAECD"/>
                </a:solidFill>
              </a:rPr>
              <a:t>та и </a:t>
            </a:r>
            <a:r>
              <a:rPr lang="en-US" sz="2400" dirty="0" err="1" smtClean="0">
                <a:solidFill>
                  <a:srgbClr val="1FAECD"/>
                </a:solidFill>
              </a:rPr>
              <a:t>намалена</a:t>
            </a:r>
            <a:r>
              <a:rPr lang="en-US" sz="2400" dirty="0" smtClean="0">
                <a:solidFill>
                  <a:srgbClr val="1FAECD"/>
                </a:solidFill>
              </a:rPr>
              <a:t> </a:t>
            </a:r>
            <a:r>
              <a:rPr lang="en-US" sz="2400" dirty="0" err="1" smtClean="0">
                <a:solidFill>
                  <a:srgbClr val="1FAECD"/>
                </a:solidFill>
              </a:rPr>
              <a:t>моб</a:t>
            </a:r>
            <a:r>
              <a:rPr lang="mk-MK" sz="2400" dirty="0" smtClean="0">
                <a:solidFill>
                  <a:srgbClr val="1FAECD"/>
                </a:solidFill>
              </a:rPr>
              <a:t>илна</a:t>
            </a:r>
            <a:r>
              <a:rPr lang="en-US" sz="2400" dirty="0" smtClean="0">
                <a:solidFill>
                  <a:srgbClr val="1FAECD"/>
                </a:solidFill>
              </a:rPr>
              <a:t> </a:t>
            </a:r>
            <a:r>
              <a:rPr lang="en-US" sz="2400" dirty="0" err="1" smtClean="0">
                <a:solidFill>
                  <a:srgbClr val="1FAECD"/>
                </a:solidFill>
              </a:rPr>
              <a:t>деформација</a:t>
            </a:r>
            <a:endParaRPr lang="en-US" sz="2400" dirty="0" smtClean="0">
              <a:solidFill>
                <a:srgbClr val="1FAECD"/>
              </a:solidFill>
            </a:endParaRPr>
          </a:p>
          <a:p>
            <a:r>
              <a:rPr lang="en-US" sz="2400" dirty="0" err="1" smtClean="0"/>
              <a:t>Автосомно</a:t>
            </a:r>
            <a:r>
              <a:rPr lang="en-US" sz="2400" dirty="0" smtClean="0"/>
              <a:t> </a:t>
            </a:r>
            <a:r>
              <a:rPr lang="en-US" sz="2400" dirty="0" err="1" smtClean="0"/>
              <a:t>доминантен</a:t>
            </a:r>
            <a:r>
              <a:rPr lang="en-US" sz="2400" dirty="0" smtClean="0"/>
              <a:t> </a:t>
            </a:r>
            <a:r>
              <a:rPr lang="en-US" sz="2400" dirty="0" err="1" smtClean="0"/>
              <a:t>начин</a:t>
            </a:r>
            <a:r>
              <a:rPr lang="en-US" sz="2400" dirty="0" smtClean="0"/>
              <a:t> </a:t>
            </a:r>
            <a:r>
              <a:rPr lang="en-US" sz="2400" dirty="0" err="1" smtClean="0"/>
              <a:t>на</a:t>
            </a:r>
            <a:r>
              <a:rPr lang="en-US" sz="2400" dirty="0" smtClean="0"/>
              <a:t> </a:t>
            </a:r>
            <a:r>
              <a:rPr lang="en-US" sz="2400" dirty="0" err="1" smtClean="0"/>
              <a:t>наследување</a:t>
            </a:r>
            <a:endParaRPr lang="en-US" sz="2400" dirty="0" smtClean="0"/>
          </a:p>
          <a:p>
            <a:r>
              <a:rPr lang="en-US" sz="2400" dirty="0" err="1" smtClean="0"/>
              <a:t>Елиптоцити</a:t>
            </a:r>
            <a:r>
              <a:rPr lang="en-US" sz="2400" dirty="0" smtClean="0"/>
              <a:t> </a:t>
            </a:r>
            <a:r>
              <a:rPr lang="en-US" sz="2400" dirty="0" err="1" smtClean="0"/>
              <a:t>од</a:t>
            </a:r>
            <a:r>
              <a:rPr lang="en-US" sz="2400" dirty="0" smtClean="0"/>
              <a:t> 50 </a:t>
            </a:r>
            <a:r>
              <a:rPr lang="en-US" sz="2400" dirty="0" err="1" smtClean="0"/>
              <a:t>до</a:t>
            </a:r>
            <a:r>
              <a:rPr lang="en-US" sz="2400" dirty="0" smtClean="0"/>
              <a:t> 90</a:t>
            </a:r>
            <a:r>
              <a:rPr lang="en-US" sz="2400" dirty="0" smtClean="0"/>
              <a:t>%</a:t>
            </a:r>
            <a:r>
              <a:rPr lang="mk-MK" sz="2400" dirty="0" smtClean="0"/>
              <a:t> во крвната размаска</a:t>
            </a:r>
            <a:endParaRPr lang="en-US" sz="2400" dirty="0" smtClean="0"/>
          </a:p>
          <a:p>
            <a:r>
              <a:rPr lang="en-US" sz="2400" dirty="0" err="1" smtClean="0"/>
              <a:t>Осмотска</a:t>
            </a:r>
            <a:r>
              <a:rPr lang="en-US" sz="2400" dirty="0" smtClean="0"/>
              <a:t> </a:t>
            </a:r>
            <a:r>
              <a:rPr lang="en-US" sz="2400" dirty="0" err="1" smtClean="0"/>
              <a:t>фрагилност</a:t>
            </a:r>
            <a:r>
              <a:rPr lang="en-US" sz="2400" dirty="0" smtClean="0"/>
              <a:t> </a:t>
            </a:r>
            <a:r>
              <a:rPr lang="en-US" sz="2400" dirty="0" err="1" smtClean="0"/>
              <a:t>нормал</a:t>
            </a:r>
            <a:r>
              <a:rPr lang="mk-MK" sz="2400" dirty="0" smtClean="0"/>
              <a:t>на</a:t>
            </a:r>
            <a:r>
              <a:rPr lang="en-US" sz="2400" dirty="0" smtClean="0"/>
              <a:t> </a:t>
            </a:r>
            <a:r>
              <a:rPr lang="en-US" sz="2400" dirty="0" err="1" smtClean="0"/>
              <a:t>или</a:t>
            </a:r>
            <a:r>
              <a:rPr lang="en-US" sz="2400" dirty="0" smtClean="0"/>
              <a:t> </a:t>
            </a:r>
            <a:r>
              <a:rPr lang="en-US" sz="2400" dirty="0" err="1" smtClean="0"/>
              <a:t>зголемен</a:t>
            </a:r>
            <a:r>
              <a:rPr lang="mk-MK" sz="2400" dirty="0" smtClean="0"/>
              <a:t>а</a:t>
            </a:r>
            <a:endParaRPr lang="en-US" sz="2400" dirty="0" smtClean="0"/>
          </a:p>
          <a:p>
            <a:r>
              <a:rPr lang="en-US" sz="2400" dirty="0" err="1" smtClean="0"/>
              <a:t>Третман</a:t>
            </a:r>
            <a:r>
              <a:rPr lang="en-US" sz="2400" dirty="0" smtClean="0"/>
              <a:t>: </a:t>
            </a:r>
            <a:r>
              <a:rPr lang="en-US" sz="2400" dirty="0" err="1" smtClean="0"/>
              <a:t>трансфузија</a:t>
            </a:r>
            <a:r>
              <a:rPr lang="en-US" sz="2400" dirty="0" smtClean="0"/>
              <a:t>, </a:t>
            </a:r>
            <a:r>
              <a:rPr lang="en-US" sz="2400" dirty="0" err="1" smtClean="0"/>
              <a:t>спленектомија</a:t>
            </a:r>
            <a:r>
              <a:rPr lang="en-US" sz="2400" dirty="0" smtClean="0"/>
              <a:t> </a:t>
            </a:r>
            <a:r>
              <a:rPr lang="en-US" sz="2400" dirty="0" err="1" smtClean="0"/>
              <a:t>профилактички</a:t>
            </a:r>
            <a:r>
              <a:rPr lang="en-US" sz="2400" dirty="0" smtClean="0"/>
              <a:t> </a:t>
            </a:r>
            <a:r>
              <a:rPr lang="en-US" sz="2400" dirty="0" err="1" smtClean="0"/>
              <a:t>фолна</a:t>
            </a:r>
            <a:r>
              <a:rPr lang="en-US" sz="2400" dirty="0" smtClean="0"/>
              <a:t> </a:t>
            </a:r>
            <a:r>
              <a:rPr lang="en-US" sz="2400" dirty="0" err="1" smtClean="0"/>
              <a:t>киселина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k-MK" sz="3600" dirty="0" smtClean="0"/>
              <a:t>Хередитарна елиптоцитоза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err="1" smtClean="0">
                <a:solidFill>
                  <a:srgbClr val="1FAECD"/>
                </a:solidFill>
              </a:rPr>
              <a:t>Пируват</a:t>
            </a:r>
            <a:r>
              <a:rPr lang="en-US" sz="2000" dirty="0" smtClean="0">
                <a:solidFill>
                  <a:srgbClr val="1FAECD"/>
                </a:solidFill>
              </a:rPr>
              <a:t> </a:t>
            </a:r>
            <a:r>
              <a:rPr lang="en-US" sz="2000" dirty="0" err="1" smtClean="0">
                <a:solidFill>
                  <a:srgbClr val="1FAECD"/>
                </a:solidFill>
              </a:rPr>
              <a:t>киназа</a:t>
            </a:r>
            <a:r>
              <a:rPr lang="en-US" sz="2000" dirty="0" smtClean="0">
                <a:solidFill>
                  <a:srgbClr val="1FAECD"/>
                </a:solidFill>
              </a:rPr>
              <a:t> </a:t>
            </a:r>
            <a:r>
              <a:rPr lang="en-US" sz="2000" dirty="0" err="1" smtClean="0">
                <a:solidFill>
                  <a:srgbClr val="1FAECD"/>
                </a:solidFill>
              </a:rPr>
              <a:t>недостаток</a:t>
            </a:r>
            <a:r>
              <a:rPr lang="en-US" sz="2000" dirty="0" smtClean="0"/>
              <a:t>: </a:t>
            </a:r>
            <a:r>
              <a:rPr lang="mk-MK" sz="2000" dirty="0" smtClean="0"/>
              <a:t>нарушена гликозиза во </a:t>
            </a:r>
            <a:r>
              <a:rPr lang="en-US" sz="2000" dirty="0" smtClean="0"/>
              <a:t>  </a:t>
            </a:r>
            <a:r>
              <a:rPr lang="en-US" sz="2000" dirty="0" err="1" smtClean="0"/>
              <a:t>црвени</a:t>
            </a:r>
            <a:r>
              <a:rPr lang="en-US" sz="2000" dirty="0" smtClean="0"/>
              <a:t> </a:t>
            </a:r>
            <a:r>
              <a:rPr lang="en-US" sz="2000" dirty="0" err="1" smtClean="0"/>
              <a:t>крвни</a:t>
            </a:r>
            <a:r>
              <a:rPr lang="en-US" sz="2000" dirty="0" smtClean="0"/>
              <a:t> </a:t>
            </a:r>
            <a:r>
              <a:rPr lang="en-US" sz="2000" dirty="0" err="1" smtClean="0"/>
              <a:t>клетки</a:t>
            </a:r>
            <a:endParaRPr lang="en-US" sz="2000" dirty="0" smtClean="0"/>
          </a:p>
          <a:p>
            <a:r>
              <a:rPr lang="en-US" sz="2000" dirty="0" err="1" smtClean="0"/>
              <a:t>Црвени</a:t>
            </a:r>
            <a:r>
              <a:rPr lang="en-US" sz="2000" dirty="0" smtClean="0"/>
              <a:t> </a:t>
            </a:r>
            <a:r>
              <a:rPr lang="en-US" sz="2000" dirty="0" err="1" smtClean="0"/>
              <a:t>крвни</a:t>
            </a:r>
            <a:r>
              <a:rPr lang="en-US" sz="2000" dirty="0" smtClean="0"/>
              <a:t> </a:t>
            </a:r>
            <a:r>
              <a:rPr lang="en-US" sz="2000" dirty="0" err="1" smtClean="0"/>
              <a:t>клетки</a:t>
            </a:r>
            <a:r>
              <a:rPr lang="en-US" sz="2000" dirty="0" smtClean="0"/>
              <a:t> </a:t>
            </a:r>
            <a:r>
              <a:rPr lang="mk-MK" sz="2000" dirty="0" smtClean="0"/>
              <a:t>се </a:t>
            </a:r>
            <a:r>
              <a:rPr lang="en-US" sz="2000" dirty="0" err="1" smtClean="0"/>
              <a:t>крути</a:t>
            </a:r>
            <a:r>
              <a:rPr lang="en-US" sz="2000" dirty="0" smtClean="0"/>
              <a:t>, </a:t>
            </a:r>
            <a:r>
              <a:rPr lang="en-US" sz="2000" dirty="0" err="1" smtClean="0"/>
              <a:t>деформирани</a:t>
            </a:r>
            <a:r>
              <a:rPr lang="en-US" sz="2000" dirty="0" smtClean="0"/>
              <a:t> </a:t>
            </a:r>
            <a:r>
              <a:rPr lang="en-US" sz="2000" dirty="0" err="1" smtClean="0"/>
              <a:t>и</a:t>
            </a:r>
            <a:r>
              <a:rPr lang="en-US" sz="2000" dirty="0" smtClean="0"/>
              <a:t> </a:t>
            </a:r>
            <a:r>
              <a:rPr lang="en-US" sz="2000" dirty="0" err="1" smtClean="0"/>
              <a:t>метаболички</a:t>
            </a:r>
            <a:r>
              <a:rPr lang="en-US" sz="2000" dirty="0" smtClean="0"/>
              <a:t> </a:t>
            </a:r>
            <a:r>
              <a:rPr lang="en-US" sz="2000" dirty="0" err="1" smtClean="0"/>
              <a:t>и</a:t>
            </a:r>
            <a:r>
              <a:rPr lang="en-US" sz="2000" dirty="0" smtClean="0"/>
              <a:t> </a:t>
            </a:r>
            <a:r>
              <a:rPr lang="en-US" sz="2000" dirty="0" err="1" smtClean="0"/>
              <a:t>физички</a:t>
            </a:r>
            <a:r>
              <a:rPr lang="en-US" sz="2000" dirty="0" smtClean="0"/>
              <a:t> </a:t>
            </a:r>
            <a:r>
              <a:rPr lang="en-US" sz="2000" dirty="0" err="1" smtClean="0"/>
              <a:t>ранливи</a:t>
            </a:r>
            <a:endParaRPr lang="en-US" sz="2000" dirty="0" smtClean="0"/>
          </a:p>
          <a:p>
            <a:r>
              <a:rPr lang="en-US" sz="2000" dirty="0" err="1" smtClean="0"/>
              <a:t>Автосомно</a:t>
            </a:r>
            <a:r>
              <a:rPr lang="en-US" sz="2000" dirty="0" smtClean="0"/>
              <a:t> –</a:t>
            </a:r>
            <a:r>
              <a:rPr lang="mk-MK" sz="2000" dirty="0" smtClean="0"/>
              <a:t>рецесивно </a:t>
            </a:r>
            <a:r>
              <a:rPr lang="en-US" sz="2000" dirty="0" smtClean="0"/>
              <a:t> </a:t>
            </a:r>
            <a:r>
              <a:rPr lang="en-US" sz="2000" dirty="0" err="1" smtClean="0"/>
              <a:t>наследство</a:t>
            </a:r>
            <a:endParaRPr lang="en-US" sz="2000" dirty="0" smtClean="0"/>
          </a:p>
          <a:p>
            <a:r>
              <a:rPr lang="en-US" sz="2000" dirty="0" err="1" smtClean="0"/>
              <a:t>Променлива</a:t>
            </a:r>
            <a:r>
              <a:rPr lang="en-US" sz="2000" dirty="0" smtClean="0"/>
              <a:t> </a:t>
            </a:r>
            <a:r>
              <a:rPr lang="en-US" sz="2000" dirty="0" err="1" smtClean="0"/>
              <a:t>тежина</a:t>
            </a:r>
            <a:r>
              <a:rPr lang="en-US" sz="2000" dirty="0" smtClean="0"/>
              <a:t>: </a:t>
            </a:r>
            <a:r>
              <a:rPr lang="en-US" sz="2000" dirty="0" err="1" smtClean="0"/>
              <a:t>умерено</a:t>
            </a:r>
            <a:r>
              <a:rPr lang="en-US" sz="2000" dirty="0" smtClean="0"/>
              <a:t> </a:t>
            </a:r>
            <a:r>
              <a:rPr lang="en-US" sz="2000" dirty="0" err="1" smtClean="0"/>
              <a:t>тешка</a:t>
            </a:r>
            <a:r>
              <a:rPr lang="en-US" sz="2000" dirty="0" smtClean="0"/>
              <a:t> </a:t>
            </a:r>
            <a:r>
              <a:rPr lang="en-US" sz="2000" dirty="0" err="1" smtClean="0"/>
              <a:t>анемија</a:t>
            </a:r>
            <a:endParaRPr lang="en-US" sz="2000" dirty="0" smtClean="0"/>
          </a:p>
          <a:p>
            <a:r>
              <a:rPr lang="mk-MK" sz="2000" dirty="0" err="1" smtClean="0"/>
              <a:t>Н</a:t>
            </a:r>
            <a:r>
              <a:rPr lang="en-US" sz="2000" dirty="0" err="1" smtClean="0"/>
              <a:t>еонатална</a:t>
            </a:r>
            <a:r>
              <a:rPr lang="en-US" sz="2000" dirty="0" smtClean="0"/>
              <a:t> </a:t>
            </a:r>
            <a:r>
              <a:rPr lang="en-US" sz="2000" dirty="0" err="1" smtClean="0"/>
              <a:t>жолтица</a:t>
            </a:r>
            <a:endParaRPr lang="en-US" sz="2000" dirty="0" smtClean="0"/>
          </a:p>
          <a:p>
            <a:r>
              <a:rPr lang="mk-MK" sz="2000" dirty="0" err="1" smtClean="0"/>
              <a:t>С</a:t>
            </a:r>
            <a:r>
              <a:rPr lang="en-US" sz="2000" dirty="0" err="1" smtClean="0"/>
              <a:t>пленомегалија</a:t>
            </a:r>
            <a:endParaRPr lang="en-US" sz="2000" dirty="0" smtClean="0"/>
          </a:p>
          <a:p>
            <a:r>
              <a:rPr lang="en-US" sz="2000" dirty="0" err="1" smtClean="0"/>
              <a:t>Каме</a:t>
            </a:r>
            <a:r>
              <a:rPr lang="mk-MK" sz="2000" dirty="0" smtClean="0"/>
              <a:t>ња</a:t>
            </a:r>
            <a:r>
              <a:rPr lang="en-US" sz="2000" dirty="0" smtClean="0"/>
              <a:t>, </a:t>
            </a:r>
            <a:r>
              <a:rPr lang="en-US" sz="2000" dirty="0" err="1" smtClean="0"/>
              <a:t>хемосидероза</a:t>
            </a:r>
            <a:r>
              <a:rPr lang="en-US" sz="2000" dirty="0" smtClean="0"/>
              <a:t>, </a:t>
            </a:r>
            <a:r>
              <a:rPr lang="en-US" sz="2000" dirty="0" err="1" smtClean="0"/>
              <a:t>промени</a:t>
            </a:r>
            <a:r>
              <a:rPr lang="en-US" sz="2000" dirty="0" smtClean="0"/>
              <a:t> </a:t>
            </a:r>
            <a:r>
              <a:rPr lang="en-US" sz="2000" dirty="0" err="1" smtClean="0"/>
              <a:t>на</a:t>
            </a:r>
            <a:r>
              <a:rPr lang="en-US" sz="2000" dirty="0" smtClean="0"/>
              <a:t> </a:t>
            </a:r>
            <a:r>
              <a:rPr lang="en-US" sz="2000" dirty="0" err="1" smtClean="0"/>
              <a:t>коските</a:t>
            </a:r>
            <a:endParaRPr lang="en-US" sz="2000" dirty="0" smtClean="0"/>
          </a:p>
          <a:p>
            <a:r>
              <a:rPr lang="en-US" sz="2000" dirty="0" err="1" smtClean="0"/>
              <a:t>Третман</a:t>
            </a:r>
            <a:r>
              <a:rPr lang="en-US" sz="2000" dirty="0" smtClean="0"/>
              <a:t>: </a:t>
            </a:r>
            <a:r>
              <a:rPr lang="en-US" sz="2000" dirty="0" err="1" smtClean="0"/>
              <a:t>суплементација</a:t>
            </a:r>
            <a:r>
              <a:rPr lang="en-US" sz="2000" dirty="0" smtClean="0"/>
              <a:t> </a:t>
            </a:r>
            <a:r>
              <a:rPr lang="en-US" sz="2000" dirty="0" err="1" smtClean="0"/>
              <a:t>на</a:t>
            </a:r>
            <a:r>
              <a:rPr lang="en-US" sz="2000" dirty="0" smtClean="0"/>
              <a:t> </a:t>
            </a:r>
            <a:r>
              <a:rPr lang="en-US" sz="2000" dirty="0" err="1" smtClean="0"/>
              <a:t>фолна</a:t>
            </a:r>
            <a:r>
              <a:rPr lang="en-US" sz="2000" dirty="0" smtClean="0"/>
              <a:t> </a:t>
            </a:r>
            <a:r>
              <a:rPr lang="en-US" sz="2000" dirty="0" err="1" smtClean="0"/>
              <a:t>киселина</a:t>
            </a:r>
            <a:r>
              <a:rPr lang="en-US" sz="2000" dirty="0" smtClean="0"/>
              <a:t>, </a:t>
            </a:r>
            <a:r>
              <a:rPr lang="en-US" sz="2000" dirty="0" err="1" smtClean="0"/>
              <a:t>трансфузија</a:t>
            </a:r>
            <a:r>
              <a:rPr lang="en-US" sz="2000" dirty="0" smtClean="0"/>
              <a:t>, </a:t>
            </a:r>
            <a:r>
              <a:rPr lang="en-US" sz="2000" dirty="0" err="1" smtClean="0"/>
              <a:t>спленектомија</a:t>
            </a:r>
            <a:r>
              <a:rPr lang="mk-MK" sz="2000" dirty="0" smtClean="0"/>
              <a:t>.</a:t>
            </a: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k-MK" sz="3600" dirty="0" smtClean="0"/>
              <a:t>Ензимски дефекти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mk-MK" sz="2400" dirty="0" smtClean="0"/>
          </a:p>
          <a:p>
            <a:endParaRPr lang="mk-MK" sz="2400" dirty="0" smtClean="0"/>
          </a:p>
          <a:p>
            <a:r>
              <a:rPr lang="mk-MK" sz="2400" dirty="0" smtClean="0"/>
              <a:t>Р</a:t>
            </a:r>
            <a:r>
              <a:rPr lang="en-US" sz="2400" dirty="0" err="1" smtClean="0"/>
              <a:t>ецесивен</a:t>
            </a:r>
            <a:r>
              <a:rPr lang="en-US" sz="2400" dirty="0" smtClean="0"/>
              <a:t> </a:t>
            </a:r>
            <a:r>
              <a:rPr lang="mk-MK" sz="2400" dirty="0" smtClean="0"/>
              <a:t>наследна болест поврзана со полот.</a:t>
            </a:r>
            <a:endParaRPr lang="en-US" sz="2400" dirty="0" smtClean="0"/>
          </a:p>
          <a:p>
            <a:r>
              <a:rPr lang="en-US" sz="2400" dirty="0" err="1" smtClean="0"/>
              <a:t>Најчести</a:t>
            </a:r>
            <a:r>
              <a:rPr lang="en-US" sz="2400" dirty="0" smtClean="0"/>
              <a:t> </a:t>
            </a:r>
            <a:r>
              <a:rPr lang="en-US" sz="2400" dirty="0" err="1" smtClean="0"/>
              <a:t>кај</a:t>
            </a:r>
            <a:r>
              <a:rPr lang="en-US" sz="2400" dirty="0" smtClean="0"/>
              <a:t> </a:t>
            </a:r>
            <a:r>
              <a:rPr lang="mk-MK" sz="2400" dirty="0" smtClean="0"/>
              <a:t>темната раса</a:t>
            </a:r>
            <a:r>
              <a:rPr lang="en-US" sz="2400" dirty="0" smtClean="0"/>
              <a:t> </a:t>
            </a:r>
            <a:r>
              <a:rPr lang="en-US" sz="2400" dirty="0" err="1" smtClean="0"/>
              <a:t>и</a:t>
            </a:r>
            <a:r>
              <a:rPr lang="en-US" sz="2400" dirty="0" smtClean="0"/>
              <a:t> </a:t>
            </a:r>
            <a:r>
              <a:rPr lang="mk-MK" sz="2400" dirty="0" smtClean="0"/>
              <a:t>лугето со</a:t>
            </a:r>
            <a:r>
              <a:rPr lang="mk-MK" sz="2400" dirty="0" smtClean="0"/>
              <a:t> </a:t>
            </a:r>
            <a:r>
              <a:rPr lang="en-US" sz="2400" dirty="0" err="1" smtClean="0"/>
              <a:t>Медитеран</a:t>
            </a:r>
            <a:r>
              <a:rPr lang="mk-MK" sz="2400" dirty="0" smtClean="0"/>
              <a:t>ско</a:t>
            </a:r>
            <a:r>
              <a:rPr lang="en-US" sz="2400" dirty="0" smtClean="0"/>
              <a:t> </a:t>
            </a:r>
            <a:r>
              <a:rPr lang="en-US" sz="2400" dirty="0" err="1" smtClean="0"/>
              <a:t>потекло</a:t>
            </a:r>
            <a:r>
              <a:rPr lang="mk-MK" sz="2400" dirty="0" smtClean="0"/>
              <a:t>.</a:t>
            </a:r>
            <a:endParaRPr lang="en-US" sz="2400" dirty="0" smtClean="0"/>
          </a:p>
          <a:p>
            <a:r>
              <a:rPr lang="mk-MK" sz="2400" dirty="0" smtClean="0"/>
              <a:t>Х</a:t>
            </a:r>
            <a:r>
              <a:rPr lang="en-US" sz="2400" dirty="0" err="1" smtClean="0"/>
              <a:t>емолиза</a:t>
            </a:r>
            <a:r>
              <a:rPr lang="en-US" sz="2400" dirty="0" smtClean="0"/>
              <a:t> </a:t>
            </a:r>
            <a:r>
              <a:rPr lang="en-US" sz="2400" dirty="0" err="1" smtClean="0"/>
              <a:t>може</a:t>
            </a:r>
            <a:r>
              <a:rPr lang="en-US" sz="2400" dirty="0" smtClean="0"/>
              <a:t> </a:t>
            </a:r>
            <a:r>
              <a:rPr lang="en-US" sz="2400" dirty="0" err="1" smtClean="0"/>
              <a:t>да</a:t>
            </a:r>
            <a:r>
              <a:rPr lang="en-US" sz="2400" dirty="0" smtClean="0"/>
              <a:t> </a:t>
            </a:r>
            <a:r>
              <a:rPr lang="en-US" sz="2400" dirty="0" err="1" smtClean="0"/>
              <a:t>се</a:t>
            </a:r>
            <a:r>
              <a:rPr lang="en-US" sz="2400" dirty="0" smtClean="0"/>
              <a:t> </a:t>
            </a:r>
            <a:r>
              <a:rPr lang="en-US" sz="2400" dirty="0" err="1" smtClean="0"/>
              <a:t>пр</a:t>
            </a:r>
            <a:r>
              <a:rPr lang="mk-MK" sz="2400" dirty="0" smtClean="0"/>
              <a:t>овоцира</a:t>
            </a:r>
            <a:r>
              <a:rPr lang="en-US" sz="2400" dirty="0" smtClean="0"/>
              <a:t> </a:t>
            </a:r>
            <a:r>
              <a:rPr lang="en-US" sz="2400" dirty="0" err="1" smtClean="0"/>
              <a:t>од</a:t>
            </a:r>
            <a:r>
              <a:rPr lang="en-US" sz="2400" dirty="0" smtClean="0"/>
              <a:t> </a:t>
            </a:r>
            <a:r>
              <a:rPr lang="en-US" sz="2400" dirty="0" err="1" smtClean="0"/>
              <a:t>лекови</a:t>
            </a:r>
            <a:r>
              <a:rPr lang="en-US" sz="2400" dirty="0" smtClean="0"/>
              <a:t>, </a:t>
            </a:r>
            <a:r>
              <a:rPr lang="en-US" sz="2400" dirty="0" err="1" smtClean="0"/>
              <a:t>Фава</a:t>
            </a:r>
            <a:r>
              <a:rPr lang="en-US" sz="2400" dirty="0" smtClean="0"/>
              <a:t>  </a:t>
            </a:r>
            <a:r>
              <a:rPr lang="en-US" sz="2400" dirty="0" err="1" smtClean="0"/>
              <a:t>грав</a:t>
            </a:r>
            <a:r>
              <a:rPr lang="en-US" sz="2400" dirty="0" smtClean="0"/>
              <a:t>, </a:t>
            </a:r>
            <a:r>
              <a:rPr lang="en-US" sz="2400" dirty="0" err="1" smtClean="0"/>
              <a:t>инфекции</a:t>
            </a:r>
            <a:r>
              <a:rPr lang="mk-MK" sz="2400" dirty="0" smtClean="0"/>
              <a:t>.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0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Glucose-6-Phosphate Dehydrogenase deficiency</a:t>
            </a:r>
            <a:r>
              <a:rPr lang="pl-PL" sz="4400" i="1" dirty="0" smtClean="0">
                <a:solidFill>
                  <a:srgbClr val="FF0000"/>
                </a:solidFill>
              </a:rPr>
              <a:t/>
            </a:r>
            <a:br>
              <a:rPr lang="pl-PL" sz="4400" i="1" dirty="0" smtClean="0">
                <a:solidFill>
                  <a:srgbClr val="FF0000"/>
                </a:solidFill>
              </a:rPr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mk-MK" sz="2400" dirty="0" smtClean="0"/>
              <a:t>И</a:t>
            </a:r>
            <a:r>
              <a:rPr lang="en-US" sz="2400" dirty="0" err="1" smtClean="0"/>
              <a:t>ндуцирана</a:t>
            </a:r>
            <a:r>
              <a:rPr lang="en-US" sz="2400" dirty="0" smtClean="0"/>
              <a:t> </a:t>
            </a:r>
            <a:r>
              <a:rPr lang="en-US" sz="2400" dirty="0" err="1" smtClean="0"/>
              <a:t>хемолиза</a:t>
            </a:r>
            <a:r>
              <a:rPr lang="mk-MK" dirty="0" smtClean="0"/>
              <a:t> </a:t>
            </a:r>
          </a:p>
          <a:p>
            <a:r>
              <a:rPr lang="mk-MK" dirty="0" smtClean="0"/>
              <a:t>лекови </a:t>
            </a:r>
            <a:r>
              <a:rPr lang="en-US" dirty="0" smtClean="0"/>
              <a:t>:</a:t>
            </a:r>
            <a:endParaRPr lang="en-US" dirty="0" smtClean="0"/>
          </a:p>
          <a:p>
            <a:pPr lvl="1"/>
            <a:r>
              <a:rPr lang="mk-MK" dirty="0" smtClean="0"/>
              <a:t>Аналгетици</a:t>
            </a:r>
            <a:r>
              <a:rPr lang="en-US" dirty="0" smtClean="0"/>
              <a:t> </a:t>
            </a:r>
            <a:r>
              <a:rPr lang="mk-MK" dirty="0" err="1" smtClean="0"/>
              <a:t>и</a:t>
            </a:r>
            <a:r>
              <a:rPr lang="en-US" dirty="0" smtClean="0"/>
              <a:t> </a:t>
            </a:r>
            <a:r>
              <a:rPr lang="en-US" dirty="0" err="1" smtClean="0"/>
              <a:t>антипиретици</a:t>
            </a:r>
            <a:endParaRPr lang="en-US" dirty="0" smtClean="0"/>
          </a:p>
          <a:p>
            <a:pPr lvl="1"/>
            <a:r>
              <a:rPr lang="mk-MK" dirty="0" smtClean="0"/>
              <a:t>Антиинфламаторни агенси</a:t>
            </a:r>
            <a:endParaRPr lang="en-US" dirty="0" smtClean="0"/>
          </a:p>
          <a:p>
            <a:pPr lvl="1"/>
            <a:r>
              <a:rPr lang="mk-MK" dirty="0" smtClean="0"/>
              <a:t>Антибиотици</a:t>
            </a:r>
            <a:endParaRPr lang="en-US" dirty="0" smtClean="0"/>
          </a:p>
          <a:p>
            <a:endParaRPr lang="mk-MK" sz="2400" dirty="0" smtClean="0"/>
          </a:p>
          <a:p>
            <a:r>
              <a:rPr lang="mk-MK" sz="2400" dirty="0" smtClean="0"/>
              <a:t>Фавизам</a:t>
            </a:r>
            <a:r>
              <a:rPr lang="en-US" sz="2400" dirty="0" smtClean="0"/>
              <a:t>- </a:t>
            </a:r>
            <a:r>
              <a:rPr lang="en-US" sz="2400" dirty="0" err="1" smtClean="0"/>
              <a:t>живот</a:t>
            </a:r>
            <a:r>
              <a:rPr lang="en-US" sz="2400" dirty="0" smtClean="0"/>
              <a:t> </a:t>
            </a:r>
            <a:r>
              <a:rPr lang="en-US" sz="2400" dirty="0" err="1" smtClean="0"/>
              <a:t>загрозу</a:t>
            </a:r>
            <a:r>
              <a:rPr lang="mk-MK" sz="2400" dirty="0" smtClean="0"/>
              <a:t>вачка </a:t>
            </a:r>
            <a:r>
              <a:rPr lang="en-US" sz="2400" dirty="0" smtClean="0"/>
              <a:t> </a:t>
            </a:r>
            <a:r>
              <a:rPr lang="en-US" sz="2400" dirty="0" err="1" smtClean="0"/>
              <a:t>хемо</a:t>
            </a:r>
            <a:r>
              <a:rPr lang="mk-MK" sz="2400" dirty="0" smtClean="0"/>
              <a:t>лиза предизвијана </a:t>
            </a:r>
            <a:r>
              <a:rPr lang="mk-MK" sz="2400" dirty="0" smtClean="0"/>
              <a:t>од ингестија на фава грав.</a:t>
            </a:r>
            <a:r>
              <a:rPr lang="en-US" sz="2400" dirty="0" smtClean="0"/>
              <a:t> </a:t>
            </a:r>
            <a:endParaRPr lang="mk-MK" sz="2400" dirty="0" smtClean="0"/>
          </a:p>
          <a:p>
            <a:pPr lvl="1"/>
            <a:r>
              <a:rPr lang="mk-MK" sz="2000" dirty="0" smtClean="0"/>
              <a:t>Ч</a:t>
            </a:r>
            <a:r>
              <a:rPr lang="en-US" sz="2000" dirty="0" err="1" smtClean="0"/>
              <a:t>есто</a:t>
            </a:r>
            <a:r>
              <a:rPr lang="en-US" sz="2000" dirty="0" smtClean="0"/>
              <a:t> </a:t>
            </a:r>
            <a:r>
              <a:rPr lang="en-US" sz="2000" dirty="0" err="1" smtClean="0"/>
              <a:t>доведува</a:t>
            </a:r>
            <a:r>
              <a:rPr lang="en-US" sz="2000" dirty="0" smtClean="0"/>
              <a:t> </a:t>
            </a:r>
            <a:r>
              <a:rPr lang="en-US" sz="2000" dirty="0" err="1" smtClean="0"/>
              <a:t>до</a:t>
            </a:r>
            <a:r>
              <a:rPr lang="en-US" sz="2000" dirty="0" smtClean="0"/>
              <a:t> </a:t>
            </a:r>
            <a:r>
              <a:rPr lang="en-US" sz="2000" dirty="0" err="1" smtClean="0"/>
              <a:t>акутна</a:t>
            </a:r>
            <a:r>
              <a:rPr lang="en-US" sz="2000" dirty="0" smtClean="0"/>
              <a:t> </a:t>
            </a:r>
            <a:r>
              <a:rPr lang="en-US" sz="2000" dirty="0" err="1" smtClean="0"/>
              <a:t>бубрежна</a:t>
            </a:r>
            <a:r>
              <a:rPr lang="en-US" sz="2000" dirty="0" smtClean="0"/>
              <a:t> </a:t>
            </a:r>
            <a:r>
              <a:rPr lang="en-US" sz="2000" dirty="0" err="1" smtClean="0"/>
              <a:t>слабост</a:t>
            </a:r>
            <a:endParaRPr lang="en-US" sz="20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k-MK" sz="3600" dirty="0" smtClean="0"/>
              <a:t>Клинички карактеристики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mk-MK" sz="2400" dirty="0" smtClean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Таласемичните синдроми се хетерерогена група на наследни нарушувања на синтезата на хемоглобин.</a:t>
            </a:r>
          </a:p>
          <a:p>
            <a:pPr lvl="0"/>
            <a:endParaRPr lang="en-US" sz="2400" dirty="0" smtClean="0">
              <a:solidFill>
                <a:schemeClr val="bg2">
                  <a:lumMod val="50000"/>
                </a:schemeClr>
              </a:solidFill>
              <a:latin typeface="Calibri"/>
              <a:cs typeface="Calibri"/>
            </a:endParaRPr>
          </a:p>
          <a:p>
            <a:pPr lvl="0"/>
            <a:r>
              <a:rPr lang="mk-MK" sz="2400" dirty="0" smtClean="0">
                <a:latin typeface="Calibri"/>
                <a:cs typeface="Calibri"/>
              </a:rPr>
              <a:t>Тое се  хемоглобинопатии кај кои постои намалена или отсутна синтеза на глобинските вериги</a:t>
            </a:r>
          </a:p>
          <a:p>
            <a:pPr lvl="0"/>
            <a:endParaRPr lang="en-US" sz="2400" dirty="0" smtClean="0"/>
          </a:p>
          <a:p>
            <a:pPr lvl="0"/>
            <a:r>
              <a:rPr lang="mk-MK" sz="2400" dirty="0" smtClean="0">
                <a:latin typeface="Calibri"/>
                <a:cs typeface="Calibri"/>
              </a:rPr>
              <a:t>Врз основа на популациони генетски испитувања, пресметаната инциденција на носители на  </a:t>
            </a:r>
            <a:r>
              <a:rPr lang="mk-MK" sz="2400" dirty="0" smtClean="0">
                <a:latin typeface="Calibri"/>
                <a:cs typeface="Calibri"/>
                <a:sym typeface="Symbol"/>
              </a:rPr>
              <a:t></a:t>
            </a:r>
            <a:r>
              <a:rPr lang="mk-MK" sz="2400" dirty="0" smtClean="0">
                <a:latin typeface="Calibri"/>
                <a:cs typeface="Calibri"/>
              </a:rPr>
              <a:t> таласемичниот ген изнесува 3.8% (0.7% до 12% во различни делови од земјата). Инциденцијата</a:t>
            </a:r>
            <a:r>
              <a:rPr lang="mk-MK" sz="2400" baseline="30000" dirty="0" smtClean="0">
                <a:latin typeface="Calibri"/>
                <a:cs typeface="Calibri"/>
              </a:rPr>
              <a:t> </a:t>
            </a:r>
            <a:r>
              <a:rPr lang="mk-MK" sz="2400" dirty="0" smtClean="0">
                <a:latin typeface="Calibri"/>
                <a:cs typeface="Calibri"/>
              </a:rPr>
              <a:t>на </a:t>
            </a:r>
            <a:r>
              <a:rPr lang="mk-MK" sz="2400" dirty="0" smtClean="0">
                <a:latin typeface="Calibri"/>
                <a:cs typeface="Calibri"/>
                <a:sym typeface="Symbol"/>
              </a:rPr>
              <a:t></a:t>
            </a:r>
            <a:r>
              <a:rPr lang="mk-MK" sz="2400" dirty="0" smtClean="0">
                <a:latin typeface="Calibri"/>
                <a:cs typeface="Calibri"/>
              </a:rPr>
              <a:t> таласемија 1, според истите испитувања изнесува 0.42% и на  </a:t>
            </a:r>
            <a:r>
              <a:rPr lang="mk-MK" sz="2400" dirty="0" smtClean="0">
                <a:latin typeface="Calibri"/>
                <a:cs typeface="Calibri"/>
                <a:sym typeface="Symbol"/>
              </a:rPr>
              <a:t></a:t>
            </a:r>
            <a:r>
              <a:rPr lang="mk-MK" sz="2400" dirty="0" smtClean="0">
                <a:latin typeface="Calibri"/>
                <a:cs typeface="Calibri"/>
              </a:rPr>
              <a:t> таласемија 2, 1.89%. </a:t>
            </a:r>
            <a:endParaRPr lang="en-US" sz="2400" dirty="0" smtClean="0">
              <a:latin typeface="Calibri"/>
              <a:cs typeface="Calibri"/>
            </a:endParaRPr>
          </a:p>
          <a:p>
            <a:endParaRPr lang="en-US" sz="24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Thalassemii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395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8700"/>
                <a:gridCol w="1028700"/>
                <a:gridCol w="1028700"/>
                <a:gridCol w="1028700"/>
                <a:gridCol w="1028700"/>
                <a:gridCol w="1028700"/>
                <a:gridCol w="1028700"/>
                <a:gridCol w="1028700"/>
              </a:tblGrid>
              <a:tr h="370840">
                <a:tc>
                  <a:txBody>
                    <a:bodyPr/>
                    <a:lstStyle/>
                    <a:p>
                      <a:r>
                        <a:rPr lang="mk-MK" dirty="0" smtClean="0"/>
                        <a:t>Возраст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mk-MK" dirty="0" smtClean="0"/>
                        <a:t>Hb</a:t>
                      </a:r>
                      <a:r>
                        <a:rPr lang="mk-MK" baseline="0" dirty="0" smtClean="0"/>
                        <a:t> (gr/dl)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Er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Hct</a:t>
                      </a:r>
                      <a:r>
                        <a:rPr lang="en-US" dirty="0" smtClean="0"/>
                        <a:t> 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MCV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MCHC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Retikulociti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mk-MK" dirty="0" smtClean="0"/>
                        <a:t>1 ден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5.14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36.0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31.6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mk-MK" dirty="0" smtClean="0"/>
                        <a:t>4 нед.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35.5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33.5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mk-MK" dirty="0" smtClean="0"/>
                        <a:t>1 год.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33.0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mk-MK" dirty="0" smtClean="0"/>
                        <a:t>10-12г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27.0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33.0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mk-MK" dirty="0" smtClean="0"/>
                        <a:t>Адулти-м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29.0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34.0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mk-MK" dirty="0" smtClean="0"/>
                        <a:t>Адулти-ж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29.0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34.0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mk-MK" sz="2400" dirty="0" smtClean="0"/>
              <a:t>Средна нормална вредност на различни хематолошки параметри во различни возрасни групи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229600" cy="1143000"/>
          </a:xfrm>
        </p:spPr>
        <p:txBody>
          <a:bodyPr/>
          <a:lstStyle/>
          <a:p>
            <a:pPr eaLnBrk="1" hangingPunct="1"/>
            <a:r>
              <a:rPr lang="mk-MK" sz="3200" smtClean="0">
                <a:solidFill>
                  <a:schemeClr val="tx2"/>
                </a:solidFill>
                <a:latin typeface="Calibri" pitchFamily="-102" charset="0"/>
                <a:ea typeface="Times New Roman" pitchFamily="-102" charset="0"/>
                <a:cs typeface="Times New Roman" pitchFamily="-102" charset="0"/>
              </a:rPr>
              <a:t>Глобинските гени</a:t>
            </a:r>
            <a:endParaRPr lang="en-US" sz="3200" smtClean="0">
              <a:solidFill>
                <a:schemeClr val="tx2"/>
              </a:solidFill>
              <a:latin typeface="Calibri" pitchFamily="-102" charset="0"/>
              <a:ea typeface="Times New Roman" pitchFamily="-102" charset="0"/>
              <a:cs typeface="Times New Roman" pitchFamily="-10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  <a:solidFill>
            <a:schemeClr val="bg2">
              <a:lumMod val="90000"/>
            </a:schemeClr>
          </a:solidFill>
        </p:spPr>
        <p:txBody>
          <a:bodyPr rtlCol="0">
            <a:normAutofit fontScale="92500" lnSpcReduction="10000"/>
          </a:bodyPr>
          <a:lstStyle/>
          <a:p>
            <a:pPr marL="273050" indent="-273050" eaLnBrk="1" fontAlgn="auto" hangingPunct="1">
              <a:spcAft>
                <a:spcPts val="0"/>
              </a:spcAft>
              <a:buClr>
                <a:srgbClr val="9BBB59"/>
              </a:buClr>
              <a:buFont typeface="Wingdings 2" pitchFamily="-102" charset="2"/>
              <a:buNone/>
              <a:defRPr/>
            </a:pPr>
            <a:endParaRPr lang="mk-MK" dirty="0">
              <a:solidFill>
                <a:schemeClr val="tx1">
                  <a:lumMod val="65000"/>
                  <a:lumOff val="35000"/>
                </a:schemeClr>
              </a:solidFill>
              <a:ea typeface="+mn-ea"/>
              <a:cs typeface="+mn-cs"/>
            </a:endParaRPr>
          </a:p>
          <a:p>
            <a:pPr marL="273050" indent="-273050" eaLnBrk="1" fontAlgn="auto" hangingPunct="1">
              <a:spcAft>
                <a:spcPts val="0"/>
              </a:spcAft>
              <a:buClr>
                <a:srgbClr val="9BBB59"/>
              </a:buClr>
              <a:buFont typeface="Wingdings 2" pitchFamily="-102" charset="2"/>
              <a:buNone/>
              <a:defRPr/>
            </a:pPr>
            <a:endParaRPr lang="mk-MK" sz="2000" dirty="0">
              <a:solidFill>
                <a:srgbClr val="376092"/>
              </a:solidFill>
              <a:latin typeface="Times New Roman" pitchFamily="-102" charset="0"/>
              <a:ea typeface="Times New Roman" pitchFamily="-102" charset="0"/>
              <a:cs typeface="Times New Roman" pitchFamily="-102" charset="0"/>
            </a:endParaRPr>
          </a:p>
          <a:p>
            <a:pPr marL="273050" indent="-273050" eaLnBrk="1" fontAlgn="auto" hangingPunct="1">
              <a:spcAft>
                <a:spcPts val="0"/>
              </a:spcAft>
              <a:buClr>
                <a:srgbClr val="9BBB59"/>
              </a:buClr>
              <a:buFont typeface="Wingdings 2" pitchFamily="-102" charset="2"/>
              <a:buNone/>
              <a:defRPr/>
            </a:pPr>
            <a:r>
              <a:rPr lang="mk-MK" sz="3636" b="1" dirty="0">
                <a:solidFill>
                  <a:srgbClr val="376092"/>
                </a:solidFill>
                <a:latin typeface="Calibri"/>
                <a:ea typeface="Times New Roman" pitchFamily="-102" charset="0"/>
                <a:cs typeface="Calibri"/>
              </a:rPr>
              <a:t>Хромозом 16</a:t>
            </a:r>
            <a:r>
              <a:rPr lang="mk-MK" sz="3840" b="1" dirty="0">
                <a:solidFill>
                  <a:srgbClr val="376092"/>
                </a:solidFill>
                <a:latin typeface="Calibri"/>
                <a:ea typeface="Times New Roman" pitchFamily="-102" charset="0"/>
                <a:cs typeface="Calibri"/>
              </a:rPr>
              <a:t>          </a:t>
            </a:r>
            <a:r>
              <a:rPr lang="en-US" sz="1800" b="1" dirty="0">
                <a:solidFill>
                  <a:srgbClr val="376092"/>
                </a:solidFill>
                <a:latin typeface="Calibri"/>
                <a:ea typeface="Times New Roman" pitchFamily="-102" charset="0"/>
                <a:cs typeface="Calibri"/>
              </a:rPr>
              <a:t>HS 40                </a:t>
            </a:r>
            <a:r>
              <a:rPr lang="en-US" sz="1800" b="1" dirty="0" smtClean="0">
                <a:solidFill>
                  <a:srgbClr val="376092"/>
                </a:solidFill>
                <a:latin typeface="Calibri"/>
                <a:ea typeface="Times New Roman" pitchFamily="-102" charset="0"/>
                <a:cs typeface="Calibri"/>
              </a:rPr>
              <a:t> </a:t>
            </a:r>
            <a:r>
              <a:rPr lang="mk-MK" sz="1800" b="1" dirty="0" smtClean="0">
                <a:solidFill>
                  <a:srgbClr val="376092"/>
                </a:solidFill>
                <a:latin typeface="Calibri"/>
                <a:ea typeface="Times New Roman" pitchFamily="-102" charset="0"/>
                <a:cs typeface="Calibri"/>
              </a:rPr>
              <a:t>                              </a:t>
            </a:r>
            <a:r>
              <a:rPr lang="en-US" sz="1800" b="1" dirty="0" smtClean="0">
                <a:solidFill>
                  <a:srgbClr val="376092"/>
                </a:solidFill>
                <a:latin typeface="Calibri"/>
                <a:ea typeface="Times New Roman" pitchFamily="-102" charset="0"/>
                <a:cs typeface="Calibri"/>
              </a:rPr>
              <a:t> </a:t>
            </a:r>
            <a:r>
              <a:rPr lang="el-GR" sz="2000" b="1" dirty="0">
                <a:solidFill>
                  <a:srgbClr val="0000FF"/>
                </a:solidFill>
                <a:latin typeface="Calibri"/>
                <a:ea typeface="Times New Roman" pitchFamily="-102" charset="0"/>
                <a:cs typeface="Calibri"/>
              </a:rPr>
              <a:t>ζ</a:t>
            </a:r>
            <a:r>
              <a:rPr lang="mk-MK" sz="2000" b="1" dirty="0">
                <a:solidFill>
                  <a:srgbClr val="0000FF"/>
                </a:solidFill>
                <a:latin typeface="Calibri"/>
                <a:ea typeface="Times New Roman" pitchFamily="-102" charset="0"/>
                <a:cs typeface="Calibri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Calibri"/>
                <a:ea typeface="Times New Roman" pitchFamily="-102" charset="0"/>
                <a:cs typeface="Calibri"/>
              </a:rPr>
              <a:t>                    </a:t>
            </a:r>
            <a:r>
              <a:rPr lang="en-US" sz="2000" b="1" dirty="0" smtClean="0">
                <a:solidFill>
                  <a:srgbClr val="0000FF"/>
                </a:solidFill>
                <a:latin typeface="Calibri"/>
                <a:ea typeface="Times New Roman" pitchFamily="-102" charset="0"/>
                <a:cs typeface="Calibri"/>
              </a:rPr>
              <a:t> </a:t>
            </a:r>
            <a:r>
              <a:rPr lang="mk-MK" sz="2000" b="1" dirty="0" smtClean="0">
                <a:solidFill>
                  <a:srgbClr val="0000FF"/>
                </a:solidFill>
                <a:latin typeface="Calibri"/>
                <a:ea typeface="Times New Roman" pitchFamily="-102" charset="0"/>
                <a:cs typeface="Calibri"/>
              </a:rPr>
              <a:t>                           </a:t>
            </a:r>
            <a:r>
              <a:rPr lang="el-GR" sz="3429" b="1" dirty="0" smtClean="0">
                <a:solidFill>
                  <a:srgbClr val="0000FF"/>
                </a:solidFill>
                <a:latin typeface="Calibri"/>
                <a:ea typeface="Times New Roman" pitchFamily="-102" charset="0"/>
                <a:cs typeface="Calibri"/>
              </a:rPr>
              <a:t>α</a:t>
            </a:r>
            <a:r>
              <a:rPr lang="en-US" sz="3429" b="1" dirty="0" smtClean="0">
                <a:solidFill>
                  <a:srgbClr val="0000FF"/>
                </a:solidFill>
                <a:latin typeface="Calibri"/>
                <a:ea typeface="Times New Roman" pitchFamily="-102" charset="0"/>
                <a:cs typeface="Calibri"/>
              </a:rPr>
              <a:t>       </a:t>
            </a:r>
            <a:r>
              <a:rPr lang="el-GR" sz="3429" b="1" dirty="0">
                <a:solidFill>
                  <a:srgbClr val="0000FF"/>
                </a:solidFill>
                <a:latin typeface="Calibri"/>
                <a:ea typeface="Times New Roman" pitchFamily="-102" charset="0"/>
                <a:cs typeface="Calibri"/>
              </a:rPr>
              <a:t>α</a:t>
            </a:r>
            <a:endParaRPr lang="mk-MK" sz="3429" b="1" dirty="0">
              <a:solidFill>
                <a:srgbClr val="0000FF"/>
              </a:solidFill>
              <a:latin typeface="Calibri"/>
              <a:ea typeface="Times New Roman" pitchFamily="-102" charset="0"/>
              <a:cs typeface="Calibri"/>
            </a:endParaRPr>
          </a:p>
          <a:p>
            <a:pPr marL="273050" indent="-273050" eaLnBrk="1" fontAlgn="auto" hangingPunct="1">
              <a:spcAft>
                <a:spcPts val="0"/>
              </a:spcAft>
              <a:buClr>
                <a:srgbClr val="9BBB59"/>
              </a:buClr>
              <a:buFont typeface="Wingdings 2" pitchFamily="-102" charset="2"/>
              <a:buNone/>
              <a:defRPr/>
            </a:pPr>
            <a:endParaRPr lang="en-US" sz="2000" dirty="0">
              <a:solidFill>
                <a:srgbClr val="376092"/>
              </a:solidFill>
              <a:latin typeface="Times New Roman" pitchFamily="-102" charset="0"/>
              <a:ea typeface="Times New Roman" pitchFamily="-102" charset="0"/>
              <a:cs typeface="Times New Roman" pitchFamily="-102" charset="0"/>
            </a:endParaRPr>
          </a:p>
          <a:p>
            <a:pPr marL="273050" indent="-273050" eaLnBrk="1" fontAlgn="auto" hangingPunct="1">
              <a:spcAft>
                <a:spcPts val="0"/>
              </a:spcAft>
              <a:buClr>
                <a:srgbClr val="9BBB59"/>
              </a:buClr>
              <a:buFont typeface="Wingdings 2" pitchFamily="-102" charset="2"/>
              <a:buNone/>
              <a:defRPr/>
            </a:pPr>
            <a:endParaRPr lang="en-US" sz="2000" dirty="0" smtClean="0">
              <a:solidFill>
                <a:srgbClr val="376092"/>
              </a:solidFill>
              <a:latin typeface="Times New Roman" pitchFamily="-102" charset="0"/>
              <a:ea typeface="Times New Roman" pitchFamily="-102" charset="0"/>
              <a:cs typeface="Times New Roman" pitchFamily="-102" charset="0"/>
            </a:endParaRPr>
          </a:p>
          <a:p>
            <a:pPr marL="273050" indent="-273050" eaLnBrk="1" fontAlgn="auto" hangingPunct="1">
              <a:spcAft>
                <a:spcPts val="0"/>
              </a:spcAft>
              <a:buClr>
                <a:srgbClr val="9BBB59"/>
              </a:buClr>
              <a:buFont typeface="Wingdings 2" pitchFamily="-102" charset="2"/>
              <a:buNone/>
              <a:defRPr/>
            </a:pPr>
            <a:r>
              <a:rPr lang="mk-MK" sz="3636" b="1" dirty="0" smtClean="0">
                <a:solidFill>
                  <a:srgbClr val="376092"/>
                </a:solidFill>
                <a:latin typeface="Calibri"/>
                <a:ea typeface="Times New Roman" pitchFamily="-102" charset="0"/>
                <a:cs typeface="Calibri"/>
              </a:rPr>
              <a:t>Хромозом 11</a:t>
            </a:r>
            <a:r>
              <a:rPr lang="mk-MK" sz="3636" b="1" dirty="0" smtClean="0">
                <a:solidFill>
                  <a:srgbClr val="376092"/>
                </a:solidFill>
                <a:latin typeface="Times New Roman" pitchFamily="-102" charset="0"/>
                <a:ea typeface="Times New Roman" pitchFamily="-102" charset="0"/>
                <a:cs typeface="Times New Roman" pitchFamily="-102" charset="0"/>
              </a:rPr>
              <a:t>	</a:t>
            </a:r>
            <a:endParaRPr lang="mk-MK" sz="3636" b="1" dirty="0">
              <a:solidFill>
                <a:srgbClr val="376092"/>
              </a:solidFill>
              <a:latin typeface="Times New Roman" pitchFamily="-102" charset="0"/>
              <a:ea typeface="Times New Roman" pitchFamily="-102" charset="0"/>
              <a:cs typeface="Times New Roman" pitchFamily="-102" charset="0"/>
            </a:endParaRPr>
          </a:p>
          <a:p>
            <a:pPr marL="273050" indent="-273050" eaLnBrk="1" fontAlgn="auto" hangingPunct="1">
              <a:spcAft>
                <a:spcPts val="0"/>
              </a:spcAft>
              <a:buClr>
                <a:srgbClr val="9BBB59"/>
              </a:buClr>
              <a:buFont typeface="Wingdings 2" pitchFamily="-102" charset="2"/>
              <a:buNone/>
              <a:defRPr/>
            </a:pPr>
            <a:r>
              <a:rPr lang="mk-MK" sz="2000" b="1" dirty="0" smtClean="0">
                <a:solidFill>
                  <a:srgbClr val="376092"/>
                </a:solidFill>
                <a:latin typeface="Times New Roman" pitchFamily="-102" charset="0"/>
                <a:ea typeface="Times New Roman" pitchFamily="-102" charset="0"/>
                <a:cs typeface="Times New Roman" pitchFamily="-102" charset="0"/>
              </a:rPr>
              <a:t>                                   </a:t>
            </a:r>
            <a:r>
              <a:rPr lang="en-US" sz="1400" b="1" dirty="0">
                <a:solidFill>
                  <a:srgbClr val="376092"/>
                </a:solidFill>
                <a:latin typeface="Times New Roman" pitchFamily="-102" charset="0"/>
                <a:ea typeface="Times New Roman" pitchFamily="-102" charset="0"/>
                <a:cs typeface="Times New Roman" pitchFamily="-102" charset="0"/>
              </a:rPr>
              <a:t>LCR </a:t>
            </a:r>
            <a:r>
              <a:rPr lang="el-GR" sz="1400" b="1" dirty="0">
                <a:solidFill>
                  <a:srgbClr val="376092"/>
                </a:solidFill>
                <a:latin typeface="Times New Roman" pitchFamily="-102" charset="0"/>
                <a:ea typeface="Times New Roman" pitchFamily="-102" charset="0"/>
                <a:cs typeface="Times New Roman" pitchFamily="-102" charset="0"/>
              </a:rPr>
              <a:t>β</a:t>
            </a:r>
            <a:endParaRPr lang="mk-MK" sz="1400" b="1" dirty="0">
              <a:solidFill>
                <a:srgbClr val="376092"/>
              </a:solidFill>
              <a:latin typeface="Times New Roman" pitchFamily="-102" charset="0"/>
              <a:ea typeface="Times New Roman" pitchFamily="-102" charset="0"/>
              <a:cs typeface="Times New Roman" pitchFamily="-102" charset="0"/>
            </a:endParaRPr>
          </a:p>
          <a:p>
            <a:pPr marL="273050" indent="-273050" eaLnBrk="1" fontAlgn="auto" hangingPunct="1">
              <a:spcAft>
                <a:spcPts val="0"/>
              </a:spcAft>
              <a:buClr>
                <a:srgbClr val="9BBB59"/>
              </a:buClr>
              <a:buFont typeface="Wingdings 2" pitchFamily="-102" charset="2"/>
              <a:buNone/>
              <a:defRPr/>
            </a:pPr>
            <a:r>
              <a:rPr lang="mk-MK" sz="2000" b="1" dirty="0">
                <a:solidFill>
                  <a:srgbClr val="376092"/>
                </a:solidFill>
                <a:latin typeface="Times New Roman" pitchFamily="-102" charset="0"/>
                <a:ea typeface="Times New Roman" pitchFamily="-102" charset="0"/>
                <a:cs typeface="Times New Roman" pitchFamily="-102" charset="0"/>
              </a:rPr>
              <a:t>                       </a:t>
            </a:r>
            <a:r>
              <a:rPr lang="mk-MK" sz="2000" b="1" dirty="0" smtClean="0">
                <a:solidFill>
                  <a:srgbClr val="376092"/>
                </a:solidFill>
                <a:latin typeface="Times New Roman" pitchFamily="-102" charset="0"/>
                <a:ea typeface="Times New Roman" pitchFamily="-102" charset="0"/>
                <a:cs typeface="Times New Roman" pitchFamily="-102" charset="0"/>
              </a:rPr>
              <a:t>         	 </a:t>
            </a:r>
            <a:r>
              <a:rPr lang="mk-MK" sz="1600" b="1" dirty="0">
                <a:solidFill>
                  <a:srgbClr val="376092"/>
                </a:solidFill>
                <a:latin typeface="Times New Roman" pitchFamily="-102" charset="0"/>
                <a:ea typeface="Times New Roman" pitchFamily="-102" charset="0"/>
                <a:cs typeface="Times New Roman" pitchFamily="-102" charset="0"/>
              </a:rPr>
              <a:t>5 4 3 2 </a:t>
            </a:r>
            <a:r>
              <a:rPr lang="mk-MK" sz="1800" b="1" dirty="0">
                <a:solidFill>
                  <a:srgbClr val="376092"/>
                </a:solidFill>
                <a:latin typeface="Times New Roman" pitchFamily="-102" charset="0"/>
                <a:ea typeface="Times New Roman" pitchFamily="-102" charset="0"/>
                <a:cs typeface="Times New Roman" pitchFamily="-102" charset="0"/>
              </a:rPr>
              <a:t>1       </a:t>
            </a:r>
            <a:r>
              <a:rPr lang="mk-MK" sz="1800" b="1" dirty="0" smtClean="0">
                <a:solidFill>
                  <a:srgbClr val="376092"/>
                </a:solidFill>
                <a:latin typeface="Times New Roman" pitchFamily="-102" charset="0"/>
                <a:ea typeface="Times New Roman" pitchFamily="-102" charset="0"/>
                <a:cs typeface="Times New Roman" pitchFamily="-102" charset="0"/>
              </a:rPr>
              <a:t> 	       </a:t>
            </a:r>
            <a:r>
              <a:rPr lang="el-GR" sz="1800" b="1" dirty="0">
                <a:solidFill>
                  <a:srgbClr val="376092"/>
                </a:solidFill>
                <a:latin typeface="Times New Roman" pitchFamily="-102" charset="0"/>
                <a:ea typeface="Times New Roman" pitchFamily="-102" charset="0"/>
                <a:cs typeface="Times New Roman" pitchFamily="-102" charset="0"/>
              </a:rPr>
              <a:t>ε</a:t>
            </a:r>
            <a:r>
              <a:rPr lang="mk-MK" sz="1800" b="1" dirty="0">
                <a:solidFill>
                  <a:srgbClr val="376092"/>
                </a:solidFill>
                <a:latin typeface="Times New Roman" pitchFamily="-102" charset="0"/>
                <a:ea typeface="Times New Roman" pitchFamily="-102" charset="0"/>
                <a:cs typeface="Times New Roman" pitchFamily="-102" charset="0"/>
              </a:rPr>
              <a:t>             </a:t>
            </a:r>
            <a:r>
              <a:rPr lang="mk-MK" sz="1800" b="1" dirty="0" smtClean="0">
                <a:solidFill>
                  <a:srgbClr val="376092"/>
                </a:solidFill>
                <a:latin typeface="Times New Roman" pitchFamily="-102" charset="0"/>
                <a:ea typeface="Times New Roman" pitchFamily="-102" charset="0"/>
                <a:cs typeface="Times New Roman" pitchFamily="-102" charset="0"/>
              </a:rPr>
              <a:t>            </a:t>
            </a:r>
            <a:r>
              <a:rPr lang="el-GR" sz="1800" b="1" dirty="0">
                <a:solidFill>
                  <a:srgbClr val="376092"/>
                </a:solidFill>
                <a:latin typeface="Times New Roman" pitchFamily="-102" charset="0"/>
                <a:ea typeface="Times New Roman" pitchFamily="-102" charset="0"/>
                <a:cs typeface="Times New Roman" pitchFamily="-102" charset="0"/>
              </a:rPr>
              <a:t>γ</a:t>
            </a:r>
            <a:r>
              <a:rPr lang="mk-MK" sz="1800" b="1" dirty="0">
                <a:solidFill>
                  <a:srgbClr val="376092"/>
                </a:solidFill>
                <a:latin typeface="Times New Roman" pitchFamily="-102" charset="0"/>
                <a:ea typeface="Times New Roman" pitchFamily="-102" charset="0"/>
                <a:cs typeface="Times New Roman" pitchFamily="-102" charset="0"/>
              </a:rPr>
              <a:t>       </a:t>
            </a:r>
            <a:r>
              <a:rPr lang="mk-MK" sz="1800" b="1" dirty="0" smtClean="0">
                <a:solidFill>
                  <a:srgbClr val="376092"/>
                </a:solidFill>
                <a:latin typeface="Times New Roman" pitchFamily="-102" charset="0"/>
                <a:ea typeface="Times New Roman" pitchFamily="-102" charset="0"/>
                <a:cs typeface="Times New Roman" pitchFamily="-102" charset="0"/>
              </a:rPr>
              <a:t>                </a:t>
            </a:r>
            <a:r>
              <a:rPr lang="el-GR" sz="1800" b="1" dirty="0">
                <a:solidFill>
                  <a:srgbClr val="376092"/>
                </a:solidFill>
                <a:latin typeface="Times New Roman" pitchFamily="-102" charset="0"/>
                <a:ea typeface="Times New Roman" pitchFamily="-102" charset="0"/>
                <a:cs typeface="Times New Roman" pitchFamily="-102" charset="0"/>
              </a:rPr>
              <a:t>γ</a:t>
            </a:r>
            <a:r>
              <a:rPr lang="mk-MK" sz="1800" b="1" dirty="0">
                <a:solidFill>
                  <a:srgbClr val="376092"/>
                </a:solidFill>
                <a:latin typeface="Times New Roman" pitchFamily="-102" charset="0"/>
                <a:ea typeface="Times New Roman" pitchFamily="-102" charset="0"/>
                <a:cs typeface="Times New Roman" pitchFamily="-102" charset="0"/>
              </a:rPr>
              <a:t>           </a:t>
            </a:r>
            <a:r>
              <a:rPr lang="mk-MK" sz="1800" b="1" dirty="0" smtClean="0">
                <a:solidFill>
                  <a:srgbClr val="376092"/>
                </a:solidFill>
                <a:latin typeface="Times New Roman" pitchFamily="-102" charset="0"/>
                <a:ea typeface="Times New Roman" pitchFamily="-102" charset="0"/>
                <a:cs typeface="Times New Roman" pitchFamily="-102" charset="0"/>
              </a:rPr>
              <a:t>              </a:t>
            </a:r>
            <a:r>
              <a:rPr lang="el-GR" sz="1800" b="1" dirty="0" smtClean="0">
                <a:solidFill>
                  <a:srgbClr val="376092"/>
                </a:solidFill>
                <a:latin typeface="Times New Roman" pitchFamily="-102" charset="0"/>
                <a:ea typeface="Times New Roman" pitchFamily="-102" charset="0"/>
                <a:cs typeface="Times New Roman" pitchFamily="-102" charset="0"/>
              </a:rPr>
              <a:t>δ</a:t>
            </a:r>
            <a:r>
              <a:rPr lang="mk-MK" sz="1800" b="1" dirty="0" smtClean="0">
                <a:solidFill>
                  <a:srgbClr val="376092"/>
                </a:solidFill>
                <a:latin typeface="Times New Roman" pitchFamily="-102" charset="0"/>
                <a:ea typeface="Times New Roman" pitchFamily="-102" charset="0"/>
                <a:cs typeface="Times New Roman" pitchFamily="-102" charset="0"/>
              </a:rPr>
              <a:t>                   </a:t>
            </a:r>
            <a:r>
              <a:rPr lang="el-GR" sz="3429" b="1" dirty="0" smtClean="0">
                <a:solidFill>
                  <a:srgbClr val="FF0000"/>
                </a:solidFill>
                <a:latin typeface="Times New Roman" pitchFamily="-102" charset="0"/>
                <a:ea typeface="Times New Roman" pitchFamily="-102" charset="0"/>
                <a:cs typeface="Times New Roman" pitchFamily="-102" charset="0"/>
              </a:rPr>
              <a:t>β</a:t>
            </a:r>
            <a:endParaRPr lang="mk-MK" sz="3429" b="1" dirty="0">
              <a:solidFill>
                <a:srgbClr val="FF0000"/>
              </a:solidFill>
              <a:latin typeface="Times New Roman" pitchFamily="-102" charset="0"/>
              <a:ea typeface="Times New Roman" pitchFamily="-102" charset="0"/>
              <a:cs typeface="Times New Roman" pitchFamily="-102" charset="0"/>
            </a:endParaRPr>
          </a:p>
          <a:p>
            <a:pPr marL="273050" indent="-273050" eaLnBrk="1" fontAlgn="auto" hangingPunct="1">
              <a:spcAft>
                <a:spcPts val="0"/>
              </a:spcAft>
              <a:buClr>
                <a:srgbClr val="9BBB59"/>
              </a:buClr>
              <a:buFont typeface="Wingdings 2" pitchFamily="-102" charset="2"/>
              <a:buNone/>
              <a:defRPr/>
            </a:pPr>
            <a:endParaRPr lang="mk-MK" sz="2000" dirty="0">
              <a:solidFill>
                <a:srgbClr val="376092"/>
              </a:solidFill>
              <a:latin typeface="Times New Roman" pitchFamily="-102" charset="0"/>
              <a:ea typeface="Times New Roman" pitchFamily="-102" charset="0"/>
              <a:cs typeface="Times New Roman" pitchFamily="-102" charset="0"/>
            </a:endParaRPr>
          </a:p>
          <a:p>
            <a:pPr marL="273050" indent="-273050" eaLnBrk="1" fontAlgn="auto" hangingPunct="1">
              <a:spcAft>
                <a:spcPts val="0"/>
              </a:spcAft>
              <a:buClr>
                <a:srgbClr val="9BBB59"/>
              </a:buClr>
              <a:buFont typeface="Wingdings 2" pitchFamily="-102" charset="2"/>
              <a:buNone/>
              <a:defRPr/>
            </a:pPr>
            <a:r>
              <a:rPr lang="mk-MK" sz="2000" dirty="0">
                <a:solidFill>
                  <a:srgbClr val="376092"/>
                </a:solidFill>
                <a:latin typeface="Times New Roman" pitchFamily="-102" charset="0"/>
                <a:ea typeface="Times New Roman" pitchFamily="-102" charset="0"/>
                <a:cs typeface="Times New Roman" pitchFamily="-102" charset="0"/>
              </a:rPr>
              <a:t>                          </a:t>
            </a:r>
          </a:p>
          <a:p>
            <a:pPr marL="273050" indent="-273050" eaLnBrk="1" fontAlgn="auto" hangingPunct="1">
              <a:spcAft>
                <a:spcPts val="0"/>
              </a:spcAft>
              <a:buClr>
                <a:srgbClr val="9BBB59"/>
              </a:buClr>
              <a:buFont typeface="Wingdings 2" pitchFamily="-102" charset="2"/>
              <a:buNone/>
              <a:defRPr/>
            </a:pPr>
            <a:endParaRPr lang="en-US" sz="2000" dirty="0">
              <a:solidFill>
                <a:srgbClr val="376092"/>
              </a:solidFill>
              <a:latin typeface="Times New Roman" pitchFamily="-102" charset="0"/>
              <a:ea typeface="Times New Roman" pitchFamily="-102" charset="0"/>
              <a:cs typeface="Times New Roman" pitchFamily="-102" charset="0"/>
            </a:endParaRPr>
          </a:p>
        </p:txBody>
      </p:sp>
      <p:sp>
        <p:nvSpPr>
          <p:cNvPr id="4" name="Minus 3"/>
          <p:cNvSpPr/>
          <p:nvPr/>
        </p:nvSpPr>
        <p:spPr>
          <a:xfrm>
            <a:off x="228600" y="3352800"/>
            <a:ext cx="8915400" cy="46038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lowchart: Process 4"/>
          <p:cNvSpPr/>
          <p:nvPr/>
        </p:nvSpPr>
        <p:spPr>
          <a:xfrm>
            <a:off x="4267200" y="3276600"/>
            <a:ext cx="228600" cy="1524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lowchart: Process 5"/>
          <p:cNvSpPr/>
          <p:nvPr/>
        </p:nvSpPr>
        <p:spPr>
          <a:xfrm>
            <a:off x="5943600" y="3276600"/>
            <a:ext cx="228600" cy="152400"/>
          </a:xfrm>
          <a:prstGeom prst="flowChartProcess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Flowchart: Process 6"/>
          <p:cNvSpPr/>
          <p:nvPr/>
        </p:nvSpPr>
        <p:spPr>
          <a:xfrm>
            <a:off x="6477000" y="3276600"/>
            <a:ext cx="228600" cy="152400"/>
          </a:xfrm>
          <a:prstGeom prst="flowChartProcess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Flowchart: Process 7"/>
          <p:cNvSpPr/>
          <p:nvPr/>
        </p:nvSpPr>
        <p:spPr>
          <a:xfrm flipV="1">
            <a:off x="2743200" y="3200400"/>
            <a:ext cx="76200" cy="228600"/>
          </a:xfrm>
          <a:prstGeom prst="flowChart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Minus 13"/>
          <p:cNvSpPr/>
          <p:nvPr/>
        </p:nvSpPr>
        <p:spPr>
          <a:xfrm>
            <a:off x="609600" y="4724400"/>
            <a:ext cx="8534400" cy="7620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mk-MK">
              <a:solidFill>
                <a:srgbClr val="FFFFFF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Flowchart: Process 14"/>
          <p:cNvSpPr/>
          <p:nvPr/>
        </p:nvSpPr>
        <p:spPr>
          <a:xfrm flipV="1">
            <a:off x="2209800" y="4648200"/>
            <a:ext cx="76200" cy="228600"/>
          </a:xfrm>
          <a:prstGeom prst="flowChart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6" name="Flowchart: Process 15"/>
          <p:cNvSpPr/>
          <p:nvPr/>
        </p:nvSpPr>
        <p:spPr>
          <a:xfrm>
            <a:off x="3352800" y="4724400"/>
            <a:ext cx="228600" cy="1524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8" name="Flowchart: Process 17"/>
          <p:cNvSpPr/>
          <p:nvPr/>
        </p:nvSpPr>
        <p:spPr>
          <a:xfrm flipV="1">
            <a:off x="2362200" y="4648200"/>
            <a:ext cx="76200" cy="228600"/>
          </a:xfrm>
          <a:prstGeom prst="flowChart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Flowchart: Process 18"/>
          <p:cNvSpPr/>
          <p:nvPr/>
        </p:nvSpPr>
        <p:spPr>
          <a:xfrm flipV="1">
            <a:off x="2514600" y="4648200"/>
            <a:ext cx="76200" cy="228600"/>
          </a:xfrm>
          <a:prstGeom prst="flowChart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0" name="Flowchart: Process 19"/>
          <p:cNvSpPr/>
          <p:nvPr/>
        </p:nvSpPr>
        <p:spPr>
          <a:xfrm flipV="1">
            <a:off x="2667000" y="4648200"/>
            <a:ext cx="76200" cy="228600"/>
          </a:xfrm>
          <a:prstGeom prst="flowChart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1" name="Flowchart: Process 20"/>
          <p:cNvSpPr/>
          <p:nvPr/>
        </p:nvSpPr>
        <p:spPr>
          <a:xfrm flipV="1">
            <a:off x="2819400" y="4648200"/>
            <a:ext cx="76200" cy="228600"/>
          </a:xfrm>
          <a:prstGeom prst="flowChart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3505200" y="1752600"/>
            <a:ext cx="3505200" cy="6461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Calibri" pitchFamily="-102" charset="0"/>
                <a:ea typeface="Calibri" pitchFamily="-102" charset="0"/>
                <a:cs typeface="Calibri" pitchFamily="-102" charset="0"/>
              </a:rPr>
              <a:t>Hb </a:t>
            </a:r>
            <a:r>
              <a:rPr lang="mk-MK">
                <a:solidFill>
                  <a:schemeClr val="bg1"/>
                </a:solidFill>
                <a:latin typeface="Calibri" pitchFamily="-102" charset="0"/>
                <a:ea typeface="Calibri" pitchFamily="-102" charset="0"/>
                <a:cs typeface="Calibri" pitchFamily="-102" charset="0"/>
              </a:rPr>
              <a:t>експресија е контролирана од две групи на гени </a:t>
            </a:r>
            <a:r>
              <a:rPr lang="el-GR">
                <a:solidFill>
                  <a:schemeClr val="bg1"/>
                </a:solidFill>
                <a:latin typeface="Calibri" pitchFamily="-102" charset="0"/>
                <a:ea typeface="Calibri" pitchFamily="-102" charset="0"/>
                <a:cs typeface="Calibri" pitchFamily="-102" charset="0"/>
              </a:rPr>
              <a:t>α</a:t>
            </a:r>
            <a:r>
              <a:rPr lang="mk-MK">
                <a:solidFill>
                  <a:schemeClr val="bg1"/>
                </a:solidFill>
                <a:latin typeface="Calibri" pitchFamily="-102" charset="0"/>
                <a:ea typeface="Calibri" pitchFamily="-102" charset="0"/>
                <a:cs typeface="Calibri" pitchFamily="-102" charset="0"/>
              </a:rPr>
              <a:t> и </a:t>
            </a:r>
            <a:r>
              <a:rPr lang="el-GR">
                <a:solidFill>
                  <a:schemeClr val="bg1"/>
                </a:solidFill>
                <a:latin typeface="Calibri" pitchFamily="-102" charset="0"/>
                <a:ea typeface="Calibri" pitchFamily="-102" charset="0"/>
                <a:cs typeface="Calibri" pitchFamily="-102" charset="0"/>
              </a:rPr>
              <a:t>β</a:t>
            </a:r>
            <a:endParaRPr lang="en-US">
              <a:solidFill>
                <a:schemeClr val="bg1"/>
              </a:solidFill>
              <a:latin typeface="Calibri" pitchFamily="-102" charset="0"/>
              <a:ea typeface="Calibri" pitchFamily="-102" charset="0"/>
              <a:cs typeface="Calibri" pitchFamily="-102" charset="0"/>
            </a:endParaRPr>
          </a:p>
        </p:txBody>
      </p:sp>
      <p:sp>
        <p:nvSpPr>
          <p:cNvPr id="24" name="Flowchart: Process 23"/>
          <p:cNvSpPr/>
          <p:nvPr/>
        </p:nvSpPr>
        <p:spPr>
          <a:xfrm>
            <a:off x="5943600" y="4724400"/>
            <a:ext cx="228600" cy="152400"/>
          </a:xfrm>
          <a:prstGeom prst="flowChartProcess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5" name="Flowchart: Process 24"/>
          <p:cNvSpPr/>
          <p:nvPr/>
        </p:nvSpPr>
        <p:spPr>
          <a:xfrm>
            <a:off x="6553200" y="4724400"/>
            <a:ext cx="228600" cy="152400"/>
          </a:xfrm>
          <a:prstGeom prst="flowChartProces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6" name="Flowchart: Process 25"/>
          <p:cNvSpPr/>
          <p:nvPr/>
        </p:nvSpPr>
        <p:spPr>
          <a:xfrm>
            <a:off x="5029200" y="4724400"/>
            <a:ext cx="228600" cy="1524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7" name="Flowchart: Process 26"/>
          <p:cNvSpPr/>
          <p:nvPr/>
        </p:nvSpPr>
        <p:spPr>
          <a:xfrm>
            <a:off x="4343400" y="4724400"/>
            <a:ext cx="228600" cy="1524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 animBg="1"/>
      <p:bldP spid="23" grpId="0" build="allAtOnce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ontent Placeholder 1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3554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k-MK" smtClean="0"/>
              <a:t>Класификација</a:t>
            </a:r>
            <a:endParaRPr lang="en-US" smtClean="0"/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sz="half" idx="4294967295"/>
          </p:nvPr>
        </p:nvGraphicFramePr>
        <p:xfrm>
          <a:off x="5303838" y="1600200"/>
          <a:ext cx="3840162" cy="43434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mk-MK" sz="3600" dirty="0" smtClean="0">
                <a:latin typeface="Calibri" pitchFamily="-102" charset="0"/>
                <a:ea typeface="Calibri" pitchFamily="-102" charset="0"/>
                <a:cs typeface="Calibri" pitchFamily="-102" charset="0"/>
              </a:rPr>
              <a:t>Дијагноза</a:t>
            </a:r>
            <a:endParaRPr lang="en-US" sz="3600" dirty="0" smtClean="0">
              <a:latin typeface="Calibri" pitchFamily="-102" charset="0"/>
              <a:ea typeface="Calibri" pitchFamily="-102" charset="0"/>
              <a:cs typeface="Calibri" pitchFamily="-102" charset="0"/>
            </a:endParaRPr>
          </a:p>
        </p:txBody>
      </p:sp>
      <p:sp>
        <p:nvSpPr>
          <p:cNvPr id="24579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eaLnBrk="1" hangingPunct="1"/>
            <a:endParaRPr lang="mk-MK" sz="2400" dirty="0" smtClean="0">
              <a:latin typeface="Calibri" pitchFamily="-102" charset="0"/>
              <a:ea typeface="Calibri" pitchFamily="-102" charset="0"/>
              <a:cs typeface="Calibri" pitchFamily="-102" charset="0"/>
            </a:endParaRPr>
          </a:p>
          <a:p>
            <a:pPr eaLnBrk="1" hangingPunct="1"/>
            <a:r>
              <a:rPr lang="mk-MK" sz="2400" dirty="0" smtClean="0">
                <a:latin typeface="Calibri" pitchFamily="-102" charset="0"/>
                <a:ea typeface="Calibri" pitchFamily="-102" charset="0"/>
                <a:cs typeface="Calibri" pitchFamily="-102" charset="0"/>
              </a:rPr>
              <a:t>Анамнеза</a:t>
            </a:r>
            <a:endParaRPr lang="mk-MK" sz="2400" dirty="0" smtClean="0">
              <a:latin typeface="Calibri" pitchFamily="-102" charset="0"/>
              <a:ea typeface="Calibri" pitchFamily="-102" charset="0"/>
              <a:cs typeface="Calibri" pitchFamily="-102" charset="0"/>
            </a:endParaRPr>
          </a:p>
          <a:p>
            <a:pPr eaLnBrk="1" hangingPunct="1"/>
            <a:r>
              <a:rPr lang="mk-MK" sz="2400" dirty="0" smtClean="0">
                <a:latin typeface="Calibri" pitchFamily="-102" charset="0"/>
                <a:ea typeface="Calibri" pitchFamily="-102" charset="0"/>
                <a:cs typeface="Calibri" pitchFamily="-102" charset="0"/>
              </a:rPr>
              <a:t>Симптоми</a:t>
            </a:r>
          </a:p>
          <a:p>
            <a:pPr eaLnBrk="1" hangingPunct="1"/>
            <a:r>
              <a:rPr lang="mk-MK" sz="2400" dirty="0" smtClean="0">
                <a:latin typeface="Calibri" pitchFamily="-102" charset="0"/>
                <a:ea typeface="Calibri" pitchFamily="-102" charset="0"/>
                <a:cs typeface="Calibri" pitchFamily="-102" charset="0"/>
              </a:rPr>
              <a:t>Физикален преглед</a:t>
            </a:r>
          </a:p>
          <a:p>
            <a:pPr eaLnBrk="1" hangingPunct="1"/>
            <a:r>
              <a:rPr lang="mk-MK" sz="2400" dirty="0" smtClean="0">
                <a:latin typeface="Calibri" pitchFamily="-102" charset="0"/>
                <a:ea typeface="Calibri" pitchFamily="-102" charset="0"/>
                <a:cs typeface="Calibri" pitchFamily="-102" charset="0"/>
              </a:rPr>
              <a:t>Фамилна анамнеза</a:t>
            </a:r>
            <a:endParaRPr lang="en-US" sz="2400" dirty="0" smtClean="0">
              <a:latin typeface="Calibri" pitchFamily="-102" charset="0"/>
              <a:ea typeface="Calibri" pitchFamily="-102" charset="0"/>
              <a:cs typeface="Calibri" pitchFamily="-102" charset="0"/>
            </a:endParaRPr>
          </a:p>
        </p:txBody>
      </p:sp>
      <p:sp>
        <p:nvSpPr>
          <p:cNvPr id="24580" name="Content Placeholder 4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eaLnBrk="1" hangingPunct="1"/>
            <a:endParaRPr lang="mk-MK" sz="2400" dirty="0" smtClean="0">
              <a:latin typeface="Calibri" pitchFamily="-102" charset="0"/>
              <a:ea typeface="Calibri" pitchFamily="-102" charset="0"/>
              <a:cs typeface="Calibri" pitchFamily="-102" charset="0"/>
            </a:endParaRPr>
          </a:p>
          <a:p>
            <a:pPr eaLnBrk="1" hangingPunct="1"/>
            <a:r>
              <a:rPr lang="mk-MK" sz="2400" dirty="0" smtClean="0">
                <a:latin typeface="Calibri" pitchFamily="-102" charset="0"/>
                <a:ea typeface="Calibri" pitchFamily="-102" charset="0"/>
                <a:cs typeface="Calibri" pitchFamily="-102" charset="0"/>
              </a:rPr>
              <a:t>Комплетна </a:t>
            </a:r>
            <a:r>
              <a:rPr lang="mk-MK" sz="2400" dirty="0" smtClean="0">
                <a:latin typeface="Calibri" pitchFamily="-102" charset="0"/>
                <a:ea typeface="Calibri" pitchFamily="-102" charset="0"/>
                <a:cs typeface="Calibri" pitchFamily="-102" charset="0"/>
              </a:rPr>
              <a:t>крвна слика</a:t>
            </a:r>
          </a:p>
          <a:p>
            <a:pPr eaLnBrk="1" hangingPunct="1"/>
            <a:r>
              <a:rPr lang="mk-MK" sz="2400" dirty="0" smtClean="0">
                <a:latin typeface="Calibri" pitchFamily="-102" charset="0"/>
                <a:ea typeface="Calibri" pitchFamily="-102" charset="0"/>
                <a:cs typeface="Calibri" pitchFamily="-102" charset="0"/>
              </a:rPr>
              <a:t>Периферна размаска</a:t>
            </a:r>
          </a:p>
          <a:p>
            <a:pPr eaLnBrk="1" hangingPunct="1"/>
            <a:r>
              <a:rPr lang="mk-MK" sz="2400" dirty="0" smtClean="0">
                <a:latin typeface="Calibri" pitchFamily="-102" charset="0"/>
                <a:ea typeface="Calibri" pitchFamily="-102" charset="0"/>
                <a:cs typeface="Calibri" pitchFamily="-102" charset="0"/>
              </a:rPr>
              <a:t>Електорфореза на Hb </a:t>
            </a:r>
          </a:p>
          <a:p>
            <a:pPr eaLnBrk="1" hangingPunct="1"/>
            <a:r>
              <a:rPr lang="mk-MK" sz="2400" dirty="0" smtClean="0">
                <a:latin typeface="Calibri" pitchFamily="-102" charset="0"/>
                <a:ea typeface="Calibri" pitchFamily="-102" charset="0"/>
                <a:cs typeface="Calibri" pitchFamily="-102" charset="0"/>
              </a:rPr>
              <a:t>Молекуларно генетки анализи</a:t>
            </a:r>
            <a:endParaRPr lang="en-US" sz="2400" dirty="0" smtClean="0">
              <a:latin typeface="Calibri" pitchFamily="-102" charset="0"/>
              <a:ea typeface="Calibri" pitchFamily="-102" charset="0"/>
              <a:cs typeface="Calibri" pitchFamily="-10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49275" y="381000"/>
            <a:ext cx="3840163" cy="750888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 2" pitchFamily="18" charset="2"/>
              <a:buNone/>
              <a:defRPr/>
            </a:pPr>
            <a:r>
              <a:rPr lang="mk-MK" dirty="0" smtClean="0">
                <a:latin typeface="Calibri"/>
                <a:ea typeface="+mn-ea"/>
                <a:cs typeface="Calibri"/>
              </a:rPr>
              <a:t>Анамнеза</a:t>
            </a:r>
            <a:endParaRPr lang="en-US" dirty="0" smtClean="0">
              <a:latin typeface="Calibri"/>
              <a:ea typeface="+mn-ea"/>
              <a:cs typeface="Calibri"/>
            </a:endParaRPr>
          </a:p>
          <a:p>
            <a:pPr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 2" pitchFamily="18" charset="2"/>
              <a:buNone/>
              <a:defRPr/>
            </a:pPr>
            <a:endParaRPr lang="en-US" dirty="0">
              <a:latin typeface="Calibri"/>
              <a:ea typeface="+mn-ea"/>
              <a:cs typeface="Calibri"/>
            </a:endParaRPr>
          </a:p>
        </p:txBody>
      </p:sp>
      <p:sp>
        <p:nvSpPr>
          <p:cNvPr id="25603" name="Content Placeholder 4"/>
          <p:cNvSpPr>
            <a:spLocks noGrp="1"/>
          </p:cNvSpPr>
          <p:nvPr>
            <p:ph sz="half" idx="2"/>
          </p:nvPr>
        </p:nvSpPr>
        <p:spPr>
          <a:xfrm>
            <a:off x="549275" y="1371600"/>
            <a:ext cx="3840163" cy="3595688"/>
          </a:xfrm>
        </p:spPr>
        <p:txBody>
          <a:bodyPr/>
          <a:lstStyle/>
          <a:p>
            <a:pPr eaLnBrk="1" hangingPunct="1"/>
            <a:r>
              <a:rPr lang="mk-MK" sz="2400" smtClean="0">
                <a:latin typeface="Calibri" pitchFamily="-102" charset="0"/>
                <a:ea typeface="Calibri" pitchFamily="-102" charset="0"/>
                <a:cs typeface="Calibri" pitchFamily="-102" charset="0"/>
              </a:rPr>
              <a:t>Долготрајна анемија</a:t>
            </a:r>
          </a:p>
          <a:p>
            <a:pPr eaLnBrk="1" hangingPunct="1"/>
            <a:r>
              <a:rPr lang="mk-MK" sz="2400" smtClean="0">
                <a:latin typeface="Calibri" pitchFamily="-102" charset="0"/>
                <a:ea typeface="Calibri" pitchFamily="-102" charset="0"/>
                <a:cs typeface="Calibri" pitchFamily="-102" charset="0"/>
              </a:rPr>
              <a:t>Фамилијарна анамнеза за анемија</a:t>
            </a:r>
          </a:p>
          <a:p>
            <a:pPr eaLnBrk="1" hangingPunct="1"/>
            <a:r>
              <a:rPr lang="mk-MK" sz="2400" smtClean="0">
                <a:latin typeface="Calibri" pitchFamily="-102" charset="0"/>
                <a:ea typeface="Calibri" pitchFamily="-102" charset="0"/>
                <a:cs typeface="Calibri" pitchFamily="-102" charset="0"/>
              </a:rPr>
              <a:t>Анемијата не се подобрува со терапија</a:t>
            </a:r>
            <a:endParaRPr lang="en-US" sz="2400" smtClean="0">
              <a:latin typeface="Calibri" pitchFamily="-102" charset="0"/>
              <a:ea typeface="Calibri" pitchFamily="-102" charset="0"/>
              <a:cs typeface="Calibri" pitchFamily="-102" charset="0"/>
            </a:endParaRPr>
          </a:p>
          <a:p>
            <a:pPr eaLnBrk="1" hangingPunct="1"/>
            <a:endParaRPr lang="mk-MK" smtClean="0">
              <a:latin typeface="Calibri" pitchFamily="-102" charset="0"/>
              <a:ea typeface="Calibri" pitchFamily="-102" charset="0"/>
              <a:cs typeface="Calibri" pitchFamily="-102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751388" y="381000"/>
            <a:ext cx="3840162" cy="750888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 2" pitchFamily="18" charset="2"/>
              <a:buNone/>
              <a:defRPr/>
            </a:pPr>
            <a:r>
              <a:rPr lang="mk-MK" dirty="0" smtClean="0">
                <a:latin typeface="Calibri"/>
                <a:ea typeface="+mn-ea"/>
                <a:cs typeface="Calibri"/>
              </a:rPr>
              <a:t>Клиничка презентација</a:t>
            </a:r>
            <a:endParaRPr lang="en-US" dirty="0">
              <a:latin typeface="Calibri"/>
              <a:ea typeface="+mn-ea"/>
              <a:cs typeface="Calibri"/>
            </a:endParaRPr>
          </a:p>
        </p:txBody>
      </p:sp>
      <p:sp>
        <p:nvSpPr>
          <p:cNvPr id="25605" name="Content Placeholder 6"/>
          <p:cNvSpPr>
            <a:spLocks noGrp="1"/>
          </p:cNvSpPr>
          <p:nvPr>
            <p:ph sz="quarter" idx="4"/>
          </p:nvPr>
        </p:nvSpPr>
        <p:spPr>
          <a:xfrm>
            <a:off x="4751388" y="1371600"/>
            <a:ext cx="3840162" cy="3352800"/>
          </a:xfrm>
        </p:spPr>
        <p:txBody>
          <a:bodyPr/>
          <a:lstStyle/>
          <a:p>
            <a:pPr eaLnBrk="1" hangingPunct="1"/>
            <a:r>
              <a:rPr lang="mk-MK" sz="2400" smtClean="0">
                <a:latin typeface="Calibri" pitchFamily="-102" charset="0"/>
                <a:ea typeface="Calibri" pitchFamily="-102" charset="0"/>
                <a:cs typeface="Calibri" pitchFamily="-102" charset="0"/>
              </a:rPr>
              <a:t>Блага анемија</a:t>
            </a:r>
          </a:p>
          <a:p>
            <a:pPr eaLnBrk="1" hangingPunct="1"/>
            <a:r>
              <a:rPr lang="mk-MK" sz="2400" smtClean="0">
                <a:latin typeface="Calibri" pitchFamily="-102" charset="0"/>
                <a:ea typeface="Calibri" pitchFamily="-102" charset="0"/>
                <a:cs typeface="Calibri" pitchFamily="-102" charset="0"/>
              </a:rPr>
              <a:t>Бледило</a:t>
            </a:r>
          </a:p>
          <a:p>
            <a:pPr eaLnBrk="1" hangingPunct="1"/>
            <a:r>
              <a:rPr lang="mk-MK" sz="2400" smtClean="0">
                <a:latin typeface="Calibri" pitchFamily="-102" charset="0"/>
                <a:ea typeface="Calibri" pitchFamily="-102" charset="0"/>
                <a:cs typeface="Calibri" pitchFamily="-102" charset="0"/>
              </a:rPr>
              <a:t>Замор</a:t>
            </a:r>
          </a:p>
          <a:p>
            <a:pPr eaLnBrk="1" hangingPunct="1"/>
            <a:r>
              <a:rPr lang="mk-MK" sz="2400" smtClean="0">
                <a:latin typeface="Calibri" pitchFamily="-102" charset="0"/>
                <a:ea typeface="Calibri" pitchFamily="-102" charset="0"/>
                <a:cs typeface="Calibri" pitchFamily="-102" charset="0"/>
              </a:rPr>
              <a:t>Ретко умерена спленомегалија</a:t>
            </a:r>
          </a:p>
          <a:p>
            <a:pPr eaLnBrk="1" hangingPunct="1"/>
            <a:r>
              <a:rPr lang="mk-MK" sz="2400" smtClean="0">
                <a:latin typeface="Calibri" pitchFamily="-102" charset="0"/>
                <a:ea typeface="Calibri" pitchFamily="-102" charset="0"/>
                <a:cs typeface="Calibri" pitchFamily="-102" charset="0"/>
              </a:rPr>
              <a:t>Асимптоматска</a:t>
            </a:r>
            <a:endParaRPr lang="en-US" sz="2400" smtClean="0">
              <a:latin typeface="Calibri" pitchFamily="-102" charset="0"/>
              <a:ea typeface="Calibri" pitchFamily="-102" charset="0"/>
              <a:cs typeface="Calibri" pitchFamily="-102" charset="0"/>
            </a:endParaRPr>
          </a:p>
          <a:p>
            <a:pPr eaLnBrk="1" hangingPunct="1"/>
            <a:endParaRPr lang="en-US" smtClean="0"/>
          </a:p>
          <a:p>
            <a:pPr eaLnBrk="1" hangingPunct="1"/>
            <a:endParaRPr lang="mk-MK" smtClean="0">
              <a:latin typeface="Calibri" pitchFamily="-102" charset="0"/>
              <a:ea typeface="Calibri" pitchFamily="-102" charset="0"/>
              <a:cs typeface="Calibri" pitchFamily="-102" charset="0"/>
            </a:endParaRPr>
          </a:p>
        </p:txBody>
      </p:sp>
      <p:sp>
        <p:nvSpPr>
          <p:cNvPr id="10" name="Text Placeholder 5"/>
          <p:cNvSpPr txBox="1">
            <a:spLocks/>
          </p:cNvSpPr>
          <p:nvPr/>
        </p:nvSpPr>
        <p:spPr>
          <a:xfrm>
            <a:off x="549275" y="5257800"/>
            <a:ext cx="8042275" cy="750888"/>
          </a:xfrm>
          <a:prstGeom prst="rect">
            <a:avLst/>
          </a:prstGeom>
        </p:spPr>
        <p:txBody>
          <a:bodyPr anchor="b"/>
          <a:lstStyle/>
          <a:p>
            <a:pPr algn="ctr" defTabSz="914400" fontAlgn="auto">
              <a:spcBef>
                <a:spcPts val="2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/>
            </a:pPr>
            <a:r>
              <a:rPr lang="mk-MK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"/>
                <a:ea typeface="+mn-ea"/>
                <a:cs typeface="Calibri"/>
              </a:rPr>
              <a:t>Често погрешно се дијагностицира како анемија поради дефицит на железо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Calibri"/>
              <a:ea typeface="+mn-ea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4" descr="normalperipheral-blood-smear-examination-33-638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533400"/>
            <a:ext cx="4262438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1" name="Picture 5" descr="iTarget mages (1).jpe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0" y="4186238"/>
            <a:ext cx="2590800" cy="1951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5257800" y="4186535"/>
            <a:ext cx="1969560" cy="120032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mk-MK" sz="2400" dirty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Микроцитоза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mk-MK" sz="2400" dirty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Хипохромија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mk-MK" sz="2400" dirty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Таргет клетки</a:t>
            </a:r>
            <a:endParaRPr lang="en-US" sz="2400" dirty="0">
              <a:solidFill>
                <a:schemeClr val="bg2">
                  <a:lumMod val="50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43000" y="730250"/>
            <a:ext cx="2971800" cy="338138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mk-MK" sz="1600" dirty="0">
                <a:latin typeface="Calibri"/>
                <a:ea typeface="+mn-ea"/>
                <a:cs typeface="Calibri"/>
              </a:rPr>
              <a:t>Нормална периферна размаска</a:t>
            </a:r>
            <a:endParaRPr lang="en-US" sz="1600" dirty="0">
              <a:latin typeface="Calibri"/>
              <a:ea typeface="+mn-ea"/>
              <a:cs typeface="Calibri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76800" y="696913"/>
            <a:ext cx="2747963" cy="369887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mk-MK" dirty="0">
                <a:latin typeface="Calibri"/>
                <a:ea typeface="+mn-ea"/>
                <a:cs typeface="Calibri"/>
              </a:rPr>
              <a:t>Феродефицитна анемија</a:t>
            </a:r>
            <a:endParaRPr lang="en-US" dirty="0">
              <a:latin typeface="Calibri"/>
              <a:ea typeface="+mn-ea"/>
              <a:cs typeface="Calibri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24000" y="3549650"/>
            <a:ext cx="2590800" cy="3683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mk-MK" dirty="0">
                <a:latin typeface="Calibri"/>
                <a:ea typeface="+mn-ea"/>
                <a:cs typeface="Calibri"/>
              </a:rPr>
              <a:t>Thalassemia trait</a:t>
            </a:r>
            <a:endParaRPr lang="en-US" dirty="0">
              <a:latin typeface="Calibri"/>
              <a:ea typeface="+mn-ea"/>
              <a:cs typeface="Calibri"/>
            </a:endParaRPr>
          </a:p>
        </p:txBody>
      </p:sp>
      <p:pic>
        <p:nvPicPr>
          <p:cNvPr id="27656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76800" y="1371600"/>
            <a:ext cx="2747963" cy="1935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"/>
          <p:cNvSpPr>
            <a:spLocks noChangeArrowheads="1"/>
          </p:cNvSpPr>
          <p:nvPr/>
        </p:nvSpPr>
        <p:spPr bwMode="auto">
          <a:xfrm>
            <a:off x="914400" y="1371600"/>
            <a:ext cx="6858000" cy="461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000">
                <a:solidFill>
                  <a:srgbClr val="0B5395"/>
                </a:solidFill>
                <a:latin typeface="Constantia" pitchFamily="-102" charset="0"/>
              </a:rPr>
              <a:t>Thalassemia major</a:t>
            </a:r>
            <a:r>
              <a:rPr lang="mk-MK" sz="2000">
                <a:solidFill>
                  <a:srgbClr val="0B5395"/>
                </a:solidFill>
                <a:latin typeface="Constantia" pitchFamily="-102" charset="0"/>
              </a:rPr>
              <a:t>: </a:t>
            </a:r>
            <a:r>
              <a:rPr lang="en-US" sz="2000">
                <a:solidFill>
                  <a:srgbClr val="0B5395"/>
                </a:solidFill>
                <a:latin typeface="Constantia" pitchFamily="-102" charset="0"/>
              </a:rPr>
              <a:t>&gt; 8 </a:t>
            </a:r>
            <a:r>
              <a:rPr lang="mk-MK" sz="2000">
                <a:solidFill>
                  <a:srgbClr val="0B5395"/>
                </a:solidFill>
                <a:latin typeface="Constantia" pitchFamily="-102" charset="0"/>
              </a:rPr>
              <a:t>трансфузии за 1 година</a:t>
            </a:r>
            <a:endParaRPr lang="en-US" sz="2000">
              <a:solidFill>
                <a:srgbClr val="0B5395"/>
              </a:solidFill>
              <a:latin typeface="Constantia" pitchFamily="-102" charset="0"/>
            </a:endParaRPr>
          </a:p>
          <a:p>
            <a:r>
              <a:rPr lang="en-US" sz="2000">
                <a:solidFill>
                  <a:srgbClr val="0B5395"/>
                </a:solidFill>
                <a:latin typeface="Constantia" pitchFamily="-102" charset="0"/>
              </a:rPr>
              <a:t>Thalassemia intermedia:  </a:t>
            </a:r>
            <a:r>
              <a:rPr lang="mk-MK" sz="2000">
                <a:solidFill>
                  <a:srgbClr val="0B5395"/>
                </a:solidFill>
                <a:latin typeface="Constantia" pitchFamily="-102" charset="0"/>
              </a:rPr>
              <a:t>не бара или ретко има потреба од трансфузија</a:t>
            </a:r>
          </a:p>
          <a:p>
            <a:endParaRPr lang="mk-MK" b="1">
              <a:solidFill>
                <a:srgbClr val="0B5395"/>
              </a:solidFill>
              <a:latin typeface="Constantia" pitchFamily="-102" charset="0"/>
            </a:endParaRPr>
          </a:p>
          <a:p>
            <a:endParaRPr lang="mk-MK" b="1">
              <a:solidFill>
                <a:srgbClr val="0B5395"/>
              </a:solidFill>
              <a:latin typeface="Constantia" pitchFamily="-102" charset="0"/>
            </a:endParaRPr>
          </a:p>
          <a:p>
            <a:endParaRPr lang="mk-MK" b="1">
              <a:solidFill>
                <a:srgbClr val="0B5395"/>
              </a:solidFill>
              <a:latin typeface="Constantia" pitchFamily="-102" charset="0"/>
            </a:endParaRPr>
          </a:p>
          <a:p>
            <a:endParaRPr lang="mk-MK" b="1">
              <a:solidFill>
                <a:srgbClr val="0B5395"/>
              </a:solidFill>
              <a:latin typeface="Constantia" pitchFamily="-102" charset="0"/>
            </a:endParaRPr>
          </a:p>
          <a:p>
            <a:endParaRPr lang="mk-MK" b="1">
              <a:solidFill>
                <a:srgbClr val="0B5395"/>
              </a:solidFill>
              <a:latin typeface="Constantia" pitchFamily="-102" charset="0"/>
            </a:endParaRPr>
          </a:p>
          <a:p>
            <a:endParaRPr lang="mk-MK" b="1">
              <a:solidFill>
                <a:srgbClr val="0B5395"/>
              </a:solidFill>
              <a:latin typeface="Constantia" pitchFamily="-102" charset="0"/>
            </a:endParaRPr>
          </a:p>
          <a:p>
            <a:endParaRPr lang="mk-MK" b="1">
              <a:solidFill>
                <a:srgbClr val="0B5395"/>
              </a:solidFill>
              <a:latin typeface="Constantia" pitchFamily="-102" charset="0"/>
            </a:endParaRPr>
          </a:p>
          <a:p>
            <a:endParaRPr lang="mk-MK" b="1">
              <a:solidFill>
                <a:srgbClr val="0B5395"/>
              </a:solidFill>
              <a:latin typeface="Constantia" pitchFamily="-102" charset="0"/>
            </a:endParaRPr>
          </a:p>
          <a:p>
            <a:endParaRPr lang="mk-MK" b="1">
              <a:solidFill>
                <a:srgbClr val="0B5395"/>
              </a:solidFill>
              <a:latin typeface="Constantia" pitchFamily="-102" charset="0"/>
            </a:endParaRPr>
          </a:p>
          <a:p>
            <a:endParaRPr lang="mk-MK" b="1">
              <a:solidFill>
                <a:srgbClr val="0B5395"/>
              </a:solidFill>
              <a:latin typeface="Constantia" pitchFamily="-102" charset="0"/>
            </a:endParaRPr>
          </a:p>
          <a:p>
            <a:endParaRPr lang="mk-MK" b="1">
              <a:solidFill>
                <a:srgbClr val="0B5395"/>
              </a:solidFill>
              <a:latin typeface="Constantia" pitchFamily="-102" charset="0"/>
            </a:endParaRPr>
          </a:p>
          <a:p>
            <a:endParaRPr lang="mk-MK" b="1">
              <a:solidFill>
                <a:srgbClr val="0B5395"/>
              </a:solidFill>
              <a:latin typeface="Constantia" pitchFamily="-102" charset="0"/>
            </a:endParaRPr>
          </a:p>
          <a:p>
            <a:endParaRPr lang="en-US" b="1">
              <a:solidFill>
                <a:srgbClr val="0B5395"/>
              </a:solidFill>
              <a:latin typeface="Constantia" pitchFamily="-10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14400" y="2514600"/>
            <a:ext cx="6781800" cy="1371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mk-MK" dirty="0">
                <a:solidFill>
                  <a:srgbClr val="FF0000"/>
                </a:solidFill>
              </a:rPr>
              <a:t>Да го зголеми нивото на </a:t>
            </a:r>
            <a:r>
              <a:rPr lang="en-US" dirty="0" err="1">
                <a:solidFill>
                  <a:srgbClr val="FF0000"/>
                </a:solidFill>
              </a:rPr>
              <a:t>Hb</a:t>
            </a:r>
            <a:r>
              <a:rPr lang="mk-MK" dirty="0">
                <a:solidFill>
                  <a:srgbClr val="FF0000"/>
                </a:solidFill>
              </a:rPr>
              <a:t> 9.5-11.5 гр/дл</a:t>
            </a:r>
            <a:endParaRPr lang="en-US" dirty="0">
              <a:solidFill>
                <a:srgbClr val="FF0000"/>
              </a:solidFill>
            </a:endParaRPr>
          </a:p>
          <a:p>
            <a:pPr algn="ctr">
              <a:defRPr/>
            </a:pPr>
            <a:r>
              <a:rPr lang="mk-MK" dirty="0">
                <a:solidFill>
                  <a:srgbClr val="FF0000"/>
                </a:solidFill>
              </a:rPr>
              <a:t>Да го зголеми О2 капацитет на крвта</a:t>
            </a:r>
          </a:p>
          <a:p>
            <a:pPr algn="ctr">
              <a:defRPr/>
            </a:pPr>
            <a:r>
              <a:rPr lang="mk-MK" dirty="0">
                <a:solidFill>
                  <a:srgbClr val="FF0000"/>
                </a:solidFill>
              </a:rPr>
              <a:t>Да ја намали ткивната хипоксија</a:t>
            </a:r>
          </a:p>
          <a:p>
            <a:pPr algn="ctr">
              <a:defRPr/>
            </a:pPr>
            <a:r>
              <a:rPr lang="mk-MK" dirty="0">
                <a:solidFill>
                  <a:srgbClr val="FF0000"/>
                </a:solidFill>
              </a:rPr>
              <a:t>Да овозможи нормален раст и развој</a:t>
            </a:r>
          </a:p>
          <a:p>
            <a:pPr algn="ctr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914400" y="4114800"/>
            <a:ext cx="67818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mk-MK" sz="2000">
                <a:solidFill>
                  <a:srgbClr val="0B5395"/>
                </a:solidFill>
                <a:latin typeface="Constantia" pitchFamily="-102" charset="0"/>
              </a:rPr>
              <a:t>Без трансфузиона подршка </a:t>
            </a:r>
            <a:r>
              <a:rPr lang="en-US" sz="2000">
                <a:solidFill>
                  <a:srgbClr val="0B5395"/>
                </a:solidFill>
                <a:latin typeface="Constantia" pitchFamily="-102" charset="0"/>
              </a:rPr>
              <a:t>85% од пациентите со тешка хомозиготна или сложени хетерозиготна</a:t>
            </a:r>
            <a:r>
              <a:rPr lang="mk-MK" sz="2000">
                <a:solidFill>
                  <a:srgbClr val="0B5395"/>
                </a:solidFill>
                <a:latin typeface="Constantia" pitchFamily="-102" charset="0"/>
              </a:rPr>
              <a:t> β</a:t>
            </a:r>
            <a:r>
              <a:rPr lang="en-US" sz="2000">
                <a:solidFill>
                  <a:srgbClr val="0B5395"/>
                </a:solidFill>
                <a:latin typeface="Constantia" pitchFamily="-102" charset="0"/>
              </a:rPr>
              <a:t>-таласемија ќе </a:t>
            </a:r>
            <a:r>
              <a:rPr lang="mk-MK" sz="2000">
                <a:solidFill>
                  <a:srgbClr val="0B5395"/>
                </a:solidFill>
                <a:latin typeface="Constantia" pitchFamily="-102" charset="0"/>
              </a:rPr>
              <a:t>завршат летално  до 5</a:t>
            </a:r>
            <a:r>
              <a:rPr lang="en-US" sz="2000">
                <a:solidFill>
                  <a:srgbClr val="0B5395"/>
                </a:solidFill>
                <a:latin typeface="Constantia" pitchFamily="-102" charset="0"/>
              </a:rPr>
              <a:t> годи</a:t>
            </a:r>
            <a:r>
              <a:rPr lang="mk-MK" sz="2000">
                <a:solidFill>
                  <a:srgbClr val="0B5395"/>
                </a:solidFill>
                <a:latin typeface="Constantia" pitchFamily="-102" charset="0"/>
              </a:rPr>
              <a:t>шна возрас</a:t>
            </a:r>
            <a:r>
              <a:rPr lang="en-US" sz="2000">
                <a:solidFill>
                  <a:srgbClr val="0B5395"/>
                </a:solidFill>
                <a:latin typeface="Constantia" pitchFamily="-102" charset="0"/>
              </a:rPr>
              <a:t> поради тешка анемија</a:t>
            </a:r>
            <a:endParaRPr lang="mk-MK" sz="2000">
              <a:solidFill>
                <a:srgbClr val="0B5395"/>
              </a:solidFill>
              <a:latin typeface="Constantia" pitchFamily="-10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90600" y="5562600"/>
            <a:ext cx="6629400" cy="914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mk-MK" sz="2000">
                <a:solidFill>
                  <a:srgbClr val="0B5395"/>
                </a:solidFill>
              </a:rPr>
              <a:t>Спленектомија како тераписка можност доага во предвид кај пациенти со масивна спленомегалија и хиперспленизам</a:t>
            </a:r>
            <a:endParaRPr lang="en-US" sz="2000">
              <a:solidFill>
                <a:srgbClr val="0B539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14400" y="381000"/>
            <a:ext cx="67056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mk-MK" sz="3200">
                <a:solidFill>
                  <a:srgbClr val="0B5395"/>
                </a:solidFill>
                <a:latin typeface="Calibri" pitchFamily="-102" charset="0"/>
              </a:rPr>
              <a:t>Трансфузија на филтрирани еритроцити</a:t>
            </a:r>
            <a:endParaRPr lang="en-US" sz="3200">
              <a:solidFill>
                <a:srgbClr val="0B5395"/>
              </a:solidFill>
              <a:latin typeface="Calibri" pitchFamily="-10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 animBg="1"/>
      <p:bldP spid="4" grpId="0" build="allAtOnce"/>
      <p:bldP spid="5" grpId="0" build="allAtOnce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42950"/>
          </a:xfrm>
        </p:spPr>
        <p:txBody>
          <a:bodyPr/>
          <a:lstStyle/>
          <a:p>
            <a:pPr eaLnBrk="1" hangingPunct="1"/>
            <a:r>
              <a:rPr lang="mk-MK" sz="4000"/>
              <a:t>Хелаторна терапија</a:t>
            </a:r>
            <a:endParaRPr lang="en-US" sz="40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46638"/>
          </a:xfrm>
        </p:spPr>
        <p:txBody>
          <a:bodyPr/>
          <a:lstStyle/>
          <a:p>
            <a:pPr eaLnBrk="1" hangingPunct="1">
              <a:buFont typeface="Wingdings 2" pitchFamily="-102" charset="2"/>
              <a:buNone/>
            </a:pPr>
            <a:endParaRPr lang="mk-MK" sz="2400" dirty="0"/>
          </a:p>
          <a:p>
            <a:pPr eaLnBrk="1" hangingPunct="1">
              <a:buFont typeface="Wingdings 2" pitchFamily="-102" charset="2"/>
              <a:buNone/>
            </a:pPr>
            <a:endParaRPr lang="mk-MK" sz="2400" b="1" dirty="0">
              <a:solidFill>
                <a:srgbClr val="083763"/>
              </a:solidFill>
            </a:endParaRPr>
          </a:p>
          <a:p>
            <a:pPr eaLnBrk="1" hangingPunct="1">
              <a:buFont typeface="Wingdings 2" pitchFamily="-102" charset="2"/>
              <a:buNone/>
            </a:pPr>
            <a:r>
              <a:rPr lang="mk-MK" sz="2400" b="1" dirty="0">
                <a:solidFill>
                  <a:srgbClr val="083763"/>
                </a:solidFill>
              </a:rPr>
              <a:t>	</a:t>
            </a:r>
          </a:p>
          <a:p>
            <a:pPr eaLnBrk="1" hangingPunct="1">
              <a:buFont typeface="Wingdings 2" pitchFamily="-102" charset="2"/>
              <a:buNone/>
            </a:pPr>
            <a:r>
              <a:rPr lang="mk-MK" sz="2400" b="1" dirty="0">
                <a:solidFill>
                  <a:srgbClr val="083763"/>
                </a:solidFill>
              </a:rPr>
              <a:t>	</a:t>
            </a:r>
            <a:r>
              <a:rPr lang="en-US" sz="2000" b="1" dirty="0" err="1">
                <a:solidFill>
                  <a:srgbClr val="083763"/>
                </a:solidFill>
              </a:rPr>
              <a:t>Хелатo</a:t>
            </a:r>
            <a:r>
              <a:rPr lang="mk-MK" sz="2000" b="1" dirty="0">
                <a:solidFill>
                  <a:srgbClr val="083763"/>
                </a:solidFill>
              </a:rPr>
              <a:t>рната терапија </a:t>
            </a:r>
            <a:r>
              <a:rPr lang="en-US" sz="2000" b="1" dirty="0">
                <a:solidFill>
                  <a:srgbClr val="083763"/>
                </a:solidFill>
              </a:rPr>
              <a:t> </a:t>
            </a:r>
            <a:r>
              <a:rPr lang="en-US" sz="2000" b="1" dirty="0" err="1">
                <a:solidFill>
                  <a:srgbClr val="083763"/>
                </a:solidFill>
              </a:rPr>
              <a:t>започнува</a:t>
            </a:r>
            <a:r>
              <a:rPr lang="en-US" sz="2000" b="1" dirty="0">
                <a:solidFill>
                  <a:srgbClr val="083763"/>
                </a:solidFill>
              </a:rPr>
              <a:t> </a:t>
            </a:r>
            <a:r>
              <a:rPr lang="en-US" sz="2000" b="1" dirty="0" err="1">
                <a:solidFill>
                  <a:srgbClr val="083763"/>
                </a:solidFill>
              </a:rPr>
              <a:t>помеѓу</a:t>
            </a:r>
            <a:r>
              <a:rPr lang="en-US" sz="2000" b="1" dirty="0">
                <a:solidFill>
                  <a:srgbClr val="083763"/>
                </a:solidFill>
              </a:rPr>
              <a:t> 2 </a:t>
            </a:r>
            <a:r>
              <a:rPr lang="en-US" sz="2000" b="1" dirty="0" err="1">
                <a:solidFill>
                  <a:srgbClr val="083763"/>
                </a:solidFill>
              </a:rPr>
              <a:t>и</a:t>
            </a:r>
            <a:r>
              <a:rPr lang="en-US" sz="2000" b="1" dirty="0">
                <a:solidFill>
                  <a:srgbClr val="083763"/>
                </a:solidFill>
              </a:rPr>
              <a:t> 4 </a:t>
            </a:r>
            <a:r>
              <a:rPr lang="en-US" sz="2000" b="1" dirty="0" err="1">
                <a:solidFill>
                  <a:srgbClr val="083763"/>
                </a:solidFill>
              </a:rPr>
              <a:t>години</a:t>
            </a:r>
            <a:r>
              <a:rPr lang="mk-MK" sz="2000" b="1" dirty="0">
                <a:solidFill>
                  <a:srgbClr val="083763"/>
                </a:solidFill>
              </a:rPr>
              <a:t> од животот</a:t>
            </a:r>
            <a:r>
              <a:rPr lang="en-US" sz="2000" b="1" dirty="0">
                <a:solidFill>
                  <a:srgbClr val="083763"/>
                </a:solidFill>
              </a:rPr>
              <a:t>, </a:t>
            </a:r>
            <a:r>
              <a:rPr lang="en-US" sz="2000" b="1" dirty="0" err="1">
                <a:solidFill>
                  <a:srgbClr val="083763"/>
                </a:solidFill>
              </a:rPr>
              <a:t>по</a:t>
            </a:r>
            <a:r>
              <a:rPr lang="en-US" sz="2000" b="1" dirty="0">
                <a:solidFill>
                  <a:srgbClr val="083763"/>
                </a:solidFill>
              </a:rPr>
              <a:t> 20-25 </a:t>
            </a:r>
            <a:r>
              <a:rPr lang="mk-MK" sz="2000" b="1" dirty="0">
                <a:solidFill>
                  <a:srgbClr val="083763"/>
                </a:solidFill>
              </a:rPr>
              <a:t>еритроцитни единици трансфузија</a:t>
            </a:r>
            <a:r>
              <a:rPr lang="en-US" sz="2000" b="1" dirty="0">
                <a:solidFill>
                  <a:srgbClr val="083763"/>
                </a:solidFill>
              </a:rPr>
              <a:t>, </a:t>
            </a:r>
            <a:r>
              <a:rPr lang="en-US" sz="2000" b="1" dirty="0" err="1">
                <a:solidFill>
                  <a:srgbClr val="083763"/>
                </a:solidFill>
              </a:rPr>
              <a:t>со</a:t>
            </a:r>
            <a:r>
              <a:rPr lang="en-US" sz="2000" b="1" dirty="0">
                <a:solidFill>
                  <a:srgbClr val="083763"/>
                </a:solidFill>
              </a:rPr>
              <a:t> </a:t>
            </a:r>
            <a:r>
              <a:rPr lang="en-US" sz="2000" b="1" dirty="0" err="1">
                <a:solidFill>
                  <a:srgbClr val="083763"/>
                </a:solidFill>
              </a:rPr>
              <a:t>нивот</a:t>
            </a:r>
            <a:r>
              <a:rPr lang="en-US" sz="2000" b="1" dirty="0">
                <a:solidFill>
                  <a:srgbClr val="083763"/>
                </a:solidFill>
              </a:rPr>
              <a:t> </a:t>
            </a:r>
            <a:r>
              <a:rPr lang="en-US" sz="2000" b="1" dirty="0" err="1">
                <a:solidFill>
                  <a:srgbClr val="083763"/>
                </a:solidFill>
              </a:rPr>
              <a:t>на</a:t>
            </a:r>
            <a:r>
              <a:rPr lang="en-US" sz="2000" b="1" dirty="0">
                <a:solidFill>
                  <a:srgbClr val="083763"/>
                </a:solidFill>
              </a:rPr>
              <a:t> </a:t>
            </a:r>
            <a:r>
              <a:rPr lang="en-US" sz="2000" b="1" dirty="0" err="1">
                <a:solidFill>
                  <a:srgbClr val="083763"/>
                </a:solidFill>
              </a:rPr>
              <a:t>серумскиот</a:t>
            </a:r>
            <a:r>
              <a:rPr lang="en-US" sz="2000" b="1" dirty="0">
                <a:solidFill>
                  <a:srgbClr val="083763"/>
                </a:solidFill>
              </a:rPr>
              <a:t> </a:t>
            </a:r>
            <a:r>
              <a:rPr lang="en-US" sz="2000" b="1" dirty="0" err="1">
                <a:solidFill>
                  <a:srgbClr val="083763"/>
                </a:solidFill>
              </a:rPr>
              <a:t>феритин</a:t>
            </a:r>
            <a:r>
              <a:rPr lang="en-US" sz="2000" b="1" dirty="0">
                <a:solidFill>
                  <a:srgbClr val="083763"/>
                </a:solidFill>
              </a:rPr>
              <a:t> &gt; 1000 </a:t>
            </a:r>
            <a:r>
              <a:rPr lang="en-US" sz="2000" b="1" dirty="0" err="1">
                <a:solidFill>
                  <a:srgbClr val="083763"/>
                </a:solidFill>
              </a:rPr>
              <a:t>g</a:t>
            </a:r>
            <a:r>
              <a:rPr lang="en-US" sz="2000" b="1" dirty="0">
                <a:solidFill>
                  <a:srgbClr val="083763"/>
                </a:solidFill>
              </a:rPr>
              <a:t> / </a:t>
            </a:r>
            <a:r>
              <a:rPr lang="en-US" sz="2000" b="1" dirty="0" err="1">
                <a:solidFill>
                  <a:srgbClr val="083763"/>
                </a:solidFill>
              </a:rPr>
              <a:t>dL</a:t>
            </a:r>
            <a:r>
              <a:rPr lang="en-US" sz="2000" b="1" dirty="0">
                <a:solidFill>
                  <a:srgbClr val="083763"/>
                </a:solidFill>
              </a:rPr>
              <a:t> </a:t>
            </a:r>
            <a:r>
              <a:rPr lang="en-US" sz="2000" b="1" dirty="0" err="1">
                <a:solidFill>
                  <a:srgbClr val="083763"/>
                </a:solidFill>
              </a:rPr>
              <a:t>и</a:t>
            </a:r>
            <a:r>
              <a:rPr lang="en-US" sz="2000" b="1" dirty="0">
                <a:solidFill>
                  <a:srgbClr val="083763"/>
                </a:solidFill>
              </a:rPr>
              <a:t> LIC &gt; 3 mg Fe </a:t>
            </a:r>
            <a:endParaRPr lang="mk-MK" sz="2000" b="1" dirty="0">
              <a:solidFill>
                <a:srgbClr val="083763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3400" y="1371600"/>
            <a:ext cx="7543800" cy="1066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>
              <a:defRPr/>
            </a:pPr>
            <a:r>
              <a:rPr lang="mk-MK" sz="2000" dirty="0">
                <a:solidFill>
                  <a:srgbClr val="FFFFFF"/>
                </a:solidFill>
              </a:rPr>
              <a:t>Преоптоварувањето со железо е компликација која го скратува животниот век кај пациенти на трансфузиона терапија. </a:t>
            </a:r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62000" y="3886200"/>
            <a:ext cx="7391400" cy="1524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>
              <a:defRPr/>
            </a:pPr>
            <a:r>
              <a:rPr lang="mk-MK" b="1" dirty="0">
                <a:solidFill>
                  <a:schemeClr val="bg1"/>
                </a:solidFill>
              </a:rPr>
              <a:t>До денес, постојат 3 главни класи на хелатори на железо: </a:t>
            </a:r>
          </a:p>
          <a:p>
            <a:pPr>
              <a:defRPr/>
            </a:pPr>
            <a:r>
              <a:rPr lang="en-US" b="1" dirty="0">
                <a:solidFill>
                  <a:schemeClr val="bg1"/>
                </a:solidFill>
              </a:rPr>
              <a:t> </a:t>
            </a:r>
          </a:p>
          <a:p>
            <a:pPr>
              <a:defRPr/>
            </a:pPr>
            <a:r>
              <a:rPr lang="en-US" b="1" dirty="0" err="1">
                <a:solidFill>
                  <a:schemeClr val="bg1"/>
                </a:solidFill>
              </a:rPr>
              <a:t>Deferoxamin</a:t>
            </a:r>
            <a:r>
              <a:rPr lang="mk-MK" b="1" dirty="0">
                <a:solidFill>
                  <a:schemeClr val="bg1"/>
                </a:solidFill>
              </a:rPr>
              <a:t> [DFO], Desferal)</a:t>
            </a:r>
            <a:endParaRPr lang="en-US" b="1" dirty="0">
              <a:solidFill>
                <a:schemeClr val="bg1"/>
              </a:solidFill>
            </a:endParaRPr>
          </a:p>
          <a:p>
            <a:pPr>
              <a:defRPr/>
            </a:pPr>
            <a:r>
              <a:rPr lang="en-US" b="1" dirty="0">
                <a:solidFill>
                  <a:schemeClr val="bg1"/>
                </a:solidFill>
              </a:rPr>
              <a:t>D</a:t>
            </a:r>
            <a:r>
              <a:rPr lang="mk-MK" b="1" dirty="0">
                <a:solidFill>
                  <a:schemeClr val="bg1"/>
                </a:solidFill>
              </a:rPr>
              <a:t>eferiprone, L1 [DFP])</a:t>
            </a:r>
            <a:endParaRPr lang="en-US" b="1" dirty="0">
              <a:solidFill>
                <a:schemeClr val="bg1"/>
              </a:solidFill>
            </a:endParaRPr>
          </a:p>
          <a:p>
            <a:pPr>
              <a:defRPr/>
            </a:pPr>
            <a:r>
              <a:rPr lang="en-US" b="1" dirty="0">
                <a:solidFill>
                  <a:schemeClr val="bg1"/>
                </a:solidFill>
              </a:rPr>
              <a:t>D</a:t>
            </a:r>
            <a:r>
              <a:rPr lang="mk-MK" b="1" dirty="0">
                <a:solidFill>
                  <a:schemeClr val="bg1"/>
                </a:solidFill>
              </a:rPr>
              <a:t>eferasirox [DFX], Exjade).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6" grpId="0" build="allAtOnce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2296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mk-MK" sz="3600" dirty="0"/>
              <a:t>Трансплантација</a:t>
            </a:r>
            <a:endParaRPr lang="en-US" sz="3600" dirty="0"/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/>
          <a:lstStyle/>
          <a:p>
            <a:pPr eaLnBrk="1" hangingPunct="1"/>
            <a:r>
              <a:rPr lang="mk-MK" sz="2400" b="1" dirty="0">
                <a:solidFill>
                  <a:srgbClr val="083763"/>
                </a:solidFill>
              </a:rPr>
              <a:t>Единстевена можност за излкување</a:t>
            </a:r>
          </a:p>
          <a:p>
            <a:pPr eaLnBrk="1" hangingPunct="1"/>
            <a:r>
              <a:rPr lang="en-US" sz="2000" b="1" dirty="0" err="1">
                <a:solidFill>
                  <a:srgbClr val="083763"/>
                </a:solidFill>
              </a:rPr>
              <a:t>Првата</a:t>
            </a:r>
            <a:r>
              <a:rPr lang="en-US" sz="2000" b="1" dirty="0">
                <a:solidFill>
                  <a:srgbClr val="083763"/>
                </a:solidFill>
              </a:rPr>
              <a:t> </a:t>
            </a:r>
            <a:r>
              <a:rPr lang="en-US" sz="2000" b="1" dirty="0" err="1">
                <a:solidFill>
                  <a:srgbClr val="083763"/>
                </a:solidFill>
              </a:rPr>
              <a:t>трансплантација</a:t>
            </a:r>
            <a:r>
              <a:rPr lang="en-US" sz="2000" b="1" dirty="0">
                <a:solidFill>
                  <a:srgbClr val="083763"/>
                </a:solidFill>
              </a:rPr>
              <a:t> </a:t>
            </a:r>
            <a:r>
              <a:rPr lang="en-US" sz="2000" b="1" dirty="0" err="1">
                <a:solidFill>
                  <a:srgbClr val="083763"/>
                </a:solidFill>
              </a:rPr>
              <a:t>на</a:t>
            </a:r>
            <a:r>
              <a:rPr lang="en-US" sz="2000" b="1" dirty="0">
                <a:solidFill>
                  <a:srgbClr val="083763"/>
                </a:solidFill>
              </a:rPr>
              <a:t> </a:t>
            </a:r>
            <a:r>
              <a:rPr lang="en-US" sz="2000" b="1" dirty="0" err="1">
                <a:solidFill>
                  <a:srgbClr val="083763"/>
                </a:solidFill>
              </a:rPr>
              <a:t>коскена</a:t>
            </a:r>
            <a:r>
              <a:rPr lang="en-US" sz="2000" b="1" dirty="0">
                <a:solidFill>
                  <a:srgbClr val="083763"/>
                </a:solidFill>
              </a:rPr>
              <a:t> </a:t>
            </a:r>
            <a:r>
              <a:rPr lang="en-US" sz="2000" b="1" dirty="0" err="1">
                <a:solidFill>
                  <a:srgbClr val="083763"/>
                </a:solidFill>
              </a:rPr>
              <a:t>срцевина</a:t>
            </a:r>
            <a:r>
              <a:rPr lang="en-US" sz="2000" b="1" dirty="0">
                <a:solidFill>
                  <a:srgbClr val="083763"/>
                </a:solidFill>
              </a:rPr>
              <a:t> </a:t>
            </a:r>
            <a:r>
              <a:rPr lang="en-US" sz="2000" b="1" dirty="0" err="1">
                <a:solidFill>
                  <a:srgbClr val="083763"/>
                </a:solidFill>
              </a:rPr>
              <a:t>за</a:t>
            </a:r>
            <a:r>
              <a:rPr lang="en-US" sz="2000" b="1" dirty="0">
                <a:solidFill>
                  <a:srgbClr val="083763"/>
                </a:solidFill>
              </a:rPr>
              <a:t> </a:t>
            </a:r>
            <a:r>
              <a:rPr lang="en-US" sz="2000" b="1" dirty="0" err="1">
                <a:solidFill>
                  <a:srgbClr val="083763"/>
                </a:solidFill>
              </a:rPr>
              <a:t>таласемија</a:t>
            </a:r>
            <a:r>
              <a:rPr lang="en-US" sz="2000" b="1" dirty="0">
                <a:solidFill>
                  <a:srgbClr val="083763"/>
                </a:solidFill>
              </a:rPr>
              <a:t> </a:t>
            </a:r>
            <a:r>
              <a:rPr lang="en-US" sz="2000" b="1" dirty="0" err="1">
                <a:solidFill>
                  <a:srgbClr val="083763"/>
                </a:solidFill>
              </a:rPr>
              <a:t>б</a:t>
            </a:r>
            <a:r>
              <a:rPr lang="mk-MK" sz="2000" b="1" dirty="0">
                <a:solidFill>
                  <a:srgbClr val="083763"/>
                </a:solidFill>
              </a:rPr>
              <a:t>ила</a:t>
            </a:r>
            <a:r>
              <a:rPr lang="en-US" sz="2000" b="1" dirty="0">
                <a:solidFill>
                  <a:srgbClr val="083763"/>
                </a:solidFill>
              </a:rPr>
              <a:t> </a:t>
            </a:r>
            <a:r>
              <a:rPr lang="en-US" sz="2000" b="1" dirty="0" err="1">
                <a:solidFill>
                  <a:srgbClr val="083763"/>
                </a:solidFill>
              </a:rPr>
              <a:t>изведена</a:t>
            </a:r>
            <a:r>
              <a:rPr lang="en-US" sz="2000" b="1" dirty="0">
                <a:solidFill>
                  <a:srgbClr val="083763"/>
                </a:solidFill>
              </a:rPr>
              <a:t> </a:t>
            </a:r>
            <a:r>
              <a:rPr lang="en-US" sz="2000" b="1" dirty="0" err="1">
                <a:solidFill>
                  <a:srgbClr val="083763"/>
                </a:solidFill>
              </a:rPr>
              <a:t>во</a:t>
            </a:r>
            <a:r>
              <a:rPr lang="en-US" sz="2000" b="1" dirty="0">
                <a:solidFill>
                  <a:srgbClr val="083763"/>
                </a:solidFill>
              </a:rPr>
              <a:t> </a:t>
            </a:r>
            <a:r>
              <a:rPr lang="en-US" sz="2000" b="1" dirty="0" err="1">
                <a:solidFill>
                  <a:srgbClr val="083763"/>
                </a:solidFill>
              </a:rPr>
              <a:t>Сиетл</a:t>
            </a:r>
            <a:r>
              <a:rPr lang="en-US" sz="2000" b="1" dirty="0">
                <a:solidFill>
                  <a:srgbClr val="083763"/>
                </a:solidFill>
              </a:rPr>
              <a:t> </a:t>
            </a:r>
            <a:r>
              <a:rPr lang="en-US" sz="2000" b="1" dirty="0" err="1">
                <a:solidFill>
                  <a:srgbClr val="083763"/>
                </a:solidFill>
              </a:rPr>
              <a:t>во</a:t>
            </a:r>
            <a:r>
              <a:rPr lang="en-US" sz="2000" b="1" dirty="0">
                <a:solidFill>
                  <a:srgbClr val="083763"/>
                </a:solidFill>
              </a:rPr>
              <a:t> 1981 </a:t>
            </a:r>
            <a:r>
              <a:rPr lang="en-US" sz="2000" b="1" dirty="0" err="1">
                <a:solidFill>
                  <a:srgbClr val="083763"/>
                </a:solidFill>
              </a:rPr>
              <a:t>година</a:t>
            </a:r>
            <a:endParaRPr lang="mk-MK" sz="2000" b="1" dirty="0">
              <a:solidFill>
                <a:srgbClr val="083763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5800" y="3200400"/>
            <a:ext cx="7848600" cy="1371600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>
              <a:defRPr/>
            </a:pPr>
            <a:r>
              <a:rPr lang="mk-MK" sz="2000" b="1" dirty="0">
                <a:solidFill>
                  <a:srgbClr val="083763"/>
                </a:solidFill>
              </a:rPr>
              <a:t>Објавена е висока  в</a:t>
            </a:r>
            <a:r>
              <a:rPr lang="en-US" sz="2000" b="1" dirty="0" err="1">
                <a:solidFill>
                  <a:srgbClr val="083763"/>
                </a:solidFill>
              </a:rPr>
              <a:t>еројатност</a:t>
            </a:r>
            <a:r>
              <a:rPr lang="mk-MK" sz="2000" b="1" dirty="0">
                <a:solidFill>
                  <a:srgbClr val="083763"/>
                </a:solidFill>
              </a:rPr>
              <a:t> за преживување од </a:t>
            </a:r>
            <a:r>
              <a:rPr lang="en-US" sz="2000" b="1" dirty="0">
                <a:solidFill>
                  <a:srgbClr val="083763"/>
                </a:solidFill>
              </a:rPr>
              <a:t> 89% -97%  </a:t>
            </a:r>
            <a:r>
              <a:rPr lang="en-US" sz="2000" b="1" dirty="0" err="1">
                <a:solidFill>
                  <a:srgbClr val="083763"/>
                </a:solidFill>
              </a:rPr>
              <a:t>за</a:t>
            </a:r>
            <a:r>
              <a:rPr lang="en-US" sz="2000" b="1" dirty="0">
                <a:solidFill>
                  <a:srgbClr val="083763"/>
                </a:solidFill>
              </a:rPr>
              <a:t> </a:t>
            </a:r>
            <a:r>
              <a:rPr lang="en-US" sz="2000" b="1" dirty="0" err="1">
                <a:solidFill>
                  <a:srgbClr val="083763"/>
                </a:solidFill>
              </a:rPr>
              <a:t>пациенти</a:t>
            </a:r>
            <a:r>
              <a:rPr lang="en-US" sz="2000" b="1" dirty="0">
                <a:solidFill>
                  <a:srgbClr val="083763"/>
                </a:solidFill>
              </a:rPr>
              <a:t> </a:t>
            </a:r>
            <a:r>
              <a:rPr lang="en-US" sz="2000" b="1" dirty="0" err="1">
                <a:solidFill>
                  <a:srgbClr val="083763"/>
                </a:solidFill>
              </a:rPr>
              <a:t>со</a:t>
            </a:r>
            <a:r>
              <a:rPr lang="en-US" sz="2000" b="1" dirty="0">
                <a:solidFill>
                  <a:srgbClr val="083763"/>
                </a:solidFill>
              </a:rPr>
              <a:t> </a:t>
            </a:r>
            <a:r>
              <a:rPr lang="en-US" sz="2000" b="1" dirty="0" err="1">
                <a:solidFill>
                  <a:srgbClr val="083763"/>
                </a:solidFill>
              </a:rPr>
              <a:t>не</a:t>
            </a:r>
            <a:r>
              <a:rPr lang="en-US" sz="2000" b="1" dirty="0">
                <a:solidFill>
                  <a:srgbClr val="083763"/>
                </a:solidFill>
              </a:rPr>
              <a:t> </a:t>
            </a:r>
            <a:r>
              <a:rPr lang="en-US" sz="2000" b="1" dirty="0" err="1">
                <a:solidFill>
                  <a:srgbClr val="083763"/>
                </a:solidFill>
              </a:rPr>
              <a:t>напредната</a:t>
            </a:r>
            <a:r>
              <a:rPr lang="en-US" sz="2000" b="1" dirty="0">
                <a:solidFill>
                  <a:srgbClr val="083763"/>
                </a:solidFill>
              </a:rPr>
              <a:t> </a:t>
            </a:r>
            <a:r>
              <a:rPr lang="en-US" sz="2000" b="1" dirty="0" err="1">
                <a:solidFill>
                  <a:srgbClr val="083763"/>
                </a:solidFill>
              </a:rPr>
              <a:t>болест</a:t>
            </a:r>
            <a:r>
              <a:rPr lang="en-US" sz="2000" b="1" dirty="0">
                <a:solidFill>
                  <a:srgbClr val="083763"/>
                </a:solidFill>
              </a:rPr>
              <a:t> </a:t>
            </a:r>
            <a:r>
              <a:rPr lang="en-US" sz="2000" b="1" dirty="0" err="1">
                <a:solidFill>
                  <a:srgbClr val="083763"/>
                </a:solidFill>
              </a:rPr>
              <a:t>и</a:t>
            </a:r>
            <a:r>
              <a:rPr lang="en-US" sz="2000" b="1" dirty="0">
                <a:solidFill>
                  <a:srgbClr val="083763"/>
                </a:solidFill>
              </a:rPr>
              <a:t>  80% -87% </a:t>
            </a:r>
            <a:r>
              <a:rPr lang="en-US" sz="2000" b="1" dirty="0" err="1">
                <a:solidFill>
                  <a:srgbClr val="083763"/>
                </a:solidFill>
              </a:rPr>
              <a:t>за</a:t>
            </a:r>
            <a:r>
              <a:rPr lang="en-US" sz="2000" b="1" dirty="0">
                <a:solidFill>
                  <a:srgbClr val="083763"/>
                </a:solidFill>
              </a:rPr>
              <a:t> </a:t>
            </a:r>
            <a:r>
              <a:rPr lang="en-US" sz="2000" b="1" dirty="0" err="1">
                <a:solidFill>
                  <a:srgbClr val="083763"/>
                </a:solidFill>
              </a:rPr>
              <a:t>пациенти</a:t>
            </a:r>
            <a:r>
              <a:rPr lang="en-US" sz="2000" b="1" dirty="0">
                <a:solidFill>
                  <a:srgbClr val="083763"/>
                </a:solidFill>
              </a:rPr>
              <a:t> </a:t>
            </a:r>
            <a:r>
              <a:rPr lang="en-US" sz="2000" b="1" dirty="0" err="1">
                <a:solidFill>
                  <a:srgbClr val="083763"/>
                </a:solidFill>
              </a:rPr>
              <a:t>со</a:t>
            </a:r>
            <a:r>
              <a:rPr lang="en-US" sz="2000" b="1" dirty="0">
                <a:solidFill>
                  <a:srgbClr val="083763"/>
                </a:solidFill>
              </a:rPr>
              <a:t> </a:t>
            </a:r>
            <a:r>
              <a:rPr lang="en-US" sz="2000" b="1" dirty="0" err="1">
                <a:solidFill>
                  <a:srgbClr val="083763"/>
                </a:solidFill>
              </a:rPr>
              <a:t>напреднат</a:t>
            </a:r>
            <a:r>
              <a:rPr lang="mk-MK" sz="2000" b="1" dirty="0">
                <a:solidFill>
                  <a:srgbClr val="083763"/>
                </a:solidFill>
              </a:rPr>
              <a:t>а б</a:t>
            </a:r>
            <a:r>
              <a:rPr lang="en-US" sz="2000" b="1" dirty="0" err="1">
                <a:solidFill>
                  <a:srgbClr val="083763"/>
                </a:solidFill>
              </a:rPr>
              <a:t>олест</a:t>
            </a:r>
            <a:r>
              <a:rPr lang="en-US" sz="2000" b="1" dirty="0">
                <a:solidFill>
                  <a:srgbClr val="083763"/>
                </a:solidFill>
              </a:rPr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4876800"/>
            <a:ext cx="78486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mk-MK" sz="2000" dirty="0">
                <a:solidFill>
                  <a:srgbClr val="FFFFFF"/>
                </a:solidFill>
              </a:rPr>
              <a:t>Врз основа на сите достапни податоци, се смета дека на секоја  пациент со тешка форма на таласемија треба да му биде биде понудена опција за трансплантација</a:t>
            </a:r>
            <a:endParaRPr lang="en-US" sz="20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 animBg="1"/>
      <p:bldP spid="5" grpId="0" build="allAtOnce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mk-MK" sz="3600" dirty="0" smtClean="0"/>
              <a:t>Апластична анемија</a:t>
            </a:r>
            <a:endParaRPr lang="en-US" sz="3600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mk-MK" sz="2400" dirty="0" smtClean="0"/>
          </a:p>
          <a:p>
            <a:r>
              <a:rPr lang="en-US" sz="2400" dirty="0" err="1" smtClean="0"/>
              <a:t>Имунолошки</a:t>
            </a:r>
            <a:r>
              <a:rPr lang="en-US" sz="2400" dirty="0" smtClean="0"/>
              <a:t> </a:t>
            </a:r>
            <a:r>
              <a:rPr lang="en-US" sz="2400" dirty="0" err="1" smtClean="0"/>
              <a:t>посредуван</a:t>
            </a:r>
            <a:r>
              <a:rPr lang="en-US" sz="2400" dirty="0" smtClean="0"/>
              <a:t> </a:t>
            </a:r>
            <a:r>
              <a:rPr lang="en-US" sz="2400" dirty="0" err="1" smtClean="0"/>
              <a:t>ткив</a:t>
            </a:r>
            <a:r>
              <a:rPr lang="mk-MK" sz="2400" dirty="0" smtClean="0"/>
              <a:t>н</a:t>
            </a:r>
            <a:r>
              <a:rPr lang="en-US" sz="2400" dirty="0" err="1" smtClean="0"/>
              <a:t>о</a:t>
            </a:r>
            <a:r>
              <a:rPr lang="en-US" sz="2400" dirty="0" smtClean="0"/>
              <a:t> </a:t>
            </a:r>
            <a:r>
              <a:rPr lang="en-US" sz="2400" dirty="0" err="1" smtClean="0"/>
              <a:t>специфич</a:t>
            </a:r>
            <a:r>
              <a:rPr lang="mk-MK" sz="2400" dirty="0" smtClean="0"/>
              <a:t>ен деструктивен </a:t>
            </a:r>
            <a:r>
              <a:rPr lang="en-US" sz="2400" dirty="0" smtClean="0"/>
              <a:t> </a:t>
            </a:r>
            <a:r>
              <a:rPr lang="en-US" sz="2400" dirty="0" err="1" smtClean="0"/>
              <a:t>механизам</a:t>
            </a:r>
            <a:r>
              <a:rPr lang="en-US" sz="2400" dirty="0" smtClean="0"/>
              <a:t> </a:t>
            </a:r>
          </a:p>
          <a:p>
            <a:endParaRPr lang="mk-MK" sz="2400" dirty="0" smtClean="0"/>
          </a:p>
          <a:p>
            <a:r>
              <a:rPr lang="en-US" sz="2400" dirty="0" err="1" smtClean="0"/>
              <a:t>Изложеност</a:t>
            </a:r>
            <a:r>
              <a:rPr lang="en-US" sz="2400" dirty="0" smtClean="0"/>
              <a:t> </a:t>
            </a:r>
            <a:r>
              <a:rPr lang="en-US" sz="2400" dirty="0" err="1" smtClean="0"/>
              <a:t>на</a:t>
            </a:r>
            <a:r>
              <a:rPr lang="en-US" sz="2400" dirty="0" smtClean="0"/>
              <a:t> </a:t>
            </a:r>
            <a:r>
              <a:rPr lang="en-US" sz="2400" dirty="0" err="1" smtClean="0"/>
              <a:t>антиген</a:t>
            </a:r>
            <a:r>
              <a:rPr lang="en-US" sz="2400" dirty="0" smtClean="0"/>
              <a:t> → </a:t>
            </a:r>
            <a:r>
              <a:rPr lang="en-US" sz="2400" dirty="0" err="1" smtClean="0"/>
              <a:t>клетки</a:t>
            </a:r>
            <a:r>
              <a:rPr lang="en-US" sz="2400" dirty="0" smtClean="0"/>
              <a:t> </a:t>
            </a:r>
            <a:r>
              <a:rPr lang="en-US" sz="2400" dirty="0" err="1" smtClean="0"/>
              <a:t>и</a:t>
            </a:r>
            <a:r>
              <a:rPr lang="en-US" sz="2400" dirty="0" smtClean="0"/>
              <a:t> </a:t>
            </a:r>
            <a:r>
              <a:rPr lang="en-US" sz="2400" dirty="0" err="1" smtClean="0"/>
              <a:t>цитокини</a:t>
            </a:r>
            <a:r>
              <a:rPr lang="en-US" sz="2400" dirty="0" smtClean="0"/>
              <a:t> </a:t>
            </a:r>
            <a:r>
              <a:rPr lang="en-US" sz="2400" dirty="0" err="1" smtClean="0"/>
              <a:t>на</a:t>
            </a:r>
            <a:r>
              <a:rPr lang="en-US" sz="2400" dirty="0" smtClean="0"/>
              <a:t> </a:t>
            </a:r>
            <a:r>
              <a:rPr lang="en-US" sz="2400" dirty="0" err="1" smtClean="0"/>
              <a:t>имунолошкиот</a:t>
            </a:r>
            <a:r>
              <a:rPr lang="en-US" sz="2400" dirty="0" smtClean="0"/>
              <a:t> </a:t>
            </a:r>
            <a:r>
              <a:rPr lang="en-US" sz="2400" dirty="0" err="1" smtClean="0"/>
              <a:t>систем</a:t>
            </a:r>
            <a:r>
              <a:rPr lang="en-US" sz="2400" dirty="0" smtClean="0"/>
              <a:t>  </a:t>
            </a:r>
            <a:r>
              <a:rPr lang="en-US" sz="2400" dirty="0" err="1" smtClean="0"/>
              <a:t>ги</a:t>
            </a:r>
            <a:r>
              <a:rPr lang="en-US" sz="2400" dirty="0" smtClean="0"/>
              <a:t> </a:t>
            </a:r>
            <a:r>
              <a:rPr lang="en-US" sz="2400" dirty="0" err="1" smtClean="0"/>
              <a:t>уништи</a:t>
            </a:r>
            <a:r>
              <a:rPr lang="en-US" sz="2400" dirty="0" smtClean="0"/>
              <a:t> </a:t>
            </a:r>
            <a:r>
              <a:rPr lang="en-US" sz="2400" dirty="0" err="1" smtClean="0"/>
              <a:t>матични</a:t>
            </a:r>
            <a:r>
              <a:rPr lang="en-US" sz="2400" dirty="0" smtClean="0"/>
              <a:t> </a:t>
            </a:r>
            <a:r>
              <a:rPr lang="en-US" sz="2400" dirty="0" err="1" smtClean="0"/>
              <a:t>клетки</a:t>
            </a:r>
            <a:r>
              <a:rPr lang="en-US" sz="2400" dirty="0" smtClean="0"/>
              <a:t> </a:t>
            </a:r>
            <a:r>
              <a:rPr lang="en-US" sz="2400" dirty="0" err="1" smtClean="0"/>
              <a:t>во</a:t>
            </a:r>
            <a:r>
              <a:rPr lang="en-US" sz="2400" dirty="0" smtClean="0"/>
              <a:t> </a:t>
            </a:r>
            <a:r>
              <a:rPr lang="en-US" sz="2400" dirty="0" err="1" smtClean="0"/>
              <a:t>коскената</a:t>
            </a:r>
            <a:r>
              <a:rPr lang="en-US" sz="2400" dirty="0" smtClean="0"/>
              <a:t> </a:t>
            </a:r>
            <a:r>
              <a:rPr lang="en-US" sz="2400" dirty="0" err="1" smtClean="0"/>
              <a:t>срцевина</a:t>
            </a:r>
            <a:r>
              <a:rPr lang="en-US" sz="2400" dirty="0" smtClean="0"/>
              <a:t> → </a:t>
            </a:r>
            <a:r>
              <a:rPr lang="en-US" sz="2400" dirty="0" err="1" smtClean="0"/>
              <a:t>панцитопенија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k-MK" sz="3600" dirty="0" smtClean="0"/>
              <a:t>Патофизиологија</a:t>
            </a:r>
            <a:endParaRPr lang="en-US" sz="3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mk-MK" dirty="0" smtClean="0"/>
              <a:t>Постојат четири основни причини за анемија:</a:t>
            </a:r>
          </a:p>
          <a:p>
            <a:pPr>
              <a:buNone/>
            </a:pPr>
            <a:endParaRPr lang="mk-MK" dirty="0" smtClean="0"/>
          </a:p>
          <a:p>
            <a:pPr lvl="2"/>
            <a:r>
              <a:rPr lang="mk-MK" sz="2800" dirty="0" smtClean="0">
                <a:solidFill>
                  <a:srgbClr val="1FAECD"/>
                </a:solidFill>
              </a:rPr>
              <a:t>Загуба</a:t>
            </a:r>
          </a:p>
          <a:p>
            <a:pPr lvl="2"/>
            <a:r>
              <a:rPr lang="mk-MK" sz="2800" dirty="0" smtClean="0">
                <a:solidFill>
                  <a:srgbClr val="1FAECD"/>
                </a:solidFill>
              </a:rPr>
              <a:t>Уништување</a:t>
            </a:r>
          </a:p>
          <a:p>
            <a:pPr lvl="2"/>
            <a:r>
              <a:rPr lang="mk-MK" sz="2800" dirty="0" smtClean="0">
                <a:solidFill>
                  <a:srgbClr val="1FAECD"/>
                </a:solidFill>
              </a:rPr>
              <a:t>Секвестрација</a:t>
            </a:r>
          </a:p>
          <a:p>
            <a:pPr lvl="2"/>
            <a:r>
              <a:rPr lang="mk-MK" sz="2800" dirty="0" smtClean="0">
                <a:solidFill>
                  <a:srgbClr val="1FAECD"/>
                </a:solidFill>
              </a:rPr>
              <a:t>Хипопродукција</a:t>
            </a:r>
            <a:endParaRPr lang="en-US" sz="2800" dirty="0">
              <a:solidFill>
                <a:srgbClr val="1FAECD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k-MK" sz="3600" dirty="0" smtClean="0"/>
              <a:t>Класификација и етиологија 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Тешка</a:t>
            </a:r>
            <a:r>
              <a:rPr lang="en-US" sz="2400" dirty="0" smtClean="0"/>
              <a:t> AA:</a:t>
            </a:r>
            <a:r>
              <a:rPr lang="en-US" sz="2400" dirty="0" smtClean="0"/>
              <a:t> </a:t>
            </a:r>
            <a:endParaRPr lang="mk-MK" sz="2400" dirty="0" smtClean="0"/>
          </a:p>
          <a:p>
            <a:pPr lvl="1"/>
            <a:r>
              <a:rPr lang="en-US" sz="2000" dirty="0" err="1" smtClean="0"/>
              <a:t>целуларноста</a:t>
            </a:r>
            <a:r>
              <a:rPr lang="en-US" sz="2000" dirty="0" smtClean="0"/>
              <a:t> </a:t>
            </a:r>
            <a:r>
              <a:rPr lang="en-US" sz="2000" dirty="0" err="1" smtClean="0"/>
              <a:t>на</a:t>
            </a:r>
            <a:r>
              <a:rPr lang="en-US" sz="2000" dirty="0" smtClean="0"/>
              <a:t> </a:t>
            </a:r>
            <a:r>
              <a:rPr lang="en-US" sz="2000" dirty="0" err="1" smtClean="0"/>
              <a:t>коскената</a:t>
            </a:r>
            <a:r>
              <a:rPr lang="en-US" sz="2000" dirty="0" smtClean="0"/>
              <a:t> </a:t>
            </a:r>
            <a:r>
              <a:rPr lang="en-US" sz="2000" dirty="0" err="1" smtClean="0"/>
              <a:t>срцевина</a:t>
            </a:r>
            <a:r>
              <a:rPr lang="en-US" sz="2000" dirty="0" smtClean="0"/>
              <a:t> &lt;25</a:t>
            </a:r>
            <a:r>
              <a:rPr lang="en-US" sz="2000" dirty="0" smtClean="0"/>
              <a:t>%</a:t>
            </a:r>
            <a:endParaRPr lang="mk-MK" sz="2000" dirty="0" smtClean="0"/>
          </a:p>
          <a:p>
            <a:pPr lvl="1"/>
            <a:r>
              <a:rPr lang="en-US" sz="2000" dirty="0" err="1" smtClean="0"/>
              <a:t>гранулоцити</a:t>
            </a:r>
            <a:r>
              <a:rPr lang="en-US" sz="2000" dirty="0" smtClean="0"/>
              <a:t> </a:t>
            </a:r>
            <a:r>
              <a:rPr lang="en-US" sz="2000" dirty="0" smtClean="0"/>
              <a:t>&lt;500 / мм3 </a:t>
            </a:r>
            <a:r>
              <a:rPr lang="en-US" sz="2000" dirty="0" err="1" smtClean="0"/>
              <a:t>број</a:t>
            </a:r>
            <a:r>
              <a:rPr lang="en-US" sz="2000" dirty="0" smtClean="0"/>
              <a:t> </a:t>
            </a:r>
            <a:r>
              <a:rPr lang="en-US" sz="2000" dirty="0" err="1" smtClean="0"/>
              <a:t>на</a:t>
            </a:r>
            <a:r>
              <a:rPr lang="en-US" sz="2000" dirty="0" smtClean="0"/>
              <a:t> </a:t>
            </a:r>
            <a:r>
              <a:rPr lang="en-US" sz="2000" dirty="0" err="1" smtClean="0"/>
              <a:t>тромбоцити</a:t>
            </a:r>
            <a:r>
              <a:rPr lang="en-US" sz="2000" dirty="0" smtClean="0"/>
              <a:t> &lt;20.000 / мм3 </a:t>
            </a:r>
            <a:r>
              <a:rPr lang="en-US" sz="2000" dirty="0" err="1" smtClean="0"/>
              <a:t>ретикулоцити</a:t>
            </a:r>
            <a:r>
              <a:rPr lang="en-US" sz="2000" dirty="0" smtClean="0"/>
              <a:t> &lt;40.000 / мм3</a:t>
            </a:r>
          </a:p>
          <a:p>
            <a:r>
              <a:rPr lang="en-US" sz="2400" dirty="0" err="1" smtClean="0"/>
              <a:t>Многу</a:t>
            </a:r>
            <a:r>
              <a:rPr lang="en-US" sz="2400" dirty="0" smtClean="0"/>
              <a:t> </a:t>
            </a:r>
            <a:r>
              <a:rPr lang="en-US" sz="2400" dirty="0" err="1" smtClean="0"/>
              <a:t>тешка</a:t>
            </a:r>
            <a:r>
              <a:rPr lang="en-US" sz="2400" dirty="0" smtClean="0"/>
              <a:t> </a:t>
            </a:r>
            <a:r>
              <a:rPr lang="en-US" sz="2400" dirty="0" err="1" smtClean="0"/>
              <a:t>АА</a:t>
            </a:r>
            <a:r>
              <a:rPr lang="en-US" sz="2400" dirty="0" smtClean="0"/>
              <a:t>:</a:t>
            </a:r>
            <a:r>
              <a:rPr lang="en-US" sz="2400" dirty="0" smtClean="0"/>
              <a:t> </a:t>
            </a:r>
            <a:endParaRPr lang="mk-MK" sz="2400" dirty="0" smtClean="0"/>
          </a:p>
          <a:p>
            <a:pPr lvl="1"/>
            <a:r>
              <a:rPr lang="en-US" sz="2000" dirty="0" err="1" smtClean="0"/>
              <a:t>гранулоци</a:t>
            </a:r>
            <a:r>
              <a:rPr lang="mk-MK" sz="2000" dirty="0" smtClean="0"/>
              <a:t>ти</a:t>
            </a:r>
            <a:r>
              <a:rPr lang="en-US" sz="2000" dirty="0" smtClean="0"/>
              <a:t> </a:t>
            </a:r>
            <a:r>
              <a:rPr lang="en-US" sz="2000" dirty="0" smtClean="0"/>
              <a:t>&lt;200 / мм3</a:t>
            </a: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k-MK" sz="3600" dirty="0" smtClean="0"/>
              <a:t>Критериуми за тежина на болеста</a:t>
            </a:r>
            <a:endParaRPr lang="en-US" sz="3600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>
                <a:solidFill>
                  <a:srgbClr val="1FAECD"/>
                </a:solidFill>
              </a:rPr>
              <a:t>Идиопатска</a:t>
            </a:r>
            <a:r>
              <a:rPr lang="en-US" dirty="0" smtClean="0">
                <a:solidFill>
                  <a:srgbClr val="1FAECD"/>
                </a:solidFill>
              </a:rPr>
              <a:t> (70%)</a:t>
            </a:r>
            <a:endParaRPr lang="en-US" dirty="0" smtClean="0">
              <a:solidFill>
                <a:srgbClr val="1FAECD"/>
              </a:solidFill>
            </a:endParaRPr>
          </a:p>
          <a:p>
            <a:endParaRPr lang="mk-MK" dirty="0" smtClean="0"/>
          </a:p>
          <a:p>
            <a:r>
              <a:rPr lang="mk-MK" dirty="0" smtClean="0"/>
              <a:t>Секундарна</a:t>
            </a:r>
            <a:r>
              <a:rPr lang="en-US" dirty="0" smtClean="0"/>
              <a:t>:</a:t>
            </a:r>
            <a:endParaRPr lang="en-US" dirty="0" smtClean="0"/>
          </a:p>
          <a:p>
            <a:r>
              <a:rPr lang="en-US" dirty="0" err="1" smtClean="0"/>
              <a:t>Лекови</a:t>
            </a:r>
            <a:r>
              <a:rPr lang="en-US" dirty="0" smtClean="0"/>
              <a:t>: </a:t>
            </a:r>
            <a:r>
              <a:rPr lang="en-US" dirty="0" err="1" smtClean="0"/>
              <a:t>цитостатици</a:t>
            </a:r>
            <a:r>
              <a:rPr lang="en-US" dirty="0" smtClean="0"/>
              <a:t>, </a:t>
            </a:r>
            <a:r>
              <a:rPr lang="en-US" dirty="0" err="1" smtClean="0"/>
              <a:t>антибиотици</a:t>
            </a:r>
            <a:r>
              <a:rPr lang="en-US" dirty="0" smtClean="0"/>
              <a:t> (</a:t>
            </a:r>
            <a:r>
              <a:rPr lang="en-US" dirty="0" err="1" smtClean="0"/>
              <a:t>сулфонамиди</a:t>
            </a:r>
            <a:r>
              <a:rPr lang="en-US" dirty="0" smtClean="0"/>
              <a:t>, </a:t>
            </a:r>
            <a:r>
              <a:rPr lang="en-US" dirty="0" err="1" smtClean="0"/>
              <a:t>хлорамфеникол</a:t>
            </a:r>
            <a:r>
              <a:rPr lang="en-US" dirty="0" smtClean="0"/>
              <a:t>), </a:t>
            </a:r>
            <a:r>
              <a:rPr lang="en-US" dirty="0" err="1" smtClean="0"/>
              <a:t>антиконвулзи</a:t>
            </a:r>
            <a:r>
              <a:rPr lang="mk-MK" dirty="0" smtClean="0"/>
              <a:t>ви</a:t>
            </a:r>
            <a:r>
              <a:rPr lang="en-US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хидантоин</a:t>
            </a:r>
            <a:r>
              <a:rPr lang="en-US" dirty="0" smtClean="0"/>
              <a:t>), </a:t>
            </a:r>
            <a:r>
              <a:rPr lang="en-US" dirty="0" err="1" smtClean="0"/>
              <a:t>антиревматици</a:t>
            </a:r>
            <a:r>
              <a:rPr lang="en-US" dirty="0" smtClean="0"/>
              <a:t>, </a:t>
            </a:r>
            <a:r>
              <a:rPr lang="en-US" dirty="0" err="1" smtClean="0"/>
              <a:t>антидијабетици</a:t>
            </a:r>
            <a:r>
              <a:rPr lang="en-US" dirty="0" smtClean="0"/>
              <a:t>,</a:t>
            </a:r>
            <a:r>
              <a:rPr lang="en-US" dirty="0" smtClean="0"/>
              <a:t> </a:t>
            </a:r>
            <a:r>
              <a:rPr lang="mk-MK" dirty="0" smtClean="0"/>
              <a:t>антималарици</a:t>
            </a:r>
            <a:endParaRPr lang="en-US" dirty="0" smtClean="0"/>
          </a:p>
          <a:p>
            <a:r>
              <a:rPr lang="en-US" dirty="0" err="1" smtClean="0"/>
              <a:t>Хемикалии</a:t>
            </a:r>
            <a:r>
              <a:rPr lang="en-US" dirty="0" smtClean="0"/>
              <a:t>: </a:t>
            </a:r>
            <a:r>
              <a:rPr lang="en-US" dirty="0" err="1" smtClean="0"/>
              <a:t>инсектициди</a:t>
            </a:r>
            <a:endParaRPr lang="en-US" dirty="0" smtClean="0"/>
          </a:p>
          <a:p>
            <a:r>
              <a:rPr lang="en-US" dirty="0" err="1" smtClean="0"/>
              <a:t>Токсини</a:t>
            </a:r>
            <a:r>
              <a:rPr lang="en-US" dirty="0" smtClean="0"/>
              <a:t>: </a:t>
            </a:r>
            <a:r>
              <a:rPr lang="en-US" dirty="0" err="1" smtClean="0"/>
              <a:t>бензен</a:t>
            </a:r>
            <a:r>
              <a:rPr lang="en-US" dirty="0" smtClean="0"/>
              <a:t>, </a:t>
            </a:r>
            <a:r>
              <a:rPr lang="en-US" dirty="0" err="1" smtClean="0"/>
              <a:t>јаглерод</a:t>
            </a:r>
            <a:r>
              <a:rPr lang="en-US" dirty="0" smtClean="0"/>
              <a:t> </a:t>
            </a:r>
            <a:r>
              <a:rPr lang="en-US" dirty="0" err="1" smtClean="0"/>
              <a:t>тетрахлорид</a:t>
            </a:r>
            <a:r>
              <a:rPr lang="en-US" dirty="0" smtClean="0"/>
              <a:t>, </a:t>
            </a:r>
            <a:r>
              <a:rPr lang="en-US" dirty="0" err="1" smtClean="0"/>
              <a:t>лепак</a:t>
            </a:r>
            <a:r>
              <a:rPr lang="en-US" dirty="0" smtClean="0"/>
              <a:t>, </a:t>
            </a:r>
            <a:r>
              <a:rPr lang="en-US" dirty="0" err="1" smtClean="0"/>
              <a:t>толуен</a:t>
            </a:r>
            <a:endParaRPr lang="en-US" dirty="0" smtClean="0"/>
          </a:p>
          <a:p>
            <a:r>
              <a:rPr lang="mk-MK" dirty="0" smtClean="0"/>
              <a:t>З</a:t>
            </a:r>
            <a:r>
              <a:rPr lang="en-US" dirty="0" err="1" smtClean="0"/>
              <a:t>рачење</a:t>
            </a:r>
            <a:endParaRPr lang="en-US" dirty="0" smtClean="0"/>
          </a:p>
          <a:p>
            <a:r>
              <a:rPr lang="en-US" dirty="0" err="1" smtClean="0"/>
              <a:t>Инфекции</a:t>
            </a:r>
            <a:r>
              <a:rPr lang="en-US" dirty="0" smtClean="0"/>
              <a:t>: </a:t>
            </a:r>
            <a:r>
              <a:rPr lang="en-US" dirty="0" err="1" smtClean="0"/>
              <a:t>вирусн</a:t>
            </a:r>
            <a:r>
              <a:rPr lang="mk-MK" dirty="0" smtClean="0"/>
              <a:t>и</a:t>
            </a:r>
            <a:r>
              <a:rPr lang="en-US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хепатитис</a:t>
            </a:r>
            <a:r>
              <a:rPr lang="en-US" dirty="0" smtClean="0"/>
              <a:t> </a:t>
            </a:r>
            <a:r>
              <a:rPr lang="en-US" dirty="0" err="1" smtClean="0"/>
              <a:t>А</a:t>
            </a:r>
            <a:r>
              <a:rPr lang="en-US" dirty="0" smtClean="0"/>
              <a:t>, </a:t>
            </a:r>
            <a:r>
              <a:rPr lang="en-US" dirty="0" err="1" smtClean="0"/>
              <a:t>Б</a:t>
            </a:r>
            <a:r>
              <a:rPr lang="en-US" dirty="0" smtClean="0"/>
              <a:t>, </a:t>
            </a:r>
            <a:r>
              <a:rPr lang="en-US" dirty="0" err="1" smtClean="0"/>
              <a:t>Ц</a:t>
            </a:r>
            <a:r>
              <a:rPr lang="en-US" dirty="0" smtClean="0"/>
              <a:t>, </a:t>
            </a:r>
            <a:r>
              <a:rPr lang="en-US" dirty="0" err="1" smtClean="0"/>
              <a:t>ХИВ</a:t>
            </a:r>
            <a:r>
              <a:rPr lang="en-US" dirty="0" smtClean="0"/>
              <a:t>, EBV, </a:t>
            </a:r>
            <a:r>
              <a:rPr lang="en-US" dirty="0" err="1" smtClean="0"/>
              <a:t>Ц</a:t>
            </a:r>
            <a:r>
              <a:rPr lang="mk-MK" dirty="0" smtClean="0"/>
              <a:t>МВ</a:t>
            </a:r>
            <a:r>
              <a:rPr lang="en-US" dirty="0" smtClean="0"/>
              <a:t> </a:t>
            </a:r>
            <a:r>
              <a:rPr lang="en-US" dirty="0" err="1" smtClean="0"/>
              <a:t>парвовирус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Имунолошки</a:t>
            </a:r>
            <a:r>
              <a:rPr lang="en-US" dirty="0" smtClean="0"/>
              <a:t> </a:t>
            </a:r>
            <a:r>
              <a:rPr lang="en-US" dirty="0" err="1" smtClean="0"/>
              <a:t>нарушувања</a:t>
            </a:r>
            <a:r>
              <a:rPr lang="en-US" dirty="0" smtClean="0"/>
              <a:t>: </a:t>
            </a:r>
            <a:r>
              <a:rPr lang="en-US" dirty="0" err="1" smtClean="0"/>
              <a:t>GvHD</a:t>
            </a:r>
            <a:endParaRPr lang="en-US" dirty="0" smtClean="0"/>
          </a:p>
          <a:p>
            <a:r>
              <a:rPr lang="mk-MK" dirty="0" smtClean="0"/>
              <a:t>Прелеукемија</a:t>
            </a:r>
            <a:r>
              <a:rPr lang="en-US" dirty="0" smtClean="0"/>
              <a:t>, MDS</a:t>
            </a:r>
          </a:p>
          <a:p>
            <a:r>
              <a:rPr lang="mk-MK" dirty="0" err="1" smtClean="0"/>
              <a:t>Н</a:t>
            </a:r>
            <a:r>
              <a:rPr lang="en-US" dirty="0" err="1" smtClean="0"/>
              <a:t>еухранетост</a:t>
            </a:r>
            <a:endParaRPr lang="en-US" dirty="0" smtClean="0"/>
          </a:p>
          <a:p>
            <a:r>
              <a:rPr lang="en-US" dirty="0" err="1" smtClean="0"/>
              <a:t>Пароксизмална</a:t>
            </a:r>
            <a:r>
              <a:rPr lang="en-US" dirty="0" smtClean="0"/>
              <a:t> </a:t>
            </a:r>
            <a:r>
              <a:rPr lang="en-US" dirty="0" err="1" smtClean="0"/>
              <a:t>ноќна</a:t>
            </a:r>
            <a:r>
              <a:rPr lang="en-US" dirty="0" smtClean="0"/>
              <a:t> </a:t>
            </a:r>
            <a:r>
              <a:rPr lang="en-US" dirty="0" err="1" smtClean="0"/>
              <a:t>хемоглобинурија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k-MK" sz="3600" dirty="0" smtClean="0"/>
              <a:t>Причини за апластична анемија</a:t>
            </a:r>
            <a:endParaRPr lang="en-US" sz="3600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mk-MK" sz="2400" dirty="0" smtClean="0"/>
          </a:p>
          <a:p>
            <a:r>
              <a:rPr lang="en-US" sz="2400" dirty="0" err="1" smtClean="0"/>
              <a:t>Анемија</a:t>
            </a:r>
            <a:r>
              <a:rPr lang="mk-MK" sz="2400" dirty="0" smtClean="0"/>
              <a:t> </a:t>
            </a:r>
            <a:r>
              <a:rPr lang="en-US" sz="2400" dirty="0" smtClean="0"/>
              <a:t> </a:t>
            </a:r>
            <a:r>
              <a:rPr lang="en-US" sz="2400" dirty="0" smtClean="0"/>
              <a:t>(</a:t>
            </a:r>
            <a:r>
              <a:rPr lang="en-US" sz="2400" dirty="0" err="1" smtClean="0"/>
              <a:t>бледило</a:t>
            </a:r>
            <a:r>
              <a:rPr lang="en-US" sz="2400" dirty="0" smtClean="0"/>
              <a:t>, </a:t>
            </a:r>
            <a:r>
              <a:rPr lang="en-US" sz="2400" dirty="0" err="1" smtClean="0"/>
              <a:t>губење</a:t>
            </a:r>
            <a:r>
              <a:rPr lang="en-US" sz="2400" dirty="0" smtClean="0"/>
              <a:t> </a:t>
            </a:r>
            <a:r>
              <a:rPr lang="en-US" sz="2400" dirty="0" err="1" smtClean="0"/>
              <a:t>на</a:t>
            </a:r>
            <a:r>
              <a:rPr lang="en-US" sz="2400" dirty="0" smtClean="0"/>
              <a:t> </a:t>
            </a:r>
            <a:r>
              <a:rPr lang="en-US" sz="2400" dirty="0" err="1" smtClean="0"/>
              <a:t>апетит</a:t>
            </a:r>
            <a:r>
              <a:rPr lang="en-US" sz="2400" dirty="0" smtClean="0"/>
              <a:t>)</a:t>
            </a:r>
          </a:p>
          <a:p>
            <a:r>
              <a:rPr lang="en-US" sz="2400" dirty="0" err="1" smtClean="0"/>
              <a:t>Тромбоцитопенија</a:t>
            </a:r>
            <a:r>
              <a:rPr lang="en-US" sz="2400" dirty="0" smtClean="0"/>
              <a:t> (</a:t>
            </a:r>
            <a:r>
              <a:rPr lang="en-US" sz="2400" dirty="0" err="1" smtClean="0"/>
              <a:t>петехии</a:t>
            </a:r>
            <a:r>
              <a:rPr lang="en-US" sz="2400" dirty="0" smtClean="0"/>
              <a:t>,</a:t>
            </a:r>
            <a:r>
              <a:rPr lang="en-US" sz="2400" dirty="0" smtClean="0"/>
              <a:t> </a:t>
            </a:r>
            <a:r>
              <a:rPr lang="mk-MK" sz="2400" dirty="0" smtClean="0"/>
              <a:t>модринки</a:t>
            </a:r>
            <a:r>
              <a:rPr lang="en-US" sz="2400" dirty="0" smtClean="0"/>
              <a:t>)</a:t>
            </a:r>
            <a:endParaRPr lang="en-US" sz="2400" dirty="0" smtClean="0"/>
          </a:p>
          <a:p>
            <a:r>
              <a:rPr lang="en-US" sz="2400" dirty="0" err="1" smtClean="0"/>
              <a:t>Леукопенија</a:t>
            </a:r>
            <a:r>
              <a:rPr lang="en-US" sz="2400" dirty="0" smtClean="0"/>
              <a:t> (</a:t>
            </a:r>
            <a:r>
              <a:rPr lang="en-US" sz="2400" dirty="0" err="1" smtClean="0"/>
              <a:t>зголемена</a:t>
            </a:r>
            <a:r>
              <a:rPr lang="en-US" sz="2400" dirty="0" smtClean="0"/>
              <a:t> </a:t>
            </a:r>
            <a:r>
              <a:rPr lang="en-US" sz="2400" dirty="0" err="1" smtClean="0"/>
              <a:t>подложност</a:t>
            </a:r>
            <a:r>
              <a:rPr lang="en-US" sz="2400" dirty="0" smtClean="0"/>
              <a:t> </a:t>
            </a:r>
            <a:r>
              <a:rPr lang="en-US" sz="2400" dirty="0" err="1" smtClean="0"/>
              <a:t>на</a:t>
            </a:r>
            <a:r>
              <a:rPr lang="en-US" sz="2400" dirty="0" smtClean="0"/>
              <a:t> </a:t>
            </a:r>
            <a:r>
              <a:rPr lang="en-US" sz="2400" dirty="0" err="1" smtClean="0"/>
              <a:t>инфекции</a:t>
            </a:r>
            <a:r>
              <a:rPr lang="en-US" sz="2400" dirty="0" smtClean="0"/>
              <a:t>)</a:t>
            </a:r>
          </a:p>
          <a:p>
            <a:r>
              <a:rPr lang="mk-MK" sz="2400" dirty="0" smtClean="0"/>
              <a:t>Х</a:t>
            </a:r>
            <a:r>
              <a:rPr lang="en-US" sz="2400" dirty="0" err="1" smtClean="0"/>
              <a:t>иперпластич</a:t>
            </a:r>
            <a:r>
              <a:rPr lang="mk-MK" sz="2400" dirty="0" smtClean="0"/>
              <a:t>ен</a:t>
            </a:r>
            <a:r>
              <a:rPr lang="en-US" sz="2400" dirty="0" smtClean="0"/>
              <a:t> </a:t>
            </a:r>
            <a:r>
              <a:rPr lang="en-US" sz="2400" dirty="0" err="1" smtClean="0"/>
              <a:t>гингивит</a:t>
            </a:r>
            <a:endParaRPr lang="en-US" sz="2400" dirty="0" smtClean="0"/>
          </a:p>
          <a:p>
            <a:r>
              <a:rPr lang="en-US" sz="2400" dirty="0" err="1" smtClean="0"/>
              <a:t>Не</a:t>
            </a:r>
            <a:r>
              <a:rPr lang="en-US" sz="2400" dirty="0" smtClean="0"/>
              <a:t>: </a:t>
            </a:r>
            <a:r>
              <a:rPr lang="en-US" sz="2400" dirty="0" err="1" smtClean="0"/>
              <a:t>хепатоспленомегалија</a:t>
            </a:r>
            <a:r>
              <a:rPr lang="en-US" sz="2400" dirty="0" smtClean="0"/>
              <a:t> </a:t>
            </a:r>
            <a:r>
              <a:rPr lang="en-US" sz="2400" dirty="0" err="1" smtClean="0"/>
              <a:t>и</a:t>
            </a:r>
            <a:r>
              <a:rPr lang="en-US" sz="2400" dirty="0" smtClean="0"/>
              <a:t> </a:t>
            </a:r>
            <a:r>
              <a:rPr lang="en-US" sz="2400" dirty="0" err="1" smtClean="0"/>
              <a:t>лимфаденопатија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k-MK" sz="3600" dirty="0" smtClean="0"/>
              <a:t>Клинички карактеристики</a:t>
            </a:r>
            <a:endParaRPr lang="en-US" sz="3600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mk-MK" sz="2400" dirty="0" smtClean="0"/>
              <a:t>Н</a:t>
            </a:r>
            <a:r>
              <a:rPr lang="en-US" sz="2400" dirty="0" err="1" smtClean="0"/>
              <a:t>ормоцитна</a:t>
            </a:r>
            <a:r>
              <a:rPr lang="en-US" sz="2400" dirty="0" smtClean="0"/>
              <a:t>, </a:t>
            </a:r>
            <a:r>
              <a:rPr lang="en-US" sz="2400" dirty="0" err="1" smtClean="0"/>
              <a:t>нормохромна</a:t>
            </a:r>
            <a:r>
              <a:rPr lang="mk-MK" sz="2400" dirty="0" smtClean="0"/>
              <a:t> анемија</a:t>
            </a:r>
            <a:endParaRPr lang="en-US" sz="2400" dirty="0" smtClean="0"/>
          </a:p>
          <a:p>
            <a:r>
              <a:rPr lang="mk-MK" sz="2400" dirty="0" err="1" smtClean="0"/>
              <a:t>Р</a:t>
            </a:r>
            <a:r>
              <a:rPr lang="en-US" sz="2400" dirty="0" err="1" smtClean="0"/>
              <a:t>етикулоцитопенија</a:t>
            </a:r>
            <a:endParaRPr lang="en-US" sz="2400" dirty="0" smtClean="0"/>
          </a:p>
          <a:p>
            <a:r>
              <a:rPr lang="en-US" sz="2400" dirty="0" err="1" smtClean="0"/>
              <a:t>Леукопенија</a:t>
            </a:r>
            <a:r>
              <a:rPr lang="en-US" sz="2400" dirty="0" smtClean="0"/>
              <a:t>: </a:t>
            </a:r>
            <a:r>
              <a:rPr lang="en-US" sz="2400" dirty="0" err="1" smtClean="0"/>
              <a:t>гранулоцитопенија</a:t>
            </a:r>
            <a:r>
              <a:rPr lang="en-US" sz="2400" dirty="0" smtClean="0"/>
              <a:t> </a:t>
            </a:r>
            <a:r>
              <a:rPr lang="en-US" sz="2400" dirty="0" err="1" smtClean="0"/>
              <a:t>често</a:t>
            </a:r>
            <a:r>
              <a:rPr lang="en-US" sz="2400" dirty="0" smtClean="0"/>
              <a:t> &lt;1500 / mm3</a:t>
            </a:r>
          </a:p>
          <a:p>
            <a:r>
              <a:rPr lang="en-US" sz="2400" dirty="0" err="1" smtClean="0"/>
              <a:t>Тромбоцитопенија</a:t>
            </a:r>
            <a:r>
              <a:rPr lang="en-US" sz="2400" dirty="0" smtClean="0"/>
              <a:t>: </a:t>
            </a:r>
            <a:r>
              <a:rPr lang="en-US" sz="2400" dirty="0" err="1" smtClean="0"/>
              <a:t>често</a:t>
            </a:r>
            <a:r>
              <a:rPr lang="en-US" sz="2400" dirty="0" smtClean="0"/>
              <a:t> &lt;30.000 / мм3</a:t>
            </a:r>
          </a:p>
          <a:p>
            <a:r>
              <a:rPr lang="en-US" sz="2400" dirty="0" err="1" smtClean="0"/>
              <a:t>Коскената</a:t>
            </a:r>
            <a:r>
              <a:rPr lang="en-US" sz="2400" dirty="0" smtClean="0"/>
              <a:t> </a:t>
            </a:r>
            <a:r>
              <a:rPr lang="en-US" sz="2400" dirty="0" err="1" smtClean="0"/>
              <a:t>срцевина</a:t>
            </a:r>
            <a:r>
              <a:rPr lang="en-US" sz="2400" dirty="0" smtClean="0"/>
              <a:t>:</a:t>
            </a:r>
            <a:r>
              <a:rPr lang="en-US" sz="2400" dirty="0" smtClean="0"/>
              <a:t>  </a:t>
            </a:r>
            <a:r>
              <a:rPr lang="en-US" sz="2400" dirty="0" err="1" smtClean="0"/>
              <a:t>отсуство</a:t>
            </a:r>
            <a:r>
              <a:rPr lang="mk-MK" sz="2400" dirty="0" smtClean="0"/>
              <a:t> на</a:t>
            </a:r>
            <a:r>
              <a:rPr lang="en-US" sz="2400" dirty="0" smtClean="0"/>
              <a:t> </a:t>
            </a:r>
            <a:r>
              <a:rPr lang="en-US" sz="2400" dirty="0" err="1" smtClean="0"/>
              <a:t>хематопоетски</a:t>
            </a:r>
            <a:r>
              <a:rPr lang="en-US" sz="2400" dirty="0" smtClean="0"/>
              <a:t> </a:t>
            </a:r>
            <a:r>
              <a:rPr lang="en-US" sz="2400" dirty="0" err="1" smtClean="0"/>
              <a:t>клетки</a:t>
            </a:r>
            <a:r>
              <a:rPr lang="en-US" sz="2400" dirty="0" smtClean="0"/>
              <a:t> </a:t>
            </a:r>
            <a:r>
              <a:rPr lang="en-US" sz="2400" dirty="0" err="1" smtClean="0"/>
              <a:t>и</a:t>
            </a:r>
            <a:r>
              <a:rPr lang="en-US" sz="2400" dirty="0" smtClean="0"/>
              <a:t> </a:t>
            </a:r>
            <a:r>
              <a:rPr lang="en-US" sz="2400" dirty="0" err="1" smtClean="0"/>
              <a:t>замена</a:t>
            </a:r>
            <a:r>
              <a:rPr lang="en-US" sz="2400" dirty="0" smtClean="0"/>
              <a:t> </a:t>
            </a:r>
            <a:r>
              <a:rPr lang="en-US" sz="2400" dirty="0" err="1" smtClean="0"/>
              <a:t>со</a:t>
            </a:r>
            <a:r>
              <a:rPr lang="en-US" sz="2400" dirty="0" smtClean="0"/>
              <a:t> </a:t>
            </a:r>
            <a:r>
              <a:rPr lang="en-US" sz="2400" dirty="0" err="1" smtClean="0"/>
              <a:t>масното</a:t>
            </a:r>
            <a:r>
              <a:rPr lang="en-US" sz="2400" dirty="0" smtClean="0"/>
              <a:t> </a:t>
            </a:r>
            <a:r>
              <a:rPr lang="en-US" sz="2400" dirty="0" err="1" smtClean="0"/>
              <a:t>ткиво</a:t>
            </a:r>
            <a:endParaRPr lang="en-US" sz="2400" dirty="0" smtClean="0"/>
          </a:p>
          <a:p>
            <a:r>
              <a:rPr lang="en-US" sz="2400" dirty="0" err="1" smtClean="0"/>
              <a:t>Нормална</a:t>
            </a:r>
            <a:r>
              <a:rPr lang="en-US" sz="2400" dirty="0" smtClean="0"/>
              <a:t> </a:t>
            </a:r>
            <a:r>
              <a:rPr lang="en-US" sz="2400" dirty="0" err="1" smtClean="0"/>
              <a:t>хромозомска</a:t>
            </a:r>
            <a:r>
              <a:rPr lang="en-US" sz="2400" dirty="0" smtClean="0"/>
              <a:t> </a:t>
            </a:r>
            <a:r>
              <a:rPr lang="en-US" sz="2400" dirty="0" err="1" smtClean="0"/>
              <a:t>анализа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k-MK" sz="3600" dirty="0" smtClean="0"/>
              <a:t>Лабораториски карактеристики</a:t>
            </a:r>
            <a:endParaRPr lang="en-US" sz="3600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mk-MK" dirty="0" smtClean="0"/>
              <a:t>Т</a:t>
            </a:r>
            <a:r>
              <a:rPr lang="en-US" dirty="0" err="1" smtClean="0"/>
              <a:t>ешка</a:t>
            </a:r>
            <a:r>
              <a:rPr lang="en-US" dirty="0" smtClean="0"/>
              <a:t> </a:t>
            </a:r>
            <a:r>
              <a:rPr lang="en-US" dirty="0" smtClean="0"/>
              <a:t>AA:</a:t>
            </a:r>
            <a:endParaRPr lang="en-US" dirty="0" smtClean="0"/>
          </a:p>
          <a:p>
            <a:pPr lvl="1"/>
            <a:r>
              <a:rPr lang="mk-MK" dirty="0" err="1" smtClean="0"/>
              <a:t>А</a:t>
            </a:r>
            <a:r>
              <a:rPr lang="en-US" dirty="0" err="1" smtClean="0"/>
              <a:t>логена</a:t>
            </a:r>
            <a:r>
              <a:rPr lang="en-US" dirty="0" smtClean="0"/>
              <a:t> </a:t>
            </a:r>
            <a:r>
              <a:rPr lang="en-US" dirty="0" err="1" smtClean="0"/>
              <a:t>трансплантација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коскена</a:t>
            </a:r>
            <a:r>
              <a:rPr lang="en-US" dirty="0" smtClean="0"/>
              <a:t> </a:t>
            </a:r>
            <a:r>
              <a:rPr lang="en-US" dirty="0" err="1" smtClean="0"/>
              <a:t>срцевина</a:t>
            </a:r>
            <a:endParaRPr lang="en-US" dirty="0" smtClean="0"/>
          </a:p>
          <a:p>
            <a:endParaRPr lang="mk-MK" dirty="0" smtClean="0"/>
          </a:p>
          <a:p>
            <a:pPr lvl="1"/>
            <a:r>
              <a:rPr lang="en-US" dirty="0" err="1" smtClean="0"/>
              <a:t>Во</a:t>
            </a:r>
            <a:r>
              <a:rPr lang="en-US" dirty="0" smtClean="0"/>
              <a:t> </a:t>
            </a:r>
            <a:r>
              <a:rPr lang="en-US" dirty="0" err="1" smtClean="0"/>
              <a:t>отсуство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ХЛА</a:t>
            </a:r>
            <a:r>
              <a:rPr lang="en-US" dirty="0" smtClean="0"/>
              <a:t>-</a:t>
            </a:r>
            <a:r>
              <a:rPr lang="mk-MK" dirty="0" smtClean="0"/>
              <a:t> компатибилен донор, терапија со антитимоцитен глобулин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k-MK" sz="3600" dirty="0" smtClean="0"/>
              <a:t>Терапија</a:t>
            </a:r>
            <a:endParaRPr lang="en-US" sz="3600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marL="850392" lvl="1" indent="-457200">
              <a:buAutoNum type="arabicPeriod"/>
            </a:pPr>
            <a:r>
              <a:rPr lang="mk-MK" sz="3000" dirty="0" smtClean="0"/>
              <a:t>Феродефицитна анемија според карактеристиките на еритроцитните индекси е:</a:t>
            </a:r>
          </a:p>
          <a:p>
            <a:pPr marL="850392" lvl="1" indent="-457200">
              <a:buNone/>
            </a:pPr>
            <a:r>
              <a:rPr lang="mk-MK" sz="3000" dirty="0" smtClean="0"/>
              <a:t>	а. нормохромна анемија</a:t>
            </a:r>
          </a:p>
          <a:p>
            <a:pPr marL="850392" lvl="1" indent="-457200">
              <a:buNone/>
            </a:pPr>
            <a:r>
              <a:rPr lang="mk-MK" sz="3000" dirty="0" smtClean="0"/>
              <a:t>	б. микроцитна хипохромна анемија</a:t>
            </a:r>
          </a:p>
          <a:p>
            <a:pPr marL="850392" lvl="1" indent="-457200">
              <a:buNone/>
            </a:pPr>
            <a:r>
              <a:rPr lang="mk-MK" sz="3000" dirty="0" smtClean="0"/>
              <a:t>	в. мегалобластна анемија</a:t>
            </a:r>
          </a:p>
          <a:p>
            <a:pPr marL="850392" lvl="1" indent="-457200">
              <a:buNone/>
            </a:pPr>
            <a:r>
              <a:rPr lang="mk-MK" sz="3000" dirty="0" smtClean="0"/>
              <a:t>	г. друго</a:t>
            </a:r>
          </a:p>
          <a:p>
            <a:pPr marL="850392" lvl="1" indent="-457200">
              <a:buAutoNum type="arabicPeriod" startAt="2"/>
            </a:pPr>
            <a:endParaRPr lang="mk-MK" sz="3000" dirty="0" smtClean="0"/>
          </a:p>
          <a:p>
            <a:pPr marL="850392" lvl="1" indent="-457200">
              <a:buAutoNum type="arabicPeriod" startAt="2"/>
            </a:pPr>
            <a:r>
              <a:rPr lang="mk-MK" sz="3000" dirty="0" smtClean="0"/>
              <a:t>Терапија за феродефицтна анемија</a:t>
            </a:r>
          </a:p>
          <a:p>
            <a:pPr marL="850392" lvl="1" indent="-457200">
              <a:buNone/>
            </a:pPr>
            <a:r>
              <a:rPr lang="mk-MK" sz="3000" dirty="0" smtClean="0"/>
              <a:t>	а. 4-6 мг на елементарно железо</a:t>
            </a:r>
          </a:p>
          <a:p>
            <a:pPr marL="850392" lvl="1" indent="-457200">
              <a:buNone/>
            </a:pPr>
            <a:r>
              <a:rPr lang="mk-MK" sz="3000" dirty="0" smtClean="0"/>
              <a:t>	б. Промена на режим на исхрана</a:t>
            </a:r>
          </a:p>
          <a:p>
            <a:pPr marL="850392" lvl="1" indent="-457200">
              <a:buNone/>
            </a:pPr>
            <a:r>
              <a:rPr lang="mk-MK" sz="3000" dirty="0" smtClean="0"/>
              <a:t>	в. Вит Ц</a:t>
            </a:r>
          </a:p>
          <a:p>
            <a:pPr marL="850392" lvl="1" indent="-457200">
              <a:buNone/>
            </a:pPr>
            <a:r>
              <a:rPr lang="mk-MK" sz="3000" dirty="0" smtClean="0"/>
              <a:t>	г. Сите наведени</a:t>
            </a:r>
          </a:p>
          <a:p>
            <a:pPr marL="850392" lvl="1" indent="-457200">
              <a:buNone/>
            </a:pPr>
            <a:endParaRPr lang="mk-MK" sz="3000" dirty="0" smtClean="0"/>
          </a:p>
          <a:p>
            <a:pPr marL="850392" lvl="1" indent="-457200">
              <a:buAutoNum type="arabicPeriod" startAt="3"/>
            </a:pPr>
            <a:r>
              <a:rPr lang="mk-MK" sz="3000" dirty="0" smtClean="0"/>
              <a:t>Анемии предизвикани од дефицит на Б12 и фолна коселина настануваат </a:t>
            </a:r>
          </a:p>
          <a:p>
            <a:pPr marL="850392" lvl="1" indent="-457200">
              <a:buNone/>
            </a:pPr>
            <a:r>
              <a:rPr lang="mk-MK" sz="3000" dirty="0" smtClean="0"/>
              <a:t>	а. Не се откриват во детска возрас</a:t>
            </a:r>
          </a:p>
          <a:p>
            <a:pPr marL="850392" lvl="1" indent="-457200">
              <a:buNone/>
            </a:pPr>
            <a:r>
              <a:rPr lang="mk-MK" sz="3000" dirty="0" smtClean="0"/>
              <a:t>	б. Недовелен внес или нарусена апсорпција</a:t>
            </a:r>
          </a:p>
          <a:p>
            <a:pPr marL="850392" lvl="1" indent="-457200">
              <a:buNone/>
            </a:pPr>
            <a:r>
              <a:rPr lang="mk-MK" sz="3000" dirty="0" smtClean="0"/>
              <a:t>	в. Крварења</a:t>
            </a:r>
          </a:p>
          <a:p>
            <a:pPr marL="850392" lvl="1" indent="-457200">
              <a:buNone/>
            </a:pPr>
            <a:r>
              <a:rPr lang="mk-MK" sz="3000" dirty="0" smtClean="0"/>
              <a:t>	</a:t>
            </a:r>
            <a:r>
              <a:rPr lang="mk-MK" sz="3000" dirty="0" smtClean="0"/>
              <a:t>г. Гастроинтенстинални заболувања    </a:t>
            </a:r>
          </a:p>
          <a:p>
            <a:pPr marL="850392" lvl="1" indent="-457200">
              <a:buNone/>
            </a:pPr>
            <a:endParaRPr lang="mk-MK" sz="3000" dirty="0" smtClean="0"/>
          </a:p>
          <a:p>
            <a:pPr marL="850392" lvl="1" indent="-457200">
              <a:buNone/>
            </a:pPr>
            <a:r>
              <a:rPr lang="mk-MK" sz="3000" dirty="0" smtClean="0"/>
              <a:t>4. Кои се основните причини за анемија</a:t>
            </a:r>
          </a:p>
          <a:p>
            <a:pPr marL="850392" lvl="1" indent="-457200">
              <a:buNone/>
            </a:pPr>
            <a:r>
              <a:rPr lang="mk-MK" sz="3000" dirty="0" smtClean="0"/>
              <a:t>	1.</a:t>
            </a:r>
          </a:p>
          <a:p>
            <a:pPr marL="850392" lvl="1" indent="-457200">
              <a:buNone/>
            </a:pPr>
            <a:r>
              <a:rPr lang="mk-MK" sz="3000" dirty="0" smtClean="0"/>
              <a:t>	2.</a:t>
            </a:r>
          </a:p>
          <a:p>
            <a:pPr marL="850392" lvl="1" indent="-457200">
              <a:buNone/>
            </a:pPr>
            <a:r>
              <a:rPr lang="mk-MK" sz="3000" dirty="0" smtClean="0"/>
              <a:t>	3.</a:t>
            </a:r>
          </a:p>
          <a:p>
            <a:pPr marL="850392" lvl="1" indent="-457200">
              <a:buNone/>
            </a:pPr>
            <a:r>
              <a:rPr lang="mk-MK" sz="3000" dirty="0" smtClean="0"/>
              <a:t>	4.</a:t>
            </a:r>
          </a:p>
          <a:p>
            <a:pPr marL="850392" lvl="1" indent="-457200">
              <a:buNone/>
            </a:pPr>
            <a:endParaRPr lang="mk-MK" dirty="0" smtClean="0"/>
          </a:p>
          <a:p>
            <a:pPr marL="850392" lvl="1" indent="-457200">
              <a:buNone/>
            </a:pPr>
            <a:endParaRPr lang="mk-MK" dirty="0" smtClean="0"/>
          </a:p>
          <a:p>
            <a:pPr lvl="1">
              <a:buNone/>
            </a:pPr>
            <a:r>
              <a:rPr lang="mk-MK" dirty="0" smtClean="0"/>
              <a:t> 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k-MK" dirty="0" smtClean="0"/>
              <a:t>Прашања:</a:t>
            </a:r>
            <a:endParaRPr lang="en-US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mk-MK" sz="1200" dirty="0" smtClean="0"/>
              <a:t>5</a:t>
            </a:r>
            <a:r>
              <a:rPr lang="mk-MK" sz="1200" dirty="0" smtClean="0"/>
              <a:t>. Fanconi anemija e</a:t>
            </a:r>
          </a:p>
          <a:p>
            <a:pPr>
              <a:buNone/>
            </a:pPr>
            <a:r>
              <a:rPr lang="mk-MK" sz="1200" dirty="0" smtClean="0"/>
              <a:t>	а. Вродена апластична анемија со автосомно рецесивен начин на наследување</a:t>
            </a:r>
          </a:p>
          <a:p>
            <a:pPr>
              <a:buNone/>
            </a:pPr>
            <a:r>
              <a:rPr lang="mk-MK" sz="1200" dirty="0" smtClean="0"/>
              <a:t>	б. Стекнато оштетување на коскената срцевина</a:t>
            </a:r>
          </a:p>
          <a:p>
            <a:pPr>
              <a:buNone/>
            </a:pPr>
            <a:r>
              <a:rPr lang="mk-MK" sz="1200" dirty="0" smtClean="0"/>
              <a:t>	в. Наследен дефицит во синтезата на Хб</a:t>
            </a:r>
          </a:p>
          <a:p>
            <a:pPr>
              <a:buNone/>
            </a:pPr>
            <a:r>
              <a:rPr lang="mk-MK" sz="1200" dirty="0" smtClean="0"/>
              <a:t>	г. Секундарна интраваскуларна хемолоза</a:t>
            </a:r>
          </a:p>
          <a:p>
            <a:pPr>
              <a:buNone/>
            </a:pPr>
            <a:endParaRPr lang="mk-MK" sz="1200" dirty="0" smtClean="0"/>
          </a:p>
          <a:p>
            <a:pPr>
              <a:buNone/>
            </a:pPr>
            <a:r>
              <a:rPr lang="mk-MK" sz="1200" dirty="0" smtClean="0"/>
              <a:t>6. 	Анемија Diamond – Blecfant </a:t>
            </a:r>
          </a:p>
          <a:p>
            <a:pPr>
              <a:buNone/>
            </a:pPr>
            <a:r>
              <a:rPr lang="mk-MK" sz="1200" dirty="0" smtClean="0"/>
              <a:t>	a. Вродена наследна анемија</a:t>
            </a:r>
          </a:p>
          <a:p>
            <a:pPr>
              <a:buNone/>
            </a:pPr>
            <a:r>
              <a:rPr lang="mk-MK" sz="1200" dirty="0" smtClean="0"/>
              <a:t>	б. Се јавува покасно во животот како езултат на оштетување на коскената срцевина</a:t>
            </a:r>
          </a:p>
          <a:p>
            <a:pPr>
              <a:buNone/>
            </a:pPr>
            <a:r>
              <a:rPr lang="mk-MK" sz="1200" dirty="0" smtClean="0"/>
              <a:t>	в. </a:t>
            </a:r>
            <a:r>
              <a:rPr lang="mk-MK" sz="1200" dirty="0" smtClean="0"/>
              <a:t>П</a:t>
            </a:r>
            <a:r>
              <a:rPr lang="mk-MK" sz="1200" dirty="0" smtClean="0"/>
              <a:t>оследица е на наследен мембрански дефект</a:t>
            </a:r>
          </a:p>
          <a:p>
            <a:pPr>
              <a:buNone/>
            </a:pPr>
            <a:r>
              <a:rPr lang="mk-MK" sz="1200" dirty="0" smtClean="0"/>
              <a:t>	г. Болеста се јавува секундарно по оштетување на коскената срцевина</a:t>
            </a:r>
          </a:p>
          <a:p>
            <a:pPr>
              <a:buNone/>
            </a:pPr>
            <a:endParaRPr lang="mk-MK" sz="1200" dirty="0" smtClean="0"/>
          </a:p>
          <a:p>
            <a:pPr>
              <a:buNone/>
            </a:pPr>
            <a:r>
              <a:rPr lang="mk-MK" sz="1200" dirty="0" smtClean="0"/>
              <a:t>7.</a:t>
            </a:r>
            <a:r>
              <a:rPr lang="mk-MK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</a:t>
            </a:r>
            <a:r>
              <a:rPr lang="pl-PL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Glucose</a:t>
            </a:r>
            <a:r>
              <a:rPr lang="pl-PL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-6-Phosphate Dehydrogenase</a:t>
            </a:r>
            <a:r>
              <a:rPr lang="pl-PL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mk-MK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дефицит</a:t>
            </a:r>
          </a:p>
          <a:p>
            <a:pPr>
              <a:buNone/>
            </a:pPr>
            <a:r>
              <a:rPr lang="mk-MK" sz="1200" dirty="0" smtClean="0"/>
              <a:t>	а.  Хемолитичка анемија како резултат на наследен  ензимски дефицит</a:t>
            </a:r>
          </a:p>
          <a:p>
            <a:pPr>
              <a:buNone/>
            </a:pPr>
            <a:r>
              <a:rPr lang="mk-MK" sz="1200" dirty="0" smtClean="0"/>
              <a:t>	б.  Анемијакао последица на токсично дејство на надворешен фактор</a:t>
            </a:r>
          </a:p>
          <a:p>
            <a:pPr>
              <a:buNone/>
            </a:pPr>
            <a:r>
              <a:rPr lang="mk-MK" sz="1200" dirty="0" smtClean="0"/>
              <a:t>	в.  Анемија предизвикани од присуство на анти тела</a:t>
            </a:r>
          </a:p>
          <a:p>
            <a:pPr>
              <a:buNone/>
            </a:pPr>
            <a:r>
              <a:rPr lang="mk-MK" sz="1200" dirty="0" smtClean="0"/>
              <a:t>	г. Сите наведени карактиристики се специфицни           </a:t>
            </a:r>
            <a:endParaRPr lang="en-US" sz="1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mk-MK" sz="1200" dirty="0" smtClean="0"/>
              <a:t>8.	Таласемиите по дефиниција се</a:t>
            </a:r>
          </a:p>
          <a:p>
            <a:pPr>
              <a:buNone/>
            </a:pPr>
            <a:r>
              <a:rPr lang="mk-MK" sz="1200" dirty="0" smtClean="0"/>
              <a:t>	а. Квантитавни нарушувања на синтезата на хемоглобинските вериги</a:t>
            </a:r>
          </a:p>
          <a:p>
            <a:pPr>
              <a:buNone/>
            </a:pPr>
            <a:r>
              <a:rPr lang="mk-MK" sz="1200" dirty="0" smtClean="0"/>
              <a:t>	б. Анемии кои се јавуваат како резултат дефект во еритроцитната мемебрана</a:t>
            </a:r>
          </a:p>
          <a:p>
            <a:pPr>
              <a:buNone/>
            </a:pPr>
            <a:r>
              <a:rPr lang="mk-MK" sz="1200" dirty="0" smtClean="0"/>
              <a:t>	в. Наследни абнормални хемоглобини</a:t>
            </a:r>
          </a:p>
          <a:p>
            <a:pPr>
              <a:buNone/>
            </a:pPr>
            <a:r>
              <a:rPr lang="mk-MK" sz="1200" dirty="0" smtClean="0"/>
              <a:t>	г. Сите наведени карактеристики се тошни</a:t>
            </a:r>
          </a:p>
          <a:p>
            <a:pPr>
              <a:buNone/>
            </a:pPr>
            <a:endParaRPr lang="mk-MK" sz="1200" dirty="0" smtClean="0"/>
          </a:p>
          <a:p>
            <a:pPr>
              <a:buNone/>
            </a:pPr>
            <a:r>
              <a:rPr lang="mk-MK" sz="1200" dirty="0" smtClean="0"/>
              <a:t>9.  Таласемиите се манифестираат со</a:t>
            </a:r>
          </a:p>
          <a:p>
            <a:pPr>
              <a:buNone/>
            </a:pPr>
            <a:r>
              <a:rPr lang="mk-MK" sz="1200" dirty="0" smtClean="0"/>
              <a:t>	а. Тешка анемија уште на рагањето</a:t>
            </a:r>
          </a:p>
          <a:p>
            <a:pPr>
              <a:buNone/>
            </a:pPr>
            <a:r>
              <a:rPr lang="mk-MK" sz="1200" dirty="0" smtClean="0"/>
              <a:t>	б. Клиничката слика зависи од тежината на болеста</a:t>
            </a:r>
          </a:p>
          <a:p>
            <a:pPr>
              <a:buNone/>
            </a:pPr>
            <a:r>
              <a:rPr lang="mk-MK" sz="1200" dirty="0" smtClean="0"/>
              <a:t>	в. Анемијата моше да биде блага и да се открие покасно</a:t>
            </a:r>
          </a:p>
          <a:p>
            <a:pPr>
              <a:buNone/>
            </a:pPr>
            <a:r>
              <a:rPr lang="mk-MK" sz="1200" dirty="0" smtClean="0"/>
              <a:t>	г. Сите наведени карактеристики се точни:</a:t>
            </a:r>
          </a:p>
          <a:p>
            <a:pPr>
              <a:buNone/>
            </a:pPr>
            <a:endParaRPr lang="mk-MK" sz="1200" dirty="0" smtClean="0"/>
          </a:p>
          <a:p>
            <a:pPr>
              <a:buNone/>
            </a:pPr>
            <a:r>
              <a:rPr lang="mk-MK" sz="1200" dirty="0" smtClean="0"/>
              <a:t>10. Карактеристики на  на апластична анемија:</a:t>
            </a:r>
          </a:p>
          <a:p>
            <a:pPr>
              <a:buNone/>
            </a:pPr>
            <a:r>
              <a:rPr lang="mk-MK" sz="1200" dirty="0" smtClean="0"/>
              <a:t>	а. Анемија, тромбоцитопенија, леукопенија, хипопластишна до апластична коскена срцевина</a:t>
            </a:r>
          </a:p>
          <a:p>
            <a:pPr>
              <a:buNone/>
            </a:pPr>
            <a:r>
              <a:rPr lang="mk-MK" sz="1200" dirty="0" smtClean="0"/>
              <a:t>	б. Хепатоспленомегалија</a:t>
            </a:r>
          </a:p>
          <a:p>
            <a:pPr>
              <a:buNone/>
            </a:pPr>
            <a:r>
              <a:rPr lang="mk-MK" sz="1200" dirty="0" smtClean="0"/>
              <a:t>	в. Лимфаденопатија</a:t>
            </a:r>
          </a:p>
          <a:p>
            <a:pPr>
              <a:buNone/>
            </a:pPr>
            <a:r>
              <a:rPr lang="mk-MK" sz="1200" dirty="0" smtClean="0"/>
              <a:t>	г. Сите наведени карактеристики се однесуваат на апластична анемија</a:t>
            </a:r>
          </a:p>
          <a:p>
            <a:pPr>
              <a:buNone/>
            </a:pPr>
            <a:r>
              <a:rPr lang="mk-MK" sz="1200" dirty="0" smtClean="0"/>
              <a:t>   </a:t>
            </a:r>
            <a:endParaRPr lang="en-US" sz="1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869950"/>
          </a:xfrm>
        </p:spPr>
        <p:txBody>
          <a:bodyPr>
            <a:normAutofit/>
          </a:bodyPr>
          <a:lstStyle/>
          <a:p>
            <a:r>
              <a:rPr lang="mk-MK" sz="3600" dirty="0" smtClean="0"/>
              <a:t>Етиолошка класификација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2"/>
          </p:nvPr>
        </p:nvSpPr>
        <p:spPr>
          <a:xfrm>
            <a:off x="457200" y="1143000"/>
            <a:ext cx="4040188" cy="503270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mk-MK" sz="2824" dirty="0" smtClean="0">
                <a:solidFill>
                  <a:schemeClr val="bg2">
                    <a:lumMod val="50000"/>
                  </a:schemeClr>
                </a:solidFill>
              </a:rPr>
              <a:t>I </a:t>
            </a:r>
            <a:r>
              <a:rPr lang="en-US" sz="2824" dirty="0" err="1" smtClean="0">
                <a:solidFill>
                  <a:schemeClr val="bg2">
                    <a:lumMod val="50000"/>
                  </a:schemeClr>
                </a:solidFill>
              </a:rPr>
              <a:t>Нарушенo</a:t>
            </a:r>
            <a:r>
              <a:rPr lang="en-US" sz="2824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mk-MK" sz="2824" dirty="0" smtClean="0">
                <a:solidFill>
                  <a:schemeClr val="bg2">
                    <a:lumMod val="50000"/>
                  </a:schemeClr>
                </a:solidFill>
              </a:rPr>
              <a:t>создавање</a:t>
            </a:r>
            <a:r>
              <a:rPr lang="en-US" sz="2824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824" dirty="0" err="1" smtClean="0">
                <a:solidFill>
                  <a:schemeClr val="bg2">
                    <a:lumMod val="50000"/>
                  </a:schemeClr>
                </a:solidFill>
              </a:rPr>
              <a:t>на</a:t>
            </a:r>
            <a:r>
              <a:rPr lang="en-US" sz="2824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824" dirty="0" err="1" smtClean="0">
                <a:solidFill>
                  <a:schemeClr val="bg2">
                    <a:lumMod val="50000"/>
                  </a:schemeClr>
                </a:solidFill>
              </a:rPr>
              <a:t>црвени</a:t>
            </a:r>
            <a:r>
              <a:rPr lang="en-US" sz="2824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824" dirty="0" err="1" smtClean="0">
                <a:solidFill>
                  <a:schemeClr val="bg2">
                    <a:lumMod val="50000"/>
                  </a:schemeClr>
                </a:solidFill>
              </a:rPr>
              <a:t>крвни</a:t>
            </a:r>
            <a:r>
              <a:rPr lang="en-US" sz="2824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824" dirty="0" err="1" smtClean="0">
                <a:solidFill>
                  <a:schemeClr val="bg2">
                    <a:lumMod val="50000"/>
                  </a:schemeClr>
                </a:solidFill>
              </a:rPr>
              <a:t>клетки</a:t>
            </a:r>
            <a:endParaRPr lang="en-US" sz="2824" dirty="0" smtClean="0">
              <a:solidFill>
                <a:schemeClr val="bg2">
                  <a:lumMod val="50000"/>
                </a:schemeClr>
              </a:solidFill>
            </a:endParaRPr>
          </a:p>
          <a:p>
            <a:endParaRPr lang="en-US" b="1" dirty="0" smtClean="0">
              <a:solidFill>
                <a:schemeClr val="accent1"/>
              </a:solidFill>
            </a:endParaRPr>
          </a:p>
          <a:p>
            <a:r>
              <a:rPr lang="en-US" sz="2581" b="1" dirty="0" smtClean="0">
                <a:solidFill>
                  <a:schemeClr val="accent1"/>
                </a:solidFill>
              </a:rPr>
              <a:t>A</a:t>
            </a:r>
            <a:r>
              <a:rPr lang="mk-MK" sz="2581" b="1" dirty="0" smtClean="0">
                <a:solidFill>
                  <a:schemeClr val="accent1"/>
                </a:solidFill>
              </a:rPr>
              <a:t>  </a:t>
            </a:r>
            <a:r>
              <a:rPr lang="en-US" sz="2581" b="1" dirty="0" err="1" smtClean="0">
                <a:solidFill>
                  <a:schemeClr val="accent1"/>
                </a:solidFill>
              </a:rPr>
              <a:t>Дефицит</a:t>
            </a:r>
            <a:endParaRPr lang="en-US" sz="2581" b="1" dirty="0" smtClean="0">
              <a:solidFill>
                <a:schemeClr val="accent1"/>
              </a:solidFill>
            </a:endParaRPr>
          </a:p>
          <a:p>
            <a:pPr lvl="2"/>
            <a:r>
              <a:rPr lang="en-US" sz="2323" dirty="0" err="1" smtClean="0"/>
              <a:t>Намален</a:t>
            </a:r>
            <a:r>
              <a:rPr lang="en-US" sz="2323" dirty="0" smtClean="0"/>
              <a:t> </a:t>
            </a:r>
            <a:r>
              <a:rPr lang="en-US" sz="2323" dirty="0" err="1" smtClean="0"/>
              <a:t>внес</a:t>
            </a:r>
            <a:endParaRPr lang="en-US" sz="2323" dirty="0" smtClean="0"/>
          </a:p>
          <a:p>
            <a:pPr lvl="2"/>
            <a:r>
              <a:rPr lang="en-US" sz="2323" dirty="0" err="1" smtClean="0"/>
              <a:t>Зголемената</a:t>
            </a:r>
            <a:r>
              <a:rPr lang="en-US" sz="2323" dirty="0" smtClean="0"/>
              <a:t> </a:t>
            </a:r>
            <a:r>
              <a:rPr lang="en-US" sz="2323" dirty="0" err="1" smtClean="0"/>
              <a:t>побарувачка</a:t>
            </a:r>
            <a:endParaRPr lang="en-US" sz="2323" dirty="0" smtClean="0"/>
          </a:p>
          <a:p>
            <a:pPr lvl="2"/>
            <a:r>
              <a:rPr lang="mk-MK" sz="2323" dirty="0" err="1" smtClean="0"/>
              <a:t>Н</a:t>
            </a:r>
            <a:r>
              <a:rPr lang="en-US" sz="2323" dirty="0" err="1" smtClean="0"/>
              <a:t>амалена</a:t>
            </a:r>
            <a:r>
              <a:rPr lang="en-US" sz="2323" dirty="0" smtClean="0"/>
              <a:t> </a:t>
            </a:r>
            <a:r>
              <a:rPr lang="en-US" sz="2323" dirty="0" err="1" smtClean="0"/>
              <a:t>апсорпција</a:t>
            </a:r>
            <a:endParaRPr lang="en-US" sz="2323" dirty="0" smtClean="0"/>
          </a:p>
          <a:p>
            <a:pPr lvl="2"/>
            <a:r>
              <a:rPr lang="en-US" sz="2323" dirty="0" err="1" smtClean="0"/>
              <a:t>Зголем</a:t>
            </a:r>
            <a:r>
              <a:rPr lang="mk-MK" sz="2323" dirty="0" smtClean="0"/>
              <a:t>ена загуба</a:t>
            </a:r>
            <a:endParaRPr lang="en-US" sz="2323" dirty="0" smtClean="0"/>
          </a:p>
          <a:p>
            <a:pPr>
              <a:buNone/>
            </a:pPr>
            <a:r>
              <a:rPr lang="mk-MK" sz="2118" dirty="0" smtClean="0"/>
              <a:t>	</a:t>
            </a:r>
          </a:p>
          <a:p>
            <a:r>
              <a:rPr lang="en-US" sz="2581" dirty="0" err="1" smtClean="0">
                <a:solidFill>
                  <a:srgbClr val="2DA2BF"/>
                </a:solidFill>
              </a:rPr>
              <a:t>Б</a:t>
            </a:r>
            <a:r>
              <a:rPr lang="mk-MK" sz="2581" dirty="0" smtClean="0">
                <a:solidFill>
                  <a:srgbClr val="2DA2BF"/>
                </a:solidFill>
              </a:rPr>
              <a:t>  Нарушена функција</a:t>
            </a:r>
            <a:r>
              <a:rPr lang="en-US" sz="2581" dirty="0" smtClean="0">
                <a:solidFill>
                  <a:srgbClr val="2DA2BF"/>
                </a:solidFill>
              </a:rPr>
              <a:t> </a:t>
            </a:r>
            <a:r>
              <a:rPr lang="en-US" sz="2581" dirty="0" err="1" smtClean="0">
                <a:solidFill>
                  <a:srgbClr val="2DA2BF"/>
                </a:solidFill>
              </a:rPr>
              <a:t>на</a:t>
            </a:r>
            <a:r>
              <a:rPr lang="en-US" sz="2581" dirty="0" smtClean="0">
                <a:solidFill>
                  <a:srgbClr val="2DA2BF"/>
                </a:solidFill>
              </a:rPr>
              <a:t> </a:t>
            </a:r>
            <a:r>
              <a:rPr lang="en-US" sz="2581" dirty="0" err="1" smtClean="0">
                <a:solidFill>
                  <a:srgbClr val="2DA2BF"/>
                </a:solidFill>
              </a:rPr>
              <a:t>коскената</a:t>
            </a:r>
            <a:r>
              <a:rPr lang="en-US" sz="2581" dirty="0" smtClean="0">
                <a:solidFill>
                  <a:srgbClr val="2DA2BF"/>
                </a:solidFill>
              </a:rPr>
              <a:t> </a:t>
            </a:r>
            <a:r>
              <a:rPr lang="en-US" sz="2581" dirty="0" err="1" smtClean="0">
                <a:solidFill>
                  <a:srgbClr val="2DA2BF"/>
                </a:solidFill>
              </a:rPr>
              <a:t>срцевина</a:t>
            </a:r>
            <a:endParaRPr lang="en-US" sz="2581" dirty="0" smtClean="0">
              <a:solidFill>
                <a:srgbClr val="2DA2BF"/>
              </a:solidFill>
            </a:endParaRPr>
          </a:p>
          <a:p>
            <a:pPr lvl="2"/>
            <a:r>
              <a:rPr lang="mk-MK" sz="2323" dirty="0" smtClean="0"/>
              <a:t>Нарушена продукција </a:t>
            </a:r>
            <a:r>
              <a:rPr lang="en-US" sz="2323" dirty="0" smtClean="0"/>
              <a:t> </a:t>
            </a:r>
            <a:r>
              <a:rPr lang="en-US" sz="2323" dirty="0" err="1" smtClean="0"/>
              <a:t>на</a:t>
            </a:r>
            <a:r>
              <a:rPr lang="en-US" sz="2323" dirty="0" smtClean="0"/>
              <a:t> </a:t>
            </a:r>
            <a:r>
              <a:rPr lang="en-US" sz="2323" dirty="0" err="1" smtClean="0"/>
              <a:t>една</a:t>
            </a:r>
            <a:r>
              <a:rPr lang="en-US" sz="2323" dirty="0" smtClean="0"/>
              <a:t> </a:t>
            </a:r>
            <a:r>
              <a:rPr lang="en-US" sz="2323" dirty="0" err="1" smtClean="0"/>
              <a:t>или</a:t>
            </a:r>
            <a:r>
              <a:rPr lang="en-US" sz="2323" dirty="0" smtClean="0"/>
              <a:t> </a:t>
            </a:r>
            <a:r>
              <a:rPr lang="en-US" sz="2323" dirty="0" err="1" smtClean="0"/>
              <a:t>сите</a:t>
            </a:r>
            <a:r>
              <a:rPr lang="en-US" sz="2323" dirty="0" smtClean="0"/>
              <a:t> </a:t>
            </a:r>
            <a:r>
              <a:rPr lang="en-US" sz="2323" dirty="0" err="1" smtClean="0"/>
              <a:t>клеточни</a:t>
            </a:r>
            <a:r>
              <a:rPr lang="en-US" sz="2323" dirty="0" smtClean="0"/>
              <a:t> </a:t>
            </a:r>
            <a:r>
              <a:rPr lang="en-US" sz="2323" dirty="0" err="1" smtClean="0"/>
              <a:t>линии</a:t>
            </a:r>
            <a:endParaRPr lang="en-US" sz="2323" dirty="0" smtClean="0"/>
          </a:p>
          <a:p>
            <a:pPr lvl="2"/>
            <a:r>
              <a:rPr lang="en-US" sz="2323" dirty="0" err="1" smtClean="0"/>
              <a:t>Инфилтрација</a:t>
            </a:r>
            <a:r>
              <a:rPr lang="en-US" sz="2323" dirty="0" smtClean="0"/>
              <a:t> </a:t>
            </a:r>
            <a:r>
              <a:rPr lang="mk-MK" sz="2323" dirty="0" smtClean="0"/>
              <a:t>на коскената срцевина</a:t>
            </a:r>
            <a:endParaRPr lang="en-US" sz="2323" dirty="0" smtClean="0"/>
          </a:p>
          <a:p>
            <a:pPr>
              <a:buNone/>
            </a:pPr>
            <a:r>
              <a:rPr lang="mk-MK" dirty="0" smtClean="0"/>
              <a:t>	</a:t>
            </a:r>
          </a:p>
          <a:p>
            <a:r>
              <a:rPr lang="mk-MK" dirty="0" smtClean="0">
                <a:solidFill>
                  <a:srgbClr val="2DA2BF"/>
                </a:solidFill>
              </a:rPr>
              <a:t>В </a:t>
            </a:r>
            <a:r>
              <a:rPr lang="en-US" dirty="0" smtClean="0">
                <a:solidFill>
                  <a:srgbClr val="2DA2BF"/>
                </a:solidFill>
              </a:rPr>
              <a:t> </a:t>
            </a:r>
            <a:r>
              <a:rPr lang="mk-MK" sz="2581" dirty="0" smtClean="0">
                <a:solidFill>
                  <a:srgbClr val="2DA2BF"/>
                </a:solidFill>
              </a:rPr>
              <a:t>Дисхематопоеза</a:t>
            </a:r>
            <a:endParaRPr lang="en-US" sz="2581" dirty="0">
              <a:solidFill>
                <a:srgbClr val="2DA2BF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143000"/>
            <a:ext cx="4041775" cy="4651706"/>
          </a:xfrm>
        </p:spPr>
        <p:txBody>
          <a:bodyPr/>
          <a:lstStyle/>
          <a:p>
            <a:pPr>
              <a:buNone/>
            </a:pPr>
            <a:r>
              <a:rPr lang="mk-MK" dirty="0" smtClean="0">
                <a:solidFill>
                  <a:schemeClr val="bg2">
                    <a:lumMod val="50000"/>
                  </a:schemeClr>
                </a:solidFill>
              </a:rPr>
              <a:t>II. </a:t>
            </a:r>
            <a:r>
              <a:rPr lang="mk-MK" sz="2000" dirty="0" smtClean="0">
                <a:solidFill>
                  <a:schemeClr val="bg2">
                    <a:lumMod val="50000"/>
                  </a:schemeClr>
                </a:solidFill>
              </a:rPr>
              <a:t>Загуба на крв</a:t>
            </a:r>
          </a:p>
          <a:p>
            <a:endParaRPr lang="mk-MK" dirty="0" smtClean="0"/>
          </a:p>
          <a:p>
            <a:pPr>
              <a:buNone/>
            </a:pPr>
            <a:r>
              <a:rPr lang="mk-MK" sz="2000" dirty="0" smtClean="0">
                <a:solidFill>
                  <a:srgbClr val="1FAECD"/>
                </a:solidFill>
              </a:rPr>
              <a:t>III. Хемолитична анемија</a:t>
            </a:r>
          </a:p>
          <a:p>
            <a:pPr lvl="1"/>
            <a:r>
              <a:rPr lang="mk-MK" dirty="0" smtClean="0"/>
              <a:t>Корпускуларна (мембрански, ензимски или хемоглобински дефекти)</a:t>
            </a:r>
          </a:p>
          <a:p>
            <a:pPr lvl="1"/>
            <a:r>
              <a:rPr lang="mk-MK" dirty="0" smtClean="0"/>
              <a:t>Екстракорпускуларна (имуна и идиопатска)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k-MK" sz="3600" dirty="0" smtClean="0"/>
              <a:t>Дијагноза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mk-MK" dirty="0" smtClean="0"/>
              <a:t>Детална историја</a:t>
            </a:r>
          </a:p>
          <a:p>
            <a:endParaRPr lang="mk-MK" dirty="0" smtClean="0"/>
          </a:p>
          <a:p>
            <a:r>
              <a:rPr lang="mk-MK" dirty="0" smtClean="0"/>
              <a:t>Внимателен физикален преглед</a:t>
            </a:r>
          </a:p>
          <a:p>
            <a:endParaRPr lang="mk-MK" dirty="0" smtClean="0"/>
          </a:p>
          <a:p>
            <a:r>
              <a:rPr lang="mk-MK" dirty="0" smtClean="0"/>
              <a:t>Анализа на периферна размаска</a:t>
            </a:r>
          </a:p>
          <a:p>
            <a:pPr lvl="1"/>
            <a:r>
              <a:rPr lang="mk-MK" dirty="0" smtClean="0"/>
              <a:t>Морфологија на Ер</a:t>
            </a:r>
          </a:p>
          <a:p>
            <a:pPr lvl="1"/>
            <a:r>
              <a:rPr lang="mk-MK" dirty="0" smtClean="0"/>
              <a:t>MCV</a:t>
            </a:r>
          </a:p>
          <a:p>
            <a:pPr lvl="1"/>
            <a:r>
              <a:rPr lang="mk-MK" dirty="0" smtClean="0"/>
              <a:t>RDW (ширина на дистрибуција на Ер</a:t>
            </a:r>
          </a:p>
          <a:p>
            <a:pPr lvl="1"/>
            <a:r>
              <a:rPr lang="mk-MK" dirty="0" smtClean="0"/>
              <a:t>Морфологина на Леукоцити и Тромбоцити </a:t>
            </a:r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mk-MK" dirty="0" smtClean="0"/>
          </a:p>
          <a:p>
            <a:r>
              <a:rPr lang="mk-MK" dirty="0" smtClean="0">
                <a:solidFill>
                  <a:srgbClr val="1FAECD"/>
                </a:solidFill>
              </a:rPr>
              <a:t>Дополнителни испитувања:</a:t>
            </a:r>
          </a:p>
          <a:p>
            <a:endParaRPr lang="mk-MK" dirty="0" smtClean="0"/>
          </a:p>
          <a:p>
            <a:pPr lvl="1"/>
            <a:r>
              <a:rPr lang="mk-MK" dirty="0" smtClean="0"/>
              <a:t>Анализа на коскена срцевина</a:t>
            </a:r>
          </a:p>
          <a:p>
            <a:pPr lvl="1"/>
            <a:r>
              <a:rPr lang="mk-MK" dirty="0" smtClean="0"/>
              <a:t>Дополнителни тестови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376672"/>
          </a:xfrm>
        </p:spPr>
        <p:txBody>
          <a:bodyPr>
            <a:normAutofit fontScale="92500" lnSpcReduction="20000"/>
          </a:bodyPr>
          <a:lstStyle/>
          <a:p>
            <a:r>
              <a:rPr lang="en-US" sz="2595" dirty="0" err="1" smtClean="0"/>
              <a:t>Исхрана</a:t>
            </a:r>
            <a:r>
              <a:rPr lang="en-US" sz="2595" dirty="0" smtClean="0"/>
              <a:t> (</a:t>
            </a:r>
            <a:r>
              <a:rPr lang="en-US" sz="2595" dirty="0" err="1" smtClean="0"/>
              <a:t>железо</a:t>
            </a:r>
            <a:r>
              <a:rPr lang="en-US" sz="2595" dirty="0" smtClean="0"/>
              <a:t>, </a:t>
            </a:r>
            <a:r>
              <a:rPr lang="en-US" sz="2595" dirty="0" err="1" smtClean="0"/>
              <a:t>фолна</a:t>
            </a:r>
            <a:r>
              <a:rPr lang="en-US" sz="2595" dirty="0" smtClean="0"/>
              <a:t> </a:t>
            </a:r>
            <a:r>
              <a:rPr lang="en-US" sz="2595" dirty="0" err="1" smtClean="0"/>
              <a:t>киселина</a:t>
            </a:r>
            <a:r>
              <a:rPr lang="en-US" sz="2595" dirty="0" smtClean="0"/>
              <a:t>, B12, </a:t>
            </a:r>
            <a:r>
              <a:rPr lang="en-US" sz="2595" dirty="0" err="1" smtClean="0"/>
              <a:t>почетокот</a:t>
            </a:r>
            <a:r>
              <a:rPr lang="en-US" sz="2595" dirty="0" smtClean="0"/>
              <a:t> </a:t>
            </a:r>
            <a:r>
              <a:rPr lang="en-US" sz="2595" dirty="0" err="1" smtClean="0"/>
              <a:t>на</a:t>
            </a:r>
            <a:r>
              <a:rPr lang="en-US" sz="2595" dirty="0" smtClean="0"/>
              <a:t> </a:t>
            </a:r>
            <a:r>
              <a:rPr lang="en-US" sz="2595" dirty="0" err="1" smtClean="0"/>
              <a:t>хемолиза</a:t>
            </a:r>
            <a:r>
              <a:rPr lang="en-US" sz="2595" dirty="0" smtClean="0"/>
              <a:t> </a:t>
            </a:r>
            <a:r>
              <a:rPr lang="en-US" sz="2595" dirty="0" err="1" smtClean="0"/>
              <a:t>по</a:t>
            </a:r>
            <a:r>
              <a:rPr lang="en-US" sz="2595" dirty="0" smtClean="0"/>
              <a:t> </a:t>
            </a:r>
            <a:r>
              <a:rPr lang="en-US" sz="2595" dirty="0" err="1" smtClean="0"/>
              <a:t>одредени</a:t>
            </a:r>
            <a:r>
              <a:rPr lang="en-US" sz="2595" dirty="0" smtClean="0"/>
              <a:t> </a:t>
            </a:r>
            <a:r>
              <a:rPr lang="en-US" sz="2595" dirty="0" err="1" smtClean="0"/>
              <a:t>видови</a:t>
            </a:r>
            <a:r>
              <a:rPr lang="en-US" sz="2595" dirty="0" smtClean="0"/>
              <a:t> </a:t>
            </a:r>
            <a:r>
              <a:rPr lang="en-US" sz="2595" dirty="0" err="1" smtClean="0"/>
              <a:t>на</a:t>
            </a:r>
            <a:r>
              <a:rPr lang="en-US" sz="2595" dirty="0" smtClean="0"/>
              <a:t> </a:t>
            </a:r>
            <a:r>
              <a:rPr lang="en-US" sz="2595" dirty="0" err="1" smtClean="0"/>
              <a:t>храна</a:t>
            </a:r>
            <a:r>
              <a:rPr lang="en-US" sz="2595" dirty="0" smtClean="0"/>
              <a:t> –</a:t>
            </a:r>
            <a:r>
              <a:rPr lang="mk-MK" sz="2595" dirty="0" smtClean="0"/>
              <a:t>пр</a:t>
            </a:r>
            <a:r>
              <a:rPr lang="en-US" sz="2595" dirty="0" smtClean="0"/>
              <a:t>, </a:t>
            </a:r>
            <a:r>
              <a:rPr lang="en-US" sz="2595" dirty="0" err="1" smtClean="0"/>
              <a:t>Фава</a:t>
            </a:r>
            <a:r>
              <a:rPr lang="en-US" sz="2595" dirty="0" smtClean="0"/>
              <a:t> </a:t>
            </a:r>
            <a:r>
              <a:rPr lang="en-US" sz="2595" dirty="0" err="1" smtClean="0"/>
              <a:t>грав</a:t>
            </a:r>
            <a:r>
              <a:rPr lang="en-US" sz="2595" dirty="0" smtClean="0"/>
              <a:t>)</a:t>
            </a:r>
          </a:p>
          <a:p>
            <a:endParaRPr lang="mk-MK" sz="2595" dirty="0" smtClean="0"/>
          </a:p>
          <a:p>
            <a:r>
              <a:rPr lang="en-US" sz="2595" dirty="0" err="1" smtClean="0"/>
              <a:t>Семејна</a:t>
            </a:r>
            <a:r>
              <a:rPr lang="en-US" sz="2595" dirty="0" smtClean="0"/>
              <a:t> </a:t>
            </a:r>
            <a:r>
              <a:rPr lang="en-US" sz="2595" dirty="0" err="1" smtClean="0"/>
              <a:t>историја</a:t>
            </a:r>
            <a:r>
              <a:rPr lang="en-US" sz="2595" dirty="0" smtClean="0"/>
              <a:t> (</a:t>
            </a:r>
            <a:r>
              <a:rPr lang="mk-MK" sz="2595" dirty="0" smtClean="0"/>
              <a:t>потреба од </a:t>
            </a:r>
            <a:r>
              <a:rPr lang="en-US" sz="2595" dirty="0" smtClean="0"/>
              <a:t> </a:t>
            </a:r>
            <a:r>
              <a:rPr lang="en-US" sz="2595" dirty="0" err="1" smtClean="0"/>
              <a:t>трансфузија</a:t>
            </a:r>
            <a:r>
              <a:rPr lang="en-US" sz="2595" dirty="0" smtClean="0"/>
              <a:t> </a:t>
            </a:r>
            <a:r>
              <a:rPr lang="en-US" sz="2595" dirty="0" err="1" smtClean="0"/>
              <a:t>на</a:t>
            </a:r>
            <a:r>
              <a:rPr lang="en-US" sz="2595" dirty="0" smtClean="0"/>
              <a:t> </a:t>
            </a:r>
            <a:r>
              <a:rPr lang="en-US" sz="2595" dirty="0" err="1" smtClean="0"/>
              <a:t>роднини</a:t>
            </a:r>
            <a:r>
              <a:rPr lang="en-US" sz="2595" dirty="0" smtClean="0"/>
              <a:t>, </a:t>
            </a:r>
            <a:r>
              <a:rPr lang="en-US" sz="2595" dirty="0" err="1" smtClean="0"/>
              <a:t>спленектомија</a:t>
            </a:r>
            <a:r>
              <a:rPr lang="en-US" sz="2595" dirty="0" smtClean="0"/>
              <a:t>)</a:t>
            </a:r>
          </a:p>
          <a:p>
            <a:endParaRPr lang="mk-MK" sz="2595" dirty="0" smtClean="0"/>
          </a:p>
          <a:p>
            <a:r>
              <a:rPr lang="en-US" sz="2595" dirty="0" err="1" smtClean="0"/>
              <a:t>Изложеност</a:t>
            </a:r>
            <a:r>
              <a:rPr lang="en-US" sz="2595" dirty="0" smtClean="0"/>
              <a:t> </a:t>
            </a:r>
            <a:r>
              <a:rPr lang="en-US" sz="2595" dirty="0" err="1" smtClean="0"/>
              <a:t>на</a:t>
            </a:r>
            <a:r>
              <a:rPr lang="en-US" sz="2595" dirty="0" smtClean="0"/>
              <a:t> </a:t>
            </a:r>
            <a:r>
              <a:rPr lang="en-US" sz="2595" dirty="0" err="1" smtClean="0"/>
              <a:t>животната</a:t>
            </a:r>
            <a:r>
              <a:rPr lang="en-US" sz="2595" dirty="0" smtClean="0"/>
              <a:t> </a:t>
            </a:r>
            <a:r>
              <a:rPr lang="en-US" sz="2595" dirty="0" err="1" smtClean="0"/>
              <a:t>средина</a:t>
            </a:r>
            <a:r>
              <a:rPr lang="en-US" sz="2595" dirty="0" smtClean="0"/>
              <a:t> (</a:t>
            </a:r>
            <a:r>
              <a:rPr lang="en-US" sz="2595" dirty="0" err="1" smtClean="0"/>
              <a:t>олово</a:t>
            </a:r>
            <a:r>
              <a:rPr lang="en-US" sz="2595" dirty="0" smtClean="0"/>
              <a:t>)</a:t>
            </a:r>
          </a:p>
          <a:p>
            <a:endParaRPr lang="mk-MK" sz="2595" dirty="0" smtClean="0"/>
          </a:p>
          <a:p>
            <a:r>
              <a:rPr lang="en-US" sz="2595" dirty="0" err="1" smtClean="0"/>
              <a:t>Симптоми</a:t>
            </a:r>
            <a:r>
              <a:rPr lang="en-US" sz="2595" dirty="0" smtClean="0"/>
              <a:t> (</a:t>
            </a:r>
            <a:r>
              <a:rPr lang="en-US" sz="2595" dirty="0" err="1" smtClean="0"/>
              <a:t>главоболка</a:t>
            </a:r>
            <a:r>
              <a:rPr lang="en-US" sz="2595" dirty="0" smtClean="0"/>
              <a:t>, </a:t>
            </a:r>
            <a:r>
              <a:rPr lang="en-US" sz="2595" dirty="0" err="1" smtClean="0"/>
              <a:t>замор</a:t>
            </a:r>
            <a:r>
              <a:rPr lang="en-US" sz="2595" dirty="0" smtClean="0"/>
              <a:t>, </a:t>
            </a:r>
            <a:r>
              <a:rPr lang="en-US" sz="2595" dirty="0" err="1" smtClean="0"/>
              <a:t>диспнеа</a:t>
            </a:r>
            <a:r>
              <a:rPr lang="en-US" sz="2595" dirty="0" smtClean="0"/>
              <a:t>, </a:t>
            </a:r>
            <a:r>
              <a:rPr lang="en-US" sz="2595" dirty="0" err="1" smtClean="0"/>
              <a:t>вртоглавица</a:t>
            </a:r>
            <a:r>
              <a:rPr lang="en-US" sz="2595" dirty="0" smtClean="0"/>
              <a:t>, </a:t>
            </a:r>
            <a:r>
              <a:rPr lang="en-US" sz="2595" dirty="0" err="1" smtClean="0"/>
              <a:t>слабост</a:t>
            </a:r>
            <a:r>
              <a:rPr lang="en-US" sz="2595" dirty="0" smtClean="0"/>
              <a:t>, </a:t>
            </a:r>
            <a:r>
              <a:rPr lang="mk-MK" sz="2595" dirty="0" smtClean="0"/>
              <a:t>не</a:t>
            </a:r>
            <a:r>
              <a:rPr lang="en-US" sz="2595" dirty="0" err="1" smtClean="0"/>
              <a:t>расположение</a:t>
            </a:r>
            <a:r>
              <a:rPr lang="en-US" sz="2595" dirty="0" smtClean="0"/>
              <a:t> </a:t>
            </a:r>
            <a:r>
              <a:rPr lang="en-US" sz="2595" dirty="0" err="1" smtClean="0"/>
              <a:t>или</a:t>
            </a:r>
            <a:r>
              <a:rPr lang="en-US" sz="2595" dirty="0" smtClean="0"/>
              <a:t> </a:t>
            </a:r>
            <a:r>
              <a:rPr lang="en-US" sz="2595" dirty="0" err="1" smtClean="0"/>
              <a:t>нарушувања</a:t>
            </a:r>
            <a:r>
              <a:rPr lang="en-US" sz="2595" dirty="0" smtClean="0"/>
              <a:t> </a:t>
            </a:r>
            <a:r>
              <a:rPr lang="en-US" sz="2595" dirty="0" err="1" smtClean="0"/>
              <a:t>на</a:t>
            </a:r>
            <a:r>
              <a:rPr lang="en-US" sz="2595" dirty="0" smtClean="0"/>
              <a:t> </a:t>
            </a:r>
            <a:r>
              <a:rPr lang="en-US" sz="2595" dirty="0" err="1" smtClean="0"/>
              <a:t>спиењето</a:t>
            </a:r>
            <a:r>
              <a:rPr lang="en-US" sz="2595" dirty="0" smtClean="0"/>
              <a:t>)</a:t>
            </a:r>
          </a:p>
          <a:p>
            <a:endParaRPr lang="mk-MK" sz="2595" dirty="0" smtClean="0"/>
          </a:p>
          <a:p>
            <a:r>
              <a:rPr lang="mk-MK" sz="2595" dirty="0" smtClean="0"/>
              <a:t>М</a:t>
            </a:r>
            <a:r>
              <a:rPr lang="en-US" sz="2595" dirty="0" err="1" smtClean="0"/>
              <a:t>елена</a:t>
            </a:r>
            <a:r>
              <a:rPr lang="en-US" sz="2595" dirty="0" smtClean="0"/>
              <a:t>, </a:t>
            </a:r>
            <a:r>
              <a:rPr lang="en-US" sz="2595" dirty="0" err="1" smtClean="0"/>
              <a:t>хема</a:t>
            </a:r>
            <a:r>
              <a:rPr lang="en-US" sz="2400" dirty="0" err="1" smtClean="0"/>
              <a:t>темеза</a:t>
            </a:r>
            <a:r>
              <a:rPr lang="en-US" sz="2400" dirty="0" smtClean="0"/>
              <a:t>, </a:t>
            </a:r>
            <a:r>
              <a:rPr lang="en-US" sz="2400" dirty="0" err="1" smtClean="0"/>
              <a:t>абдоминална</a:t>
            </a:r>
            <a:r>
              <a:rPr lang="en-US" sz="2400" dirty="0" smtClean="0"/>
              <a:t> </a:t>
            </a:r>
            <a:r>
              <a:rPr lang="mk-MK" sz="2400" dirty="0" smtClean="0"/>
              <a:t>болка</a:t>
            </a:r>
            <a:r>
              <a:rPr lang="en-US" sz="2400" dirty="0" smtClean="0"/>
              <a:t> </a:t>
            </a:r>
            <a:r>
              <a:rPr lang="en-US" sz="2400" dirty="0" err="1" smtClean="0"/>
              <a:t>хронична</a:t>
            </a:r>
            <a:r>
              <a:rPr lang="en-US" sz="2400" dirty="0" smtClean="0"/>
              <a:t> </a:t>
            </a:r>
            <a:r>
              <a:rPr lang="en-US" sz="2400" dirty="0" err="1" smtClean="0"/>
              <a:t>загуба</a:t>
            </a:r>
            <a:r>
              <a:rPr lang="en-US" sz="2400" dirty="0" smtClean="0"/>
              <a:t> </a:t>
            </a:r>
            <a:r>
              <a:rPr lang="en-US" sz="2400" dirty="0" err="1" smtClean="0"/>
              <a:t>на</a:t>
            </a:r>
            <a:r>
              <a:rPr lang="en-US" sz="2400" dirty="0" smtClean="0"/>
              <a:t> </a:t>
            </a:r>
            <a:r>
              <a:rPr lang="en-US" sz="2400" dirty="0" err="1" smtClean="0"/>
              <a:t>крв</a:t>
            </a:r>
            <a:endParaRPr lang="en-US" sz="2400" dirty="0" smtClean="0"/>
          </a:p>
          <a:p>
            <a:endParaRPr lang="en-US" sz="2400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k-MK" sz="3600" dirty="0" smtClean="0"/>
              <a:t>Историја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k-MK" sz="2800" dirty="0" smtClean="0"/>
              <a:t>Физикален преглед</a:t>
            </a:r>
            <a:endParaRPr lang="en-US" sz="28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3"/>
          </p:nvPr>
        </p:nvSpPr>
        <p:spPr>
          <a:xfrm>
            <a:off x="603250" y="1416050"/>
            <a:ext cx="3435350" cy="762000"/>
          </a:xfrm>
        </p:spPr>
        <p:txBody>
          <a:bodyPr/>
          <a:lstStyle/>
          <a:p>
            <a:r>
              <a:rPr lang="mk-MK" dirty="0" smtClean="0"/>
              <a:t>Најчесто се открива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>
          <a:xfrm>
            <a:off x="457200" y="2178050"/>
            <a:ext cx="4040188" cy="39417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Бледило</a:t>
            </a:r>
            <a:r>
              <a:rPr lang="en-US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кожа</a:t>
            </a:r>
            <a:r>
              <a:rPr lang="en-US" dirty="0" smtClean="0"/>
              <a:t>, </a:t>
            </a:r>
            <a:r>
              <a:rPr lang="en-US" dirty="0" err="1" smtClean="0"/>
              <a:t>орална</a:t>
            </a:r>
            <a:r>
              <a:rPr lang="mk-MK" dirty="0" smtClean="0"/>
              <a:t> </a:t>
            </a:r>
            <a:r>
              <a:rPr lang="en-US" dirty="0" err="1" smtClean="0"/>
              <a:t>слузница</a:t>
            </a:r>
            <a:r>
              <a:rPr lang="en-US" dirty="0" smtClean="0"/>
              <a:t>, </a:t>
            </a:r>
            <a:r>
              <a:rPr lang="en-US" dirty="0" err="1" smtClean="0"/>
              <a:t>нокти</a:t>
            </a:r>
            <a:r>
              <a:rPr lang="en-US" dirty="0" smtClean="0"/>
              <a:t>)</a:t>
            </a:r>
          </a:p>
          <a:p>
            <a:r>
              <a:rPr lang="mk-MK" dirty="0" smtClean="0"/>
              <a:t>Ж</a:t>
            </a:r>
            <a:r>
              <a:rPr lang="en-US" dirty="0" err="1" smtClean="0"/>
              <a:t>олтица</a:t>
            </a:r>
            <a:r>
              <a:rPr lang="en-US" dirty="0" smtClean="0"/>
              <a:t> –</a:t>
            </a:r>
            <a:r>
              <a:rPr lang="en-US" dirty="0" err="1" smtClean="0"/>
              <a:t>hemolysis</a:t>
            </a:r>
            <a:endParaRPr lang="en-US" dirty="0" smtClean="0"/>
          </a:p>
          <a:p>
            <a:r>
              <a:rPr lang="mk-MK" dirty="0" smtClean="0"/>
              <a:t>Т</a:t>
            </a:r>
            <a:r>
              <a:rPr lang="en-US" dirty="0" err="1" smtClean="0"/>
              <a:t>ахикардија</a:t>
            </a:r>
            <a:endParaRPr lang="en-US" dirty="0" smtClean="0"/>
          </a:p>
          <a:p>
            <a:r>
              <a:rPr lang="mk-MK" dirty="0" smtClean="0"/>
              <a:t>Т</a:t>
            </a:r>
            <a:r>
              <a:rPr lang="en-US" dirty="0" err="1" smtClean="0"/>
              <a:t>ахипнеа</a:t>
            </a:r>
            <a:endParaRPr lang="en-US" dirty="0" smtClean="0"/>
          </a:p>
          <a:p>
            <a:r>
              <a:rPr lang="mk-MK" dirty="0" err="1" smtClean="0"/>
              <a:t>О</a:t>
            </a:r>
            <a:r>
              <a:rPr lang="en-US" dirty="0" err="1" smtClean="0"/>
              <a:t>ртостатска</a:t>
            </a:r>
            <a:r>
              <a:rPr lang="en-US" dirty="0" smtClean="0"/>
              <a:t> </a:t>
            </a:r>
            <a:r>
              <a:rPr lang="en-US" dirty="0" err="1" smtClean="0"/>
              <a:t>хипотензија</a:t>
            </a:r>
            <a:endParaRPr lang="en-US" dirty="0" smtClean="0"/>
          </a:p>
          <a:p>
            <a:r>
              <a:rPr lang="mk-MK" dirty="0" err="1" smtClean="0"/>
              <a:t>С</a:t>
            </a:r>
            <a:r>
              <a:rPr lang="en-US" dirty="0" err="1" smtClean="0"/>
              <a:t>истолен</a:t>
            </a:r>
            <a:r>
              <a:rPr lang="en-US" dirty="0" smtClean="0"/>
              <a:t> </a:t>
            </a:r>
            <a:r>
              <a:rPr lang="en-US" dirty="0" err="1" smtClean="0"/>
              <a:t>шум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45025" y="2667000"/>
            <a:ext cx="4041775" cy="3941763"/>
          </a:xfrm>
        </p:spPr>
        <p:txBody>
          <a:bodyPr/>
          <a:lstStyle/>
          <a:p>
            <a:r>
              <a:rPr lang="en-US" dirty="0" err="1" smtClean="0"/>
              <a:t>Спленомегалија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Хепатомегалија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Глоситис</a:t>
            </a:r>
            <a:r>
              <a:rPr lang="en-US" dirty="0" smtClean="0"/>
              <a:t>?</a:t>
            </a:r>
          </a:p>
          <a:p>
            <a:r>
              <a:rPr lang="mk-MK" dirty="0" err="1" smtClean="0"/>
              <a:t>Г</a:t>
            </a:r>
            <a:r>
              <a:rPr lang="en-US" dirty="0" err="1" smtClean="0"/>
              <a:t>ингив</a:t>
            </a:r>
            <a:r>
              <a:rPr lang="mk-MK" dirty="0" smtClean="0"/>
              <a:t>итис?</a:t>
            </a:r>
            <a:r>
              <a:rPr lang="en-US" dirty="0" smtClean="0"/>
              <a:t> </a:t>
            </a:r>
            <a:r>
              <a:rPr lang="mk-MK" dirty="0" err="1" smtClean="0"/>
              <a:t>П</a:t>
            </a:r>
            <a:r>
              <a:rPr lang="en-US" dirty="0" err="1" smtClean="0"/>
              <a:t>игментацијата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Аденопатија</a:t>
            </a:r>
            <a:r>
              <a:rPr lang="en-US" dirty="0" smtClean="0"/>
              <a:t>?</a:t>
            </a:r>
            <a:endParaRPr lang="mk-MK" dirty="0" smtClean="0"/>
          </a:p>
          <a:p>
            <a:r>
              <a:rPr lang="mk-MK" dirty="0" smtClean="0"/>
              <a:t>Скелетнн </a:t>
            </a:r>
            <a:r>
              <a:rPr lang="mk-MK" dirty="0" smtClean="0"/>
              <a:t>деформитети?</a:t>
            </a:r>
            <a:endParaRPr lang="en-US" dirty="0" smtClean="0"/>
          </a:p>
        </p:txBody>
      </p:sp>
      <p:sp>
        <p:nvSpPr>
          <p:cNvPr id="11" name="Text Placeholder 6"/>
          <p:cNvSpPr>
            <a:spLocks noGrp="1"/>
          </p:cNvSpPr>
          <p:nvPr>
            <p:ph type="body" sz="half" idx="3"/>
          </p:nvPr>
        </p:nvSpPr>
        <p:spPr>
          <a:xfrm>
            <a:off x="4952999" y="1416050"/>
            <a:ext cx="3352801" cy="762000"/>
          </a:xfrm>
        </p:spPr>
        <p:txBody>
          <a:bodyPr/>
          <a:lstStyle/>
          <a:p>
            <a:r>
              <a:rPr lang="mk-MK" dirty="0" smtClean="0"/>
              <a:t>Може да постои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Concourse.thmx</Template>
  <TotalTime>378</TotalTime>
  <Words>3068</Words>
  <Application>Microsoft Macintosh PowerPoint</Application>
  <PresentationFormat>On-screen Show (4:3)</PresentationFormat>
  <Paragraphs>576</Paragraphs>
  <Slides>57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58" baseType="lpstr">
      <vt:lpstr>Concourse</vt:lpstr>
      <vt:lpstr>Анемии во детска возраст</vt:lpstr>
      <vt:lpstr>Дефиниција</vt:lpstr>
      <vt:lpstr>…...</vt:lpstr>
      <vt:lpstr>Средна нормална вредност на различни хематолошки параметри во различни возрасни групи </vt:lpstr>
      <vt:lpstr>Класификација и етиологија </vt:lpstr>
      <vt:lpstr>Етиолошка класификација</vt:lpstr>
      <vt:lpstr>Дијагноза</vt:lpstr>
      <vt:lpstr>Историја</vt:lpstr>
      <vt:lpstr>Физикален преглед</vt:lpstr>
      <vt:lpstr>Периферни крвни компоненти</vt:lpstr>
      <vt:lpstr>MCV за карактеризирање на  анемија</vt:lpstr>
      <vt:lpstr>MCV – нормална вредност</vt:lpstr>
      <vt:lpstr>Фе- дефицитна анемија</vt:lpstr>
      <vt:lpstr>Фе- дефицитна анемија</vt:lpstr>
      <vt:lpstr>Терапија</vt:lpstr>
      <vt:lpstr>Мегалобластна анемија</vt:lpstr>
      <vt:lpstr>Причина за дефицит на Б12</vt:lpstr>
      <vt:lpstr>Дефицит на фолна киселина</vt:lpstr>
      <vt:lpstr>Причини за дефицит</vt:lpstr>
      <vt:lpstr>Клинички карактеристики за дефицит на кобаламин и фолна киселина</vt:lpstr>
      <vt:lpstr>Дијагноза</vt:lpstr>
      <vt:lpstr>Третман</vt:lpstr>
      <vt:lpstr>Инсуфициенција на коскената срцевина</vt:lpstr>
      <vt:lpstr>Доведува до</vt:lpstr>
      <vt:lpstr>Diamond-Blackfan анемија- вродена чиста еритроцитна аплазија</vt:lpstr>
      <vt:lpstr>Клинички карактеристики</vt:lpstr>
      <vt:lpstr>Дијагноза</vt:lpstr>
      <vt:lpstr>Третман</vt:lpstr>
      <vt:lpstr>Fanconi anemia-вродена апластична анемија</vt:lpstr>
      <vt:lpstr>Третман</vt:lpstr>
      <vt:lpstr>Хемолитични анемии</vt:lpstr>
      <vt:lpstr>Причини</vt:lpstr>
      <vt:lpstr>Клинички карактеристики</vt:lpstr>
      <vt:lpstr>Хередитарна сфероцитоза</vt:lpstr>
      <vt:lpstr>Хередитарна елиптоцитоза</vt:lpstr>
      <vt:lpstr>Ензимски дефекти</vt:lpstr>
      <vt:lpstr>Glucose-6-Phosphate Dehydrogenase deficiency </vt:lpstr>
      <vt:lpstr>Клинички карактеристики</vt:lpstr>
      <vt:lpstr>Thalassemii</vt:lpstr>
      <vt:lpstr>Глобинските гени</vt:lpstr>
      <vt:lpstr>Класификација</vt:lpstr>
      <vt:lpstr>Дијагноза</vt:lpstr>
      <vt:lpstr>Slide 43</vt:lpstr>
      <vt:lpstr>Slide 44</vt:lpstr>
      <vt:lpstr>Slide 45</vt:lpstr>
      <vt:lpstr>Хелаторна терапија</vt:lpstr>
      <vt:lpstr>Трансплантација</vt:lpstr>
      <vt:lpstr>Апластична анемија</vt:lpstr>
      <vt:lpstr>Патофизиологија</vt:lpstr>
      <vt:lpstr>Критериуми за тежина на болеста</vt:lpstr>
      <vt:lpstr>Причини за апластична анемија</vt:lpstr>
      <vt:lpstr>Клинички карактеристики</vt:lpstr>
      <vt:lpstr>Лабораториски карактеристики</vt:lpstr>
      <vt:lpstr>Терапија</vt:lpstr>
      <vt:lpstr>Прашања:</vt:lpstr>
      <vt:lpstr>Slide 56</vt:lpstr>
      <vt:lpstr>Slide 57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Анемии во детска возраст</dc:title>
  <dc:creator>Svetlana Kocheva</dc:creator>
  <cp:lastModifiedBy>Svetlana Kocheva</cp:lastModifiedBy>
  <cp:revision>44</cp:revision>
  <dcterms:created xsi:type="dcterms:W3CDTF">2016-12-26T08:30:01Z</dcterms:created>
  <dcterms:modified xsi:type="dcterms:W3CDTF">2016-12-26T10:24:00Z</dcterms:modified>
</cp:coreProperties>
</file>