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75" r:id="rId10"/>
    <p:sldId id="271" r:id="rId11"/>
    <p:sldId id="272" r:id="rId12"/>
    <p:sldId id="273" r:id="rId13"/>
    <p:sldId id="274" r:id="rId14"/>
    <p:sldId id="276" r:id="rId15"/>
    <p:sldId id="277" r:id="rId16"/>
    <p:sldId id="278" r:id="rId17"/>
    <p:sldId id="259" r:id="rId18"/>
    <p:sldId id="279" r:id="rId19"/>
    <p:sldId id="280" r:id="rId20"/>
    <p:sldId id="260" r:id="rId21"/>
    <p:sldId id="281" r:id="rId22"/>
    <p:sldId id="282" r:id="rId23"/>
    <p:sldId id="283" r:id="rId24"/>
    <p:sldId id="284" r:id="rId25"/>
    <p:sldId id="285" r:id="rId26"/>
    <p:sldId id="261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262" r:id="rId42"/>
    <p:sldId id="300" r:id="rId43"/>
    <p:sldId id="301" r:id="rId44"/>
    <p:sldId id="302" r:id="rId45"/>
    <p:sldId id="263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265" r:id="rId59"/>
    <p:sldId id="315" r:id="rId60"/>
    <p:sldId id="316" r:id="rId61"/>
    <p:sldId id="317" r:id="rId62"/>
    <p:sldId id="318" r:id="rId63"/>
    <p:sldId id="319" r:id="rId64"/>
  </p:sldIdLst>
  <p:sldSz cx="12192000" cy="6858000"/>
  <p:notesSz cx="6858000" cy="9144000"/>
  <p:custShowLst>
    <p:custShow name="Custom Show 1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  <p:sld r:id="rId44"/>
        <p:sld r:id="rId45"/>
        <p:sld r:id="rId46"/>
        <p:sld r:id="rId47"/>
        <p:sld r:id="rId48"/>
        <p:sld r:id="rId49"/>
        <p:sld r:id="rId50"/>
        <p:sld r:id="rId51"/>
        <p:sld r:id="rId52"/>
        <p:sld r:id="rId53"/>
        <p:sld r:id="rId54"/>
        <p:sld r:id="rId56"/>
        <p:sld r:id="rId57"/>
        <p:sld r:id="rId58"/>
      </p:sldLst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6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14121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77555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582474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11783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6568082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84906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347207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0732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10891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39616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15336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0193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72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980372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90754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20946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05A44-99FB-49FA-88B6-D867BE3C6B48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82EB2A-05D1-48BC-8ADF-71CF4ECD2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920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3017" y="2404534"/>
            <a:ext cx="5560985" cy="1646302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Алцхајмерова болест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5063707"/>
            <a:ext cx="7766936" cy="1096899"/>
          </a:xfrm>
        </p:spPr>
        <p:txBody>
          <a:bodyPr>
            <a:normAutofit/>
          </a:bodyPr>
          <a:lstStyle/>
          <a:p>
            <a:r>
              <a:rPr lang="mk-MK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Сашо Стојчев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284" y="467784"/>
            <a:ext cx="2911140" cy="387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3881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Алцхајмерова болест (АБ)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43588" y="1930400"/>
            <a:ext cx="8596668" cy="3880773"/>
          </a:xfrm>
        </p:spPr>
        <p:txBody>
          <a:bodyPr>
            <a:no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Непозната причина и терапија за болеста, но истражувачите во светот работат на тоа да се пронајдат.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типа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Спорадичната АБ може да погоди возрасна индивидуа во било која возраст, но вообичаено се јавува по 65. година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Фамилијарна автосомна доминантна АБ (ФАД) која се јавува во одредени фамилии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1962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Спорадична Алцхајмерова болест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3" y="2160589"/>
            <a:ext cx="8965431" cy="388077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од сите случаи на болеста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Индивидуите со оваа форма може, но не мора да имаат фамилијарна историја на болеста </a:t>
            </a:r>
            <a:endParaRPr lang="en-US" altLang="en-GB" sz="2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Децата на некои лица со Спорадична АБ имаат нешто поголем ризик за развој на АБ, во споредба со лица кои немаат фамилијарна историја на болеста.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9341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Фамилијарна Автосомна Доминантна АБ (ФАД)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2520807"/>
            <a:ext cx="8596668" cy="3880773"/>
          </a:xfrm>
        </p:spPr>
        <p:txBody>
          <a:bodyPr>
            <a:norm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ФАД е ретка, 5-10% од сите случаи со АБ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ФАД се пренесува од генерација на генерација поради доминантниот начин на наследување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Доколку родител има мутиран ген, секое дете има 50% шанси да го наследи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5591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Генетика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8788" y="1930400"/>
            <a:ext cx="8735213" cy="4124036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Истражувачите знаат дека постоењето на близок роднина со АБ го зголемува ризикот од развој на оваа болест кај едно лице </a:t>
            </a:r>
          </a:p>
          <a:p>
            <a:pPr>
              <a:spcBef>
                <a:spcPct val="50000"/>
              </a:spcBef>
            </a:pP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возраст од 80, лицето има 50% ризик за развој на АБ 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Лице со 1 родител кој имал АБ, има 36% поголеми ризик за развој на истата </a:t>
            </a:r>
            <a:r>
              <a:rPr lang="en-US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Лице со 2 родитела кој ја имаат болеста, иа 54% поголем ризик од развој на АБ 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8866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Генетика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8789" y="1930400"/>
            <a:ext cx="8596668" cy="3880773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</a:pP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Студиите покажале дека лица со ФАД имаат дефект во хромозомот 21 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Хромозомот 21 го има генот за развој на протеин кој предизвикува плаки депонирани во мозокот кај АБ 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-синдромото исто така дава мутација во хромозомот 21 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Ако лице со  </a:t>
            </a:r>
            <a:r>
              <a:rPr lang="en-US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-синдром живее повеќе од 40 години, скоро секогаш ќе развие АБ 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9836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Фактори од средината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1014" y="1380339"/>
            <a:ext cx="10872621" cy="5255988"/>
          </a:xfrm>
        </p:spPr>
        <p:txBody>
          <a:bodyPr>
            <a:normAutofit fontScale="47500" lnSpcReduction="20000"/>
          </a:bodyPr>
          <a:lstStyle/>
          <a:p>
            <a:pPr algn="ctr">
              <a:spcBef>
                <a:spcPct val="50000"/>
              </a:spcBef>
              <a:buNone/>
            </a:pPr>
            <a:endParaRPr lang="en-US" altLang="en-US" sz="28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FF5050"/>
              </a:buClr>
            </a:pPr>
            <a:r>
              <a:rPr lang="mk-MK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Студии на идентични близнаци – средината има улога во развој на АБ – не се знае точната причина </a:t>
            </a:r>
            <a:endParaRPr lang="en-US" altLang="en-US" sz="51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FF5050"/>
              </a:buClr>
            </a:pPr>
            <a:r>
              <a:rPr lang="en-US" altLang="en-US" sz="5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 кои имале повреди на глава (со губиток на свест) развиваат АБ 3 пати почесто во однос на другите возрасни индивидуи </a:t>
            </a:r>
            <a:endParaRPr lang="en-US" altLang="en-US" sz="51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FF5050"/>
              </a:buClr>
            </a:pPr>
            <a:r>
              <a:rPr lang="en-US" altLang="en-US" sz="5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Алуминиум</a:t>
            </a:r>
            <a:r>
              <a:rPr lang="en-US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5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mk-MK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истражувачите ја отфрлија улогата на внесто на алуминиумски соли како причина за АБ</a:t>
            </a:r>
            <a:endParaRPr lang="en-US" altLang="en-US" sz="51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FF5050"/>
              </a:buClr>
            </a:pPr>
            <a:r>
              <a:rPr lang="en-US" altLang="en-US" sz="5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Вирус</a:t>
            </a:r>
            <a:r>
              <a:rPr lang="en-US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5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mk-MK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 вршат истражувања да се исклучи влијанието на вируси врз појава на АБ </a:t>
            </a:r>
            <a:endParaRPr lang="en-US" altLang="en-US" sz="51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FF5050"/>
              </a:buClr>
            </a:pPr>
            <a:r>
              <a:rPr lang="en-US" altLang="en-US" sz="5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 студии исто така покажале дека следните фактори можат да го зголемат ризикот од развој на АБ: </a:t>
            </a:r>
            <a:endParaRPr lang="en-US" altLang="en-US" sz="51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FF5050"/>
              </a:buClr>
              <a:buNone/>
            </a:pPr>
            <a:r>
              <a:rPr lang="en-US" altLang="en-US" sz="5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mk-MK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географската зона каде живеете </a:t>
            </a:r>
            <a:r>
              <a:rPr lang="en-US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altLang="en-US" sz="5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IN 	GUAM)</a:t>
            </a:r>
          </a:p>
          <a:p>
            <a:pPr>
              <a:spcBef>
                <a:spcPct val="50000"/>
              </a:spcBef>
              <a:buClr>
                <a:srgbClr val="FF5050"/>
              </a:buClr>
              <a:buNone/>
            </a:pPr>
            <a:r>
              <a:rPr lang="en-US" altLang="en-US" sz="5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mk-MK" altLang="en-US" sz="51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возраста на мајката при породувањето</a:t>
            </a:r>
            <a:endParaRPr lang="en-US" altLang="en-US" sz="51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9114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889782" y="319086"/>
            <a:ext cx="838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Физички промени во мозокот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400" dirty="0"/>
          </a:p>
        </p:txBody>
      </p:sp>
      <p:pic>
        <p:nvPicPr>
          <p:cNvPr id="7" name="Picture 3" descr="C:\Documents and Settings\Default\My Documents\My Pictures\alzheimers disease\BRAIN AND NEUR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39"/>
          <a:stretch>
            <a:fillRect/>
          </a:stretch>
        </p:blipFill>
        <p:spPr bwMode="auto">
          <a:xfrm>
            <a:off x="516402" y="965992"/>
            <a:ext cx="6858000" cy="578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374402" y="1077913"/>
            <a:ext cx="22098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mk-MK" altLang="en-US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Губиток на мозочни клетки - неврони</a:t>
            </a:r>
            <a:endParaRPr lang="en-US" altLang="en-US" sz="2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467600" y="3298842"/>
            <a:ext cx="21336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mk-MK" altLang="en-US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Развој на клопчиња и плаки</a:t>
            </a:r>
            <a:endParaRPr lang="en-US" altLang="en-US" sz="2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 dirty="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7467600" y="2139905"/>
            <a:ext cx="838200" cy="228600"/>
          </a:xfrm>
          <a:prstGeom prst="leftArrow">
            <a:avLst>
              <a:gd name="adj1" fmla="val 50000"/>
              <a:gd name="adj2" fmla="val 9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mk-MK" altLang="en-US" sz="2400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7545559" y="4419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mk-MK" altLang="en-US" sz="2400"/>
          </a:p>
        </p:txBody>
      </p:sp>
    </p:spTree>
    <p:extLst>
      <p:ext uri="{BB962C8B-B14F-4D97-AF65-F5344CB8AC3E}">
        <p14:creationId xmlns:p14="http://schemas.microsoft.com/office/powerpoint/2010/main" val="12726972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Димензии на проблемот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674056"/>
            <a:ext cx="9644303" cy="4740812"/>
          </a:xfrm>
        </p:spPr>
        <p:txBody>
          <a:bodyPr>
            <a:normAutofit lnSpcReduction="10000"/>
          </a:bodyPr>
          <a:lstStyle/>
          <a:p>
            <a:pPr algn="ctr">
              <a:spcBef>
                <a:spcPct val="50000"/>
              </a:spcBef>
              <a:buNone/>
            </a:pP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Најголем број лица со АБ се постари од 65, иако може да се јави и кај лица на 40-годишна возраст. </a:t>
            </a:r>
          </a:p>
          <a:p>
            <a:pPr algn="ctr">
              <a:spcBef>
                <a:spcPct val="50000"/>
              </a:spcBef>
              <a:buNone/>
            </a:pP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Најмладиот случај </a:t>
            </a:r>
            <a:r>
              <a:rPr lang="en-US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-годишен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None/>
            </a:pP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None/>
            </a:pP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Статистика: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65 – 74 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години </a:t>
            </a:r>
            <a:r>
              <a:rPr lang="en-US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3 % 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популацијата има АБ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75 – 85 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години </a:t>
            </a:r>
            <a:r>
              <a:rPr lang="en-US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19 % </a:t>
            </a:r>
            <a:r>
              <a:rPr lang="mk-MK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популацијата има АБ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 </a:t>
            </a:r>
            <a:r>
              <a:rPr lang="en-US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 </a:t>
            </a:r>
            <a:r>
              <a:rPr lang="mk-MK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години </a:t>
            </a:r>
            <a:r>
              <a:rPr lang="en-US" alt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47 % </a:t>
            </a:r>
            <a:r>
              <a:rPr lang="mk-MK" alt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популацијата има АБ</a:t>
            </a:r>
            <a:endParaRPr lang="en-US" alt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6549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Димензии на проблемот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22438"/>
            <a:ext cx="9437337" cy="411096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mk-MK" altLang="en-US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почеток на симптоми – болеста може да трае од 3 години до 20 години +</a:t>
            </a:r>
            <a:endParaRPr lang="en-US" altLang="en-US" sz="2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mk-MK" altLang="en-US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Просечно преживување на лице со АБ – 11 години </a:t>
            </a:r>
            <a:endParaRPr lang="en-US" altLang="en-US" sz="2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en-US" altLang="en-US" sz="2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mk-MK" altLang="en-US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 е терминална болест</a:t>
            </a:r>
            <a:endParaRPr lang="en-US" altLang="en-US" sz="2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en-US" altLang="en-US" sz="2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mk-MK" altLang="en-US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Таа е 4. водечка причина за смрт кај возрасни индивидуи во САД </a:t>
            </a:r>
          </a:p>
          <a:p>
            <a:pPr algn="just">
              <a:spcBef>
                <a:spcPts val="0"/>
              </a:spcBef>
            </a:pPr>
            <a:r>
              <a:rPr lang="mk-MK" altLang="en-US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Повеќе од </a:t>
            </a:r>
            <a:r>
              <a:rPr lang="en-US" altLang="en-US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en-US" altLang="en-US" sz="2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mk-MK" altLang="en-US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лицата во сите домови за стари лица имаат АБ </a:t>
            </a:r>
            <a:endParaRPr lang="en-US" altLang="en-US" sz="2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3051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Димензии на проблемот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479" y="3505981"/>
            <a:ext cx="12547192" cy="4879099"/>
          </a:xfrm>
        </p:spPr>
        <p:txBody>
          <a:bodyPr>
            <a:normAutofit/>
          </a:bodyPr>
          <a:lstStyle/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9145" y="1575581"/>
            <a:ext cx="17794728" cy="542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 descr="alzheimers-disease-ppt-5-6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475" y="1371600"/>
            <a:ext cx="9495989" cy="527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3297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ПРЕГЛЕД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Autofit/>
          </a:bodyPr>
          <a:lstStyle/>
          <a:p>
            <a:r>
              <a:rPr lang="mk-MK" sz="2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Дефиниција – Алцхајмер и Деменција</a:t>
            </a:r>
          </a:p>
          <a:p>
            <a:r>
              <a:rPr lang="mk-MK" sz="2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Димензии на проблемот</a:t>
            </a:r>
          </a:p>
          <a:p>
            <a:r>
              <a:rPr lang="mk-MK" sz="2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Причини и ризик фактори</a:t>
            </a:r>
          </a:p>
          <a:p>
            <a:r>
              <a:rPr lang="mk-MK" sz="2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Симптоми</a:t>
            </a:r>
          </a:p>
          <a:p>
            <a:r>
              <a:rPr lang="mk-MK" sz="2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Дијагноза</a:t>
            </a:r>
          </a:p>
          <a:p>
            <a:r>
              <a:rPr lang="mk-MK" sz="2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Терапија</a:t>
            </a:r>
          </a:p>
          <a:p>
            <a:r>
              <a:rPr lang="mk-MK" sz="2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Превенција</a:t>
            </a:r>
          </a:p>
          <a:p>
            <a:r>
              <a:rPr lang="mk-MK" sz="2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 теории</a:t>
            </a:r>
            <a:endParaRPr lang="en-US" sz="26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150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Причини и ризик фактори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Причината за АБ е непозната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 повеќе се открива со истражувањето, од година во година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Веројатно е дека е комбинација од хередитет, фактори на средината и внатрешни фактори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8039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Причини </a:t>
            </a:r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АБ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1"/>
            <a:ext cx="9170051" cy="4110962"/>
          </a:xfrm>
        </p:spPr>
        <p:txBody>
          <a:bodyPr>
            <a:normAutofit/>
          </a:bodyPr>
          <a:lstStyle/>
          <a:p>
            <a:r>
              <a:rPr lang="en-US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“b-amyloid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 тип на гликопротеин кој абнормално е концентриран во мозокот кај лица со АБ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Депониран е во групи наречени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плаки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Ензимите наречени </a:t>
            </a:r>
            <a:r>
              <a:rPr lang="mk-MK" altLang="en-GB" sz="28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секретеази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mk-MK" altLang="en-GB" sz="28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пресинилини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 инволвирани во создавањето на б-амилоид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mk-MK" altLang="en-GB" sz="2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 протеини, наречени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Tau”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 создаваат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грутките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0054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Амилоидна хипотеза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1"/>
            <a:ext cx="9170051" cy="4512602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е јасно дали б-амилоидот е причина или пратечка појава на АБ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предизвика инфламација, оксидација или други каскади кои ќе ги оштетат мозочните клетки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Мора да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агрегира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да созададе грутки за да постане токсичен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4486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Тау хипотеза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362592"/>
            <a:ext cx="9170051" cy="4512602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 протеин наречен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“Tau</a:t>
            </a:r>
            <a:r>
              <a:rPr lang="en-US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нормален дел од клетките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формира микротубули кои ги транспортираат нутриентите внатре во клетката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Кај АБ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хиперфосфорилираниот Тау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создава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неврофибриларни грутки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кои ги оштетуваат клетките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3027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Ризик фактори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362592"/>
            <a:ext cx="9170051" cy="4512602"/>
          </a:xfrm>
        </p:spPr>
        <p:txBody>
          <a:bodyPr>
            <a:normAutofit/>
          </a:bodyPr>
          <a:lstStyle/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Фактори кои статистички корелираат со развојот на болеста 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и не мора да бидат актуелна причина за болеста 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5569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Ризик фактори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9170051" cy="4512602"/>
          </a:xfrm>
        </p:spPr>
        <p:txBody>
          <a:bodyPr>
            <a:norm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Напредната возраст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Фамилијарна историја за АБ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Ниско едукациско ниво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Повреди на глава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en-US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-синдром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Фактори на средината</a:t>
            </a:r>
            <a:r>
              <a:rPr lang="en-US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4821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Симптоми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9212254" cy="4110962"/>
          </a:xfrm>
        </p:spPr>
        <p:txBody>
          <a:bodyPr>
            <a:norm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менталните способности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емоциите и расположението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однесувањето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физичките способности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1245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менталните способности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9212254" cy="4110962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 ја засега способноста за разбирање, мислење, помнење и комуницирање.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Неспособност да се учат нови работи и да се донесуваат одлуки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Проблеми при помнењето на имињата на лицата, каде се наоѓа, или што требало да направи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Погрешно лоцирање на предмети, повторување на прашања или коментари, заборавање на закажани состаноци и покрај потсетниците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2047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менталните способности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2" y="1930400"/>
            <a:ext cx="9212254" cy="4110962"/>
          </a:xfrm>
        </p:spPr>
        <p:txBody>
          <a:bodyPr>
            <a:norm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продолжи добро да ги помни минатите случувања многу јасно </a:t>
            </a:r>
            <a:r>
              <a:rPr lang="en-US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е во  можност да извршува едноставни задачи кои со години ги правел 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Потешкотии да разбере што е кажано и да се разбере себе си 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7922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менталните способности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2" y="1930400"/>
            <a:ext cx="9212254" cy="4110962"/>
          </a:xfrm>
        </p:spPr>
        <p:txBody>
          <a:bodyPr>
            <a:normAutofit lnSpcReduction="10000"/>
          </a:bodyPr>
          <a:lstStyle/>
          <a:p>
            <a:r>
              <a:rPr lang="mk-MK" altLang="en-GB" sz="32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Апраксија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губиток на способноста да изведе комплексна задача, но не поради слабост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Најрано, може да се изгуби способноста за употреба на апарати во домаќинството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Подоцна, засегнато е облекувањето, потребите во тоалет, други функции </a:t>
            </a:r>
          </a:p>
          <a:p>
            <a:r>
              <a:rPr lang="en-GB" altLang="en-GB" sz="32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32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знае што да направи следно</a:t>
            </a:r>
            <a:r>
              <a:rPr lang="en-GB" altLang="en-GB" sz="32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GB" altLang="en-GB" sz="3200" b="1" i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824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Дефиниција – Алцхајмер и Деменција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9159393" cy="4345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mk-MK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Што е деменција?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mk-MK" altLang="en-GB" sz="2400" dirty="0" smtClean="0"/>
              <a:t>	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mk-MK" altLang="en-GB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Синдром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Симптоми: губиток на меморија, расудување и резонирање, промени во расположение и однесување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 засега функционирањето на лицето во работната средина, во социјалното однесување или дневно-дневните активности </a:t>
            </a:r>
            <a:endParaRPr lang="en-US" altLang="en-GB" sz="2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3739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менталните функции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2" y="1930400"/>
            <a:ext cx="9212254" cy="4110962"/>
          </a:xfrm>
        </p:spPr>
        <p:txBody>
          <a:bodyPr>
            <a:normAutofit fontScale="85000" lnSpcReduction="10000"/>
          </a:bodyPr>
          <a:lstStyle/>
          <a:p>
            <a:r>
              <a:rPr lang="mk-MK" altLang="en-GB" sz="32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Агнозија –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неспособност да се пропознаат познати лица или објекти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Најрано, може да не препознае помалку познати опкружувања (на пр. Колиба, куќата на синот) </a:t>
            </a: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Подоцна, не препознава лица, дури и од сопствената фамилија, или себе си во огледалото </a:t>
            </a:r>
          </a:p>
          <a:p>
            <a:r>
              <a:rPr lang="en-GB" altLang="en-GB" sz="32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32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Човекот кој ја помеша сопствената жена со шеширот</a:t>
            </a:r>
            <a:r>
              <a:rPr lang="en-GB" altLang="en-GB" sz="32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GB" altLang="en-GB" sz="3200" b="1" i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1466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менталните функции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1" y="1930400"/>
            <a:ext cx="9657623" cy="41109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mk-MK" altLang="en-GB" sz="32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Афазија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неспособност за комуникација поради проблеми во јазичната функција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Рецепторска афазија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потешкотии да се разбере она што се слуша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Експресивна афазија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потешкотии да се изрази она што се мисли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Ова, исто така, може да биде предизвикано и од мозочен уар и од други видови деменција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9563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Афазија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2" y="1930400"/>
            <a:ext cx="9212254" cy="4110962"/>
          </a:xfrm>
        </p:spPr>
        <p:txBody>
          <a:bodyPr>
            <a:normAutofit fontScale="92500" lnSpcReduction="10000"/>
          </a:bodyPr>
          <a:lstStyle/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Често е ран симптом на АБ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Расте потешкотијата во изнаоѓање зборови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Подоцна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речениците постануваат нејасни и испуштени се важни зборови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Уште подоцна, се помалку и помалку значајни зборови во реченицата</a:t>
            </a: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Евентуално може да прогредира до неможност да се зборува и комуницира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5691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емоциите и однесувањето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2" y="1930400"/>
            <a:ext cx="9212254" cy="4110962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Вообичаено помалку експресија, помалку живост, и поголема повлеченост во себе во однос на претходно - </a:t>
            </a:r>
            <a:r>
              <a:rPr lang="en-US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апатија</a:t>
            </a:r>
            <a:r>
              <a:rPr lang="en-US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исто така да се изгуби способноста да се контролираат расположенијата и емоциите </a:t>
            </a:r>
            <a:r>
              <a:rPr lang="en-US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постанат тажни, лути, неадекватно да се смеат, да бидат загрижени премногу за ситни работи или сомнителни кон блиски лица на нив. </a:t>
            </a:r>
            <a:r>
              <a:rPr lang="en-US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Целата личност може излгеда сосема различна 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6634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однесувањето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2" y="1930400"/>
            <a:ext cx="9212254" cy="41109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Различни однесувања се променуваат и должината на времето додека се тие присутни е различна за секое лице </a:t>
            </a:r>
          </a:p>
          <a:p>
            <a:pPr marL="0" indent="0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mk-MK" altLang="en-GB" sz="32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биде предизвик за лицата кои ги негуваат или за фамилијата да се справат со нив </a:t>
            </a:r>
            <a:endParaRPr lang="en-US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8435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pPr eaLnBrk="1" hangingPunct="1"/>
            <a:r>
              <a:rPr lang="mk-MK" alt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Типични онесувања</a:t>
            </a:r>
            <a:endParaRPr lang="en-US" alt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34292" y="2362200"/>
            <a:ext cx="4308764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Бесцелно чекорење</a:t>
            </a:r>
            <a:r>
              <a:rPr lang="en-US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Повторувачки дејства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Криење на работи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Постојано пребарување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облекување</a:t>
            </a:r>
            <a:r>
              <a:rPr lang="en-US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Нарушен сон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Погрешни убедувања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5449887" y="2355273"/>
            <a:ext cx="4331421" cy="37338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Физичко избувнување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Немир, агитираност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Проколнувања</a:t>
            </a:r>
            <a:r>
              <a:rPr lang="en-US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Расправии, лутина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Неадекватно сексуално однесување (хиперсексуалност)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халуцинации</a:t>
            </a:r>
            <a:endParaRPr lang="en-US" altLang="en-GB" sz="2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7828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mk-MK" alt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Однесувања</a:t>
            </a:r>
            <a:endParaRPr lang="en-US" alt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7333" y="1801091"/>
            <a:ext cx="9242522" cy="4240271"/>
          </a:xfrm>
        </p:spPr>
        <p:txBody>
          <a:bodyPr>
            <a:normAutofit lnSpcReduction="10000"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претеруваат со своите намери, или да се прикажуваат потполно како нови личности и странци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Важно е да се знае дека овие промени во однесувањето не се намерни – тие се предизвикани од болеста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Лицата кои пружаат нега на овие болни треба да научат да извршуваат одредени дејства за подобро да се справат со ваквите однесувања на болните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367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mk-MK" alt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Промени во физичките способности</a:t>
            </a:r>
            <a:endParaRPr lang="en-US" alt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1730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Намалена физичка или функционална способност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 почеток, потешккотии околу финансиите, возење, готвење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Подоцна, потешкотии околу хранење, облекување, бањање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Евентуално, може да се изгуби контрола врз цревна активност и врз активноста на уровезиката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Постануваат се помалку и помалку способни да се движат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0424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mk-MK" alt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Конечно</a:t>
            </a:r>
            <a:endParaRPr lang="en-US" alt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Видот на промената и брзината со која АБ прогредира е различна кај секое лице 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endParaRPr lang="mk-MK" altLang="en-GB" sz="2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Болеста може да прогредира брзо кај некои лица, додека други може да живеат со години релативно нормален живот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7477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mk-MK" alt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Евентуално....</a:t>
            </a:r>
            <a:endParaRPr lang="en-US" alt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Губитокот на меморијата е тежок и минатото може да се заборави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ја загубат способноста да зборуваат, да одат и да се хранат сами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се случи да имаат мала реакција или да немаат воопшто реакција кон луѓето или опкружувањето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Но, сеуште ќе можат да слушаат, да одговараат на емоции и да бидат свесни за додир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579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Што е деменција?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8910011" cy="4221017"/>
          </a:xfrm>
        </p:spPr>
        <p:txBody>
          <a:bodyPr>
            <a:normAutofit/>
          </a:bodyPr>
          <a:lstStyle/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mk-MK" altLang="en-GB" sz="2400" dirty="0" smtClean="0"/>
              <a:t>	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е предизвикана од состојби кои може да се лекуваат, како депресија, тироидна болест, инфекции или интеракции на лекови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се должи на оштетување на нервните клетки во мозокот. Тоа не е нормален начин на стареење.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Секое лице е различно засегнато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6212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mk-MK" alt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Евентуално....</a:t>
            </a:r>
            <a:endParaRPr lang="en-US" alt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постанат комплетно зависни и на крајот да завршат со смрт, често од друга болест како на пр. пнеумонија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Ќе им треба 24-часовна грижа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Оваа грижа може да биде овозможена дома, или во домови за стари лица, зависно од финансиските можности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3218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Дијагноза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lnSpcReduction="10000"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Потребна е информација од лицето или од членови на фамилијата кои го познаваат или од пријатели - 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колатерална анамнеза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Анамнеза за сите медицински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психијатриски болести, сите лекови кои ги земал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Почеток, траење, прогресија на симптоми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Функционален статус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активности во секојдневното живеење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1243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Дијагноза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 се диференцира меѓу </a:t>
            </a:r>
            <a:r>
              <a:rPr lang="mk-MK" altLang="en-GB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деменција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k-MK" altLang="en-GB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депресија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k-MK" altLang="en-GB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делириум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Делириумот е привремена конфузија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деменцијата е вообичаено трајна и прогресивна 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Депресијата може на прв поглед да личи на деменција со губиток на меморија, апатија или губиток на функции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0074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Дијагноза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401126"/>
          </a:xfrm>
        </p:spPr>
        <p:txBody>
          <a:bodyPr>
            <a:normAutofit fontScale="92500" lnSpcReduction="10000"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 на менталниот статус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 Mental Status Exam - MMSE</a:t>
            </a:r>
          </a:p>
          <a:p>
            <a:pPr lvl="1"/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Ја тестира меморијата, ориентираноста, концентрацијата, јазични аспекти, способноста за </a:t>
            </a:r>
          </a:p>
          <a:p>
            <a:pPr lvl="1"/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Физикален преглед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Посебен фокус на невролошкиот систем, се бараат знаци за мозочен удар или други болести кои исто така даваат проблеми во меморијата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5394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Лабораториски тестови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Вообичаено се прават крвни тестови за да се исклучи анемија, дијабетес, проблеми со тиреоидеата или витамински дефицити </a:t>
            </a: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Скенови, како КТ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компјутеризирана томографија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GB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MRI 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магнетна резонанца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SPECT </a:t>
            </a:r>
            <a:r>
              <a:rPr lang="en-GB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(single photon emission computerised tomography)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се направат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 не се секогаш потребни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1598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Терапија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5601"/>
            <a:ext cx="8596668" cy="4498108"/>
          </a:xfrm>
        </p:spPr>
        <p:txBody>
          <a:bodyPr>
            <a:normAutofit/>
          </a:bodyPr>
          <a:lstStyle/>
          <a:p>
            <a:r>
              <a:rPr lang="mk-MK" alt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 и другите деменции отсекогаш биле третирани </a:t>
            </a:r>
            <a:endParaRPr lang="en-GB" altLang="en-GB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Терапијата вклучува</a:t>
            </a:r>
            <a:r>
              <a:rPr lang="en-GB" alt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altLang="en-GB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mk-MK" alt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Идентификација и терапија на ризик факторите </a:t>
            </a:r>
          </a:p>
          <a:p>
            <a:pPr lvl="2"/>
            <a:r>
              <a:rPr lang="mk-MK" alt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Проценка на функција и справување со функционалните потреби </a:t>
            </a:r>
            <a:endParaRPr lang="en-GB" altLang="en-GB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mk-MK" alt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Помошни алатки за меморија и страгија за справување </a:t>
            </a:r>
            <a:endParaRPr lang="en-GB" altLang="en-GB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mk-MK" alt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Планирање однапред</a:t>
            </a:r>
            <a:endParaRPr lang="en-GB" altLang="en-GB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mk-MK" alt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Лекови</a:t>
            </a:r>
            <a:endParaRPr lang="en-GB" altLang="en-GB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16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Функционирање и безбедност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359892"/>
            <a:ext cx="8596668" cy="4498108"/>
          </a:xfrm>
        </p:spPr>
        <p:txBody>
          <a:bodyPr>
            <a:normAutofit/>
          </a:bodyPr>
          <a:lstStyle/>
          <a:p>
            <a:r>
              <a:rPr lang="en-GB" alt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 се направи безбедносна чек-листа</a:t>
            </a:r>
            <a:r>
              <a:rPr lang="en-GB" alt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GB" altLang="en-GB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Возење, ризици од пожар, губење од дома, не-јадење, финансиски ризици</a:t>
            </a:r>
            <a:r>
              <a:rPr lang="en-GB" alt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k-MK" alt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ризици при земање лекови, ризично однесување</a:t>
            </a:r>
          </a:p>
          <a:p>
            <a:r>
              <a:rPr lang="mk-MK" alt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 се мобилизира семејна поддршка</a:t>
            </a:r>
            <a:endParaRPr lang="en-GB" altLang="en-GB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Домашна грижа, да се изнајми неговател, други формални сервиси </a:t>
            </a:r>
            <a:endParaRPr lang="en-GB" altLang="en-GB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8122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Подобрување на меморија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923866" cy="44981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Ограничени докази за формална 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когнитивна рехабилитација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Книги за подобрување на меморија, системи за потсетување, автоматско плаќање на сметки </a:t>
            </a:r>
          </a:p>
          <a:p>
            <a:pPr>
              <a:lnSpc>
                <a:spcPct val="90000"/>
              </a:lnSpc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помош е рутинизирањето на активностите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“Use it or lose it” 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 повеќе има докази дека менталната стимулација може да превенира или одложи пад во меморијата 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8151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Лекови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923866" cy="4498108"/>
          </a:xfrm>
        </p:spPr>
        <p:txBody>
          <a:bodyPr>
            <a:normAutofit/>
          </a:bodyPr>
          <a:lstStyle/>
          <a:p>
            <a:r>
              <a:rPr lang="mk-MK" altLang="en-GB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Когнитивни засилувачи</a:t>
            </a:r>
            <a:endParaRPr lang="en-GB" altLang="en-GB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Целта им е да се зголеми меморијата, функцијата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ја лекуваат основната болест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Лекови за промена во расположение и однесување</a:t>
            </a:r>
            <a:endParaRPr lang="en-GB" altLang="en-GB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 лекуваат компликациите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2264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Donepezil (Aricept</a:t>
            </a:r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Yasnal</a:t>
            </a:r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....)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923866" cy="449810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Инхибитор на холинестеразата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 зголемува нивото на ацтилхолин во мозокот, хемиски пренесувач кој помага мемориските клетки да зборуваат една со друга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Тестиран е кај пациенти со блага до умерена АБ, но во друг правец здрави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Околу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GB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30%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пациентите имаат стомшни тегоби, повраќање, дијареа и други несакани ефекти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2726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Што е </a:t>
            </a:r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Алцхајмер?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304144"/>
          </a:xfrm>
        </p:spPr>
        <p:txBody>
          <a:bodyPr>
            <a:normAutofit/>
          </a:bodyPr>
          <a:lstStyle/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mk-MK" altLang="en-GB" sz="2400" dirty="0" smtClean="0"/>
              <a:t>	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Alzheimer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-овата болест е најчестата форма на деменција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Постепено се појавува, со континуиран пад на меморијата, промени во расудување и резонирање и неспособност да се изведуваат вообичаени секојдневни задачи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5341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Donepezil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923866" cy="4498108"/>
          </a:xfrm>
        </p:spPr>
        <p:txBody>
          <a:bodyPr>
            <a:normAutofit/>
          </a:bodyPr>
          <a:lstStyle/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Бенефитот е скромен 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повеќето пациенти немаат подобрување но се стабилни за 4-6 месеци наместо да имаат континуирано влошувањње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Мала група 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околу 1 од 7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стануваат значително подобри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Кост-ефектот - контроверзен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3410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Memantine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923866" cy="4498108"/>
          </a:xfrm>
        </p:spPr>
        <p:txBody>
          <a:bodyPr>
            <a:normAutofit/>
          </a:bodyPr>
          <a:lstStyle/>
          <a:p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Парцијален активатор на </a:t>
            </a:r>
            <a:r>
              <a:rPr lang="en-US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NMDA </a:t>
            </a:r>
            <a:r>
              <a:rPr lang="en-US" alt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(N-methyl-D-aspartate) </a:t>
            </a:r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рецепторот</a:t>
            </a:r>
            <a:r>
              <a:rPr lang="en-US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превенира прекумерна стимулација на глутамат</a:t>
            </a:r>
            <a:r>
              <a:rPr lang="en-US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можни се и други ефекти</a:t>
            </a:r>
            <a:endParaRPr lang="en-US" alt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Студии кај блага до тешка АБ, васкуларна или мешана деменција </a:t>
            </a:r>
            <a:endParaRPr lang="en-US" alt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 неколку позначајни несакани ефекти</a:t>
            </a:r>
            <a:endParaRPr lang="en-CA" alt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6797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Memantine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08728"/>
            <a:ext cx="8923866" cy="44981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Слична цена како </a:t>
            </a:r>
            <a:r>
              <a:rPr lang="en-US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Donepezil</a:t>
            </a:r>
            <a:endParaRPr lang="en-US" alt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Студиите покажале сличен степен на бенефит кај умерена до тешка АБ </a:t>
            </a:r>
            <a:r>
              <a:rPr lang="en-US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MMSE </a:t>
            </a:r>
            <a:r>
              <a:rPr lang="en-US" altLang="en-US" sz="3200" b="1" u="sng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alt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14) </a:t>
            </a:r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 и</a:t>
            </a:r>
            <a:r>
              <a:rPr lang="en-US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donepezil, </a:t>
            </a:r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било да се дава сам или во комбинација со </a:t>
            </a:r>
            <a:r>
              <a:rPr lang="en-US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donepezil </a:t>
            </a:r>
            <a:endParaRPr lang="en-US" alt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Мали бенефити во однос на меморијата, функцијата и однесувањето </a:t>
            </a:r>
            <a:endParaRPr lang="en-US" alt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mk-MK" alt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Помалку убедлив бенефит кај блага АБ или васкуларна или мешана деменција </a:t>
            </a:r>
            <a:endParaRPr lang="en-CA" alt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3842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Donepezil </a:t>
            </a:r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Memantine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80" y="2359892"/>
            <a:ext cx="8923866" cy="4498108"/>
          </a:xfrm>
        </p:spPr>
        <p:txBody>
          <a:bodyPr>
            <a:normAutofit/>
          </a:bodyPr>
          <a:lstStyle/>
          <a:p>
            <a:r>
              <a:rPr lang="mk-MK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Донепезилот е индициран во почетната фаза и во средно-тешката форма на АБ</a:t>
            </a:r>
          </a:p>
          <a:p>
            <a:pPr marL="0" indent="0">
              <a:buNone/>
            </a:pPr>
            <a:endParaRPr lang="mk-MK" sz="32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Мемнатинот е индициран во средно-тешка и тешка форма на АБ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559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 помошни лекови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317" y="1653310"/>
            <a:ext cx="8923866" cy="4498108"/>
          </a:xfrm>
        </p:spPr>
        <p:txBody>
          <a:bodyPr>
            <a:normAutofit/>
          </a:bodyPr>
          <a:lstStyle/>
          <a:p>
            <a:r>
              <a:rPr lang="mk-MK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Гинко-билоба: екстракт од лист од дрво (студии покажале мал до никаков ефект; неколку несакани ефекти</a:t>
            </a:r>
          </a:p>
          <a:p>
            <a:r>
              <a:rPr lang="mk-MK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Витамин Е (антиоксидант) – понови студии покажале дека нема ефект; сериозни кардиоваскуларни несакани ефекти</a:t>
            </a:r>
          </a:p>
          <a:p>
            <a:r>
              <a:rPr lang="mk-MK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Естрогени – кај жени со АБ – понови студии без ефект, но зголемена можност од токсичност и штета</a:t>
            </a:r>
          </a:p>
          <a:p>
            <a:r>
              <a:rPr lang="mk-MK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Слична приказна и со антиинфламаторни лекови (Волтарен, Виокс) – не се докажани ефекти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5160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Лекови за подобрување на расположение и однесување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552" y="2350656"/>
            <a:ext cx="8923866" cy="4498108"/>
          </a:xfrm>
        </p:spPr>
        <p:txBody>
          <a:bodyPr>
            <a:normAutofit/>
          </a:bodyPr>
          <a:lstStyle/>
          <a:p>
            <a:r>
              <a:rPr lang="mk-MK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Депресијата е честа кај луѓето со АБ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Ако е доста тешка</a:t>
            </a:r>
            <a:r>
              <a:rPr lang="en-GB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безбедно да се употребуваат анти-депресиви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Некои анти-депресиви ја влошуваат меморијата и треба да се избегнуваат </a:t>
            </a:r>
            <a:endParaRPr lang="en-GB" altLang="en-GB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479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Лекови за подобрување на расположение и однесување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552" y="2350656"/>
            <a:ext cx="8923866" cy="4498108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Промени во однесувањето се чести и го намалуваат квалитетот на живот </a:t>
            </a: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Најчесто, има скриена причина за однесувањето (болка, констипација, инфекција, несакан ефект од лек)</a:t>
            </a: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Промена во средината или адекватен пристап во однесувањето може да бидат ефикасни 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6552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Лекови за подобрување на расположение и однесување</a:t>
            </a:r>
            <a:endParaRPr lang="mk-MK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552" y="2350656"/>
            <a:ext cx="8923866" cy="4498108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неконтролирана агитација, агресија, халуцинации или илузии, може да има потреба од анти-психотични лекови 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Haloperidol, chlorpromazine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понови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risperidone</a:t>
            </a:r>
            <a:r>
              <a:rPr lang="en-GB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olanzapine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quetiapine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да се употребат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Сите овие може да дадат сериозни несакани ефекти и потребно е внимателно дозирање и мониторирање 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0351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44302" cy="1320800"/>
          </a:xfrm>
        </p:spPr>
        <p:txBody>
          <a:bodyPr/>
          <a:lstStyle/>
          <a:p>
            <a:r>
              <a:rPr lang="mk-MK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 </a:t>
            </a:r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теории во развој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Имунизација да се превенира развој на плаки на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b-amyloid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Лекови да се стопираат </a:t>
            </a:r>
            <a:r>
              <a:rPr lang="en-GB" altLang="en-GB" sz="28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secretase</a:t>
            </a:r>
            <a:r>
              <a:rPr lang="en-GB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ензимите од создавање на абнормален б-амилоид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Лекови кои превенираат агрегација на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b-amyloid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Лекови за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-протеинот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644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171" y="609600"/>
            <a:ext cx="8596668" cy="1316182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Прашања: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77335" y="2156691"/>
            <a:ext cx="8596668" cy="1514764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Кои се главните симптоми на Алцхајмеровата болест?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7335" y="3440699"/>
            <a:ext cx="9767455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континуиран </a:t>
            </a:r>
            <a:r>
              <a:rPr lang="mk-MK" altLang="en-GB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пад на меморијата, </a:t>
            </a:r>
            <a:endParaRPr lang="mk-MK" altLang="en-GB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промени </a:t>
            </a:r>
            <a:r>
              <a:rPr lang="mk-MK" altLang="en-GB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 расудување и резонирање </a:t>
            </a:r>
            <a:endParaRPr lang="mk-MK" altLang="en-GB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и </a:t>
            </a:r>
            <a:r>
              <a:rPr lang="mk-MK" altLang="en-GB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неспособност да се изведуваат вообичаени секојдневни </a:t>
            </a:r>
            <a:r>
              <a:rPr lang="mk-MK" altLang="en-GB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mk-MK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Сите наведени погоре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7649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Кој </a:t>
            </a:r>
            <a:r>
              <a:rPr lang="mk-MK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 </a:t>
            </a:r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Алцхајмер?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75668" y="1930400"/>
            <a:ext cx="4774467" cy="3880773"/>
          </a:xfrm>
        </p:spPr>
        <p:txBody>
          <a:bodyPr>
            <a:noAutofit/>
          </a:bodyPr>
          <a:lstStyle/>
          <a:p>
            <a:r>
              <a:rPr lang="en-US" altLang="en-GB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Alois</a:t>
            </a:r>
            <a:r>
              <a:rPr lang="en-US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Alzheimer 1864-1915</a:t>
            </a: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Професор по психологија во Бреслау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1907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опишал случај на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годишно лице и ги дал последователните патолошки наоди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9928" y="1930400"/>
            <a:ext cx="2951017" cy="4169670"/>
          </a:xfrm>
        </p:spPr>
      </p:pic>
    </p:spTree>
    <p:extLst>
      <p:ext uri="{BB962C8B-B14F-4D97-AF65-F5344CB8AC3E}">
        <p14:creationId xmlns:p14="http://schemas.microsoft.com/office/powerpoint/2010/main" val="1037878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171" y="609600"/>
            <a:ext cx="8596668" cy="1316182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Прашања: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77335" y="2156691"/>
            <a:ext cx="8596668" cy="1514764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Која е процентуалната застапеност на АБ кај лица над 85 години?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8171" y="3671455"/>
            <a:ext cx="97674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en-US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mk-MK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популацијата има АБ</a:t>
            </a:r>
            <a:endParaRPr lang="en-US" alt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en-US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mk-MK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популацијата има АБ</a:t>
            </a:r>
            <a:endParaRPr lang="en-US" alt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en-US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47 % </a:t>
            </a:r>
            <a:r>
              <a:rPr lang="mk-MK" alt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 популацијата има АБ</a:t>
            </a:r>
            <a:endParaRPr lang="en-US" alt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5263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171" y="609600"/>
            <a:ext cx="8596668" cy="1316182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Прашања: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77335" y="2156691"/>
            <a:ext cx="8596668" cy="1514764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Кои се најчести нарушувања кај АБ?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8171" y="3671455"/>
            <a:ext cx="97674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Апраксија, агнозија, афазија</a:t>
            </a:r>
            <a:endParaRPr lang="en-US" alt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Нарушување во емоциите и однесувањето</a:t>
            </a:r>
            <a:endParaRPr lang="en-US" alt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en-US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 А и под Б</a:t>
            </a:r>
            <a:endParaRPr lang="en-US" alt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0074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171" y="609600"/>
            <a:ext cx="8596668" cy="1316182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Прашања: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77335" y="2156691"/>
            <a:ext cx="8596668" cy="1514764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 потребно е да се диференцира од следните наведени ентитети – што е погрешно?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8171" y="3671455"/>
            <a:ext cx="976745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</a:t>
            </a: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Деменција</a:t>
            </a:r>
            <a:endParaRPr lang="en-US" alt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Депресија</a:t>
            </a:r>
            <a:endParaRPr lang="en-US" alt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en-US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Делириум</a:t>
            </a: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Г) </a:t>
            </a:r>
            <a:r>
              <a:rPr lang="mk-MK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Шизофренија</a:t>
            </a:r>
            <a:endParaRPr lang="en-US" alt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53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171" y="609600"/>
            <a:ext cx="8596668" cy="1316182"/>
          </a:xfrm>
        </p:spPr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Прашања: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77335" y="2156691"/>
            <a:ext cx="8596668" cy="1514764"/>
          </a:xfrm>
        </p:spPr>
        <p:txBody>
          <a:bodyPr>
            <a:normAutofit/>
          </a:bodyPr>
          <a:lstStyle/>
          <a:p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кој начин делува Донепезилот?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8171" y="3671455"/>
            <a:ext cx="97674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mk-MK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Парцијален активатор на </a:t>
            </a: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NMDA (N-methyl-D-aspartate) </a:t>
            </a:r>
            <a:r>
              <a:rPr lang="mk-MK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рецепторот</a:t>
            </a:r>
            <a:endParaRPr lang="en-US" alt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mk-MK" alt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Инхибиција на </a:t>
            </a:r>
            <a:r>
              <a:rPr lang="mk-MK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холинестеразата</a:t>
            </a:r>
          </a:p>
          <a:p>
            <a:pPr>
              <a:spcBef>
                <a:spcPct val="50000"/>
              </a:spcBef>
              <a:buClr>
                <a:srgbClr val="CC3300"/>
              </a:buClr>
            </a:pPr>
            <a:r>
              <a:rPr lang="mk-MK" alt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6102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Други деменции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281835"/>
          </a:xfrm>
        </p:spPr>
        <p:txBody>
          <a:bodyPr>
            <a:normAutofit lnSpcReduction="10000"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 причини на деменција вклучуваат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Васкуларна деменција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GB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Lewy</a:t>
            </a:r>
            <a:r>
              <a:rPr lang="en-US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body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деменција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Pick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-ова болест 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фронто-темпорална деменција</a:t>
            </a: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GB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Creutzfeldt-Jakob 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болест</a:t>
            </a:r>
            <a:endParaRPr lang="en-GB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Huntington</a:t>
            </a: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-ова болест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многу други ретки состојби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621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Алцхајмерова болест (АД)</a:t>
            </a:r>
            <a:endParaRPr lang="mk-MK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Autofit/>
          </a:bodyPr>
          <a:lstStyle/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Прогресивна, дегенеративна, иреверзибилна деменција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Количината на оштетување од болеста се зголемува во текот на време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Нервните клетки во мозокот се дегенерираат или распаѓаат </a:t>
            </a:r>
            <a:endParaRPr lang="en-US" altLang="en-GB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mk-MK" altLang="en-GB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Оштетувањето врз мозочните клетки не може да се репарира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5130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53" y="626027"/>
            <a:ext cx="5625329" cy="5801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972316" y="4874846"/>
            <a:ext cx="20392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http://www.alz.org/brain/14.asp</a:t>
            </a:r>
          </a:p>
        </p:txBody>
      </p:sp>
      <p:pic>
        <p:nvPicPr>
          <p:cNvPr id="6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910" y="370278"/>
            <a:ext cx="4133468" cy="3879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22263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488</TotalTime>
  <Words>2584</Words>
  <Application>Microsoft Office PowerPoint</Application>
  <PresentationFormat>Widescreen</PresentationFormat>
  <Paragraphs>319</Paragraphs>
  <Slides>63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  <vt:variant>
        <vt:lpstr>Custom Shows</vt:lpstr>
      </vt:variant>
      <vt:variant>
        <vt:i4>1</vt:i4>
      </vt:variant>
    </vt:vector>
  </HeadingPairs>
  <TitlesOfParts>
    <vt:vector size="72" baseType="lpstr">
      <vt:lpstr>ＭＳ Ｐゴシック</vt:lpstr>
      <vt:lpstr>Arial</vt:lpstr>
      <vt:lpstr>Calibri</vt:lpstr>
      <vt:lpstr>Symbol</vt:lpstr>
      <vt:lpstr>Times New Roman</vt:lpstr>
      <vt:lpstr>Trebuchet MS</vt:lpstr>
      <vt:lpstr>Wingdings 3</vt:lpstr>
      <vt:lpstr>Facet</vt:lpstr>
      <vt:lpstr>Алцхајмерова болест</vt:lpstr>
      <vt:lpstr>ПРЕГЛЕД</vt:lpstr>
      <vt:lpstr>Дефиниција – Алцхајмер и Деменција</vt:lpstr>
      <vt:lpstr>Што е деменција?</vt:lpstr>
      <vt:lpstr>Што е Алцхајмер?</vt:lpstr>
      <vt:lpstr>Кој е Алцхајмер?</vt:lpstr>
      <vt:lpstr>Други деменции</vt:lpstr>
      <vt:lpstr>Алцхајмерова болест (АД)</vt:lpstr>
      <vt:lpstr>PowerPoint Presentation</vt:lpstr>
      <vt:lpstr>Алцхајмерова болест (АБ)</vt:lpstr>
      <vt:lpstr>Спорадична Алцхајмерова болест</vt:lpstr>
      <vt:lpstr>Фамилијарна Автосомна Доминантна АБ (ФАД)</vt:lpstr>
      <vt:lpstr>Генетика</vt:lpstr>
      <vt:lpstr>Генетика</vt:lpstr>
      <vt:lpstr>Фактори од средината</vt:lpstr>
      <vt:lpstr>PowerPoint Presentation</vt:lpstr>
      <vt:lpstr>Димензии на проблемот</vt:lpstr>
      <vt:lpstr>Димензии на проблемот</vt:lpstr>
      <vt:lpstr>Димензии на проблемот</vt:lpstr>
      <vt:lpstr>Причини и ризик фактори</vt:lpstr>
      <vt:lpstr>Причини за АБ</vt:lpstr>
      <vt:lpstr>Амилоидна хипотеза</vt:lpstr>
      <vt:lpstr>Тау хипотеза</vt:lpstr>
      <vt:lpstr>Ризик фактори</vt:lpstr>
      <vt:lpstr>Ризик фактори</vt:lpstr>
      <vt:lpstr>Симптоми</vt:lpstr>
      <vt:lpstr>Промени во менталните способности</vt:lpstr>
      <vt:lpstr>Промени во менталните способности</vt:lpstr>
      <vt:lpstr>Промени во менталните способности</vt:lpstr>
      <vt:lpstr>Промени во менталните функции</vt:lpstr>
      <vt:lpstr>Промени во менталните функции</vt:lpstr>
      <vt:lpstr>Афазија</vt:lpstr>
      <vt:lpstr>Промени во емоциите и однесувањето</vt:lpstr>
      <vt:lpstr>Промени во однесувањето</vt:lpstr>
      <vt:lpstr>Типични онесувања</vt:lpstr>
      <vt:lpstr>Однесувања</vt:lpstr>
      <vt:lpstr>Промени во физичките способности</vt:lpstr>
      <vt:lpstr>Конечно</vt:lpstr>
      <vt:lpstr>Евентуално....</vt:lpstr>
      <vt:lpstr>Евентуално....</vt:lpstr>
      <vt:lpstr>Дијагноза</vt:lpstr>
      <vt:lpstr>Дијагноза</vt:lpstr>
      <vt:lpstr>Дијагноза</vt:lpstr>
      <vt:lpstr>Лабораториски тестови</vt:lpstr>
      <vt:lpstr>Терапија</vt:lpstr>
      <vt:lpstr>Функционирање и безбедност</vt:lpstr>
      <vt:lpstr>Подобрување на меморија</vt:lpstr>
      <vt:lpstr>Лекови</vt:lpstr>
      <vt:lpstr>Donepezil (Aricept, Yasnal....)</vt:lpstr>
      <vt:lpstr>Donepezil</vt:lpstr>
      <vt:lpstr>Memantine</vt:lpstr>
      <vt:lpstr>Memantine</vt:lpstr>
      <vt:lpstr>Donepezil и Memantine</vt:lpstr>
      <vt:lpstr>Други помошни лекови</vt:lpstr>
      <vt:lpstr>Лекови за подобрување на расположение и однесување</vt:lpstr>
      <vt:lpstr>Лекови за подобрување на расположение и однесување</vt:lpstr>
      <vt:lpstr>Лекови за подобрување на расположение и однесување</vt:lpstr>
      <vt:lpstr>Нови теории во развој</vt:lpstr>
      <vt:lpstr>Прашања:</vt:lpstr>
      <vt:lpstr>Прашања:</vt:lpstr>
      <vt:lpstr>Прашања:</vt:lpstr>
      <vt:lpstr>Прашања:</vt:lpstr>
      <vt:lpstr>Прашања:</vt:lpstr>
      <vt:lpstr>Custom Show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Алцхајмерова болест</dc:title>
  <dc:creator>Olivera Stojceva</dc:creator>
  <cp:lastModifiedBy>Olivera Stojceva</cp:lastModifiedBy>
  <cp:revision>79</cp:revision>
  <dcterms:created xsi:type="dcterms:W3CDTF">2018-11-22T22:06:39Z</dcterms:created>
  <dcterms:modified xsi:type="dcterms:W3CDTF">2018-11-25T19:29:26Z</dcterms:modified>
</cp:coreProperties>
</file>