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2" r:id="rId10"/>
    <p:sldId id="271" r:id="rId11"/>
    <p:sldId id="272" r:id="rId12"/>
    <p:sldId id="263" r:id="rId13"/>
    <p:sldId id="264" r:id="rId14"/>
    <p:sldId id="265" r:id="rId15"/>
    <p:sldId id="266" r:id="rId16"/>
    <p:sldId id="267" r:id="rId17"/>
    <p:sldId id="268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F48D-34BD-4D02-8759-BCE29EF5D4D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890-C4FC-46DA-9075-15F1122F68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F48D-34BD-4D02-8759-BCE29EF5D4D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890-C4FC-46DA-9075-15F1122F6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F48D-34BD-4D02-8759-BCE29EF5D4D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890-C4FC-46DA-9075-15F1122F6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F48D-34BD-4D02-8759-BCE29EF5D4D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890-C4FC-46DA-9075-15F1122F6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F48D-34BD-4D02-8759-BCE29EF5D4D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890-C4FC-46DA-9075-15F1122F6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F48D-34BD-4D02-8759-BCE29EF5D4D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890-C4FC-46DA-9075-15F1122F6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F48D-34BD-4D02-8759-BCE29EF5D4D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890-C4FC-46DA-9075-15F1122F6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F48D-34BD-4D02-8759-BCE29EF5D4D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890-C4FC-46DA-9075-15F1122F6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F48D-34BD-4D02-8759-BCE29EF5D4D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890-C4FC-46DA-9075-15F1122F6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F48D-34BD-4D02-8759-BCE29EF5D4D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890-C4FC-46DA-9075-15F1122F68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768F48D-34BD-4D02-8759-BCE29EF5D4D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F515890-C4FC-46DA-9075-15F1122F6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768F48D-34BD-4D02-8759-BCE29EF5D4D9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F515890-C4FC-46DA-9075-15F1122F6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gif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mailto:stephen.e.roberts@swansea.ac.uk" TargetMode="Externa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АКУТЕН ПАНКРЕАТИТ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k-MK" b="1" dirty="0" smtClean="0">
                <a:latin typeface="Arial" pitchFamily="34" charset="0"/>
                <a:cs typeface="Arial" pitchFamily="34" charset="0"/>
              </a:rPr>
              <a:t>Автор: Владимир Аврамоски</a:t>
            </a:r>
          </a:p>
          <a:p>
            <a:r>
              <a:rPr lang="mk-MK" b="1" dirty="0" smtClean="0">
                <a:latin typeface="Arial" pitchFamily="34" charset="0"/>
                <a:cs typeface="Arial" pitchFamily="34" charset="0"/>
              </a:rPr>
              <a:t>Универзитетска клиника за гастроентерохепатологија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АКУТЕН ПАНКРЕАТИТ</a:t>
            </a:r>
            <a:br>
              <a:rPr lang="mk-MK" dirty="0" smtClean="0">
                <a:latin typeface="Arial" pitchFamily="34" charset="0"/>
                <a:cs typeface="Arial" pitchFamily="34" charset="0"/>
              </a:rPr>
            </a:br>
            <a:r>
              <a:rPr lang="mk-MK" dirty="0" smtClean="0">
                <a:latin typeface="Arial" pitchFamily="34" charset="0"/>
                <a:cs typeface="Arial" pitchFamily="34" charset="0"/>
              </a:rPr>
              <a:t>Физикален наод: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ncreati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414598"/>
            <a:ext cx="2448272" cy="14689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3528" y="1700808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latin typeface="Arial" pitchFamily="34" charset="0"/>
                <a:cs typeface="Arial" pitchFamily="34" charset="0"/>
              </a:rPr>
              <a:t>Покачена телесна температура (76%) и тахикардија (65%), хипотензија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3528" y="3068960"/>
            <a:ext cx="244827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latin typeface="Arial" pitchFamily="34" charset="0"/>
                <a:cs typeface="Arial" pitchFamily="34" charset="0"/>
              </a:rPr>
              <a:t>Болна абдоминална осетливост, мускулен дефанс (68%) и абдоминална дистензија (65%)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5085184"/>
            <a:ext cx="252028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latin typeface="Arial" pitchFamily="34" charset="0"/>
                <a:cs typeface="Arial" pitchFamily="34" charset="0"/>
              </a:rPr>
              <a:t>Холестатска жолтица (28%)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56176" y="1772816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latin typeface="Arial" pitchFamily="34" charset="0"/>
                <a:cs typeface="Arial" pitchFamily="34" charset="0"/>
              </a:rPr>
              <a:t>Диспнеа (10%), тахипнеа со хркулки базално – особено лево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56176" y="3140968"/>
            <a:ext cx="273630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latin typeface="Arial" pitchFamily="34" charset="0"/>
                <a:cs typeface="Arial" pitchFamily="34" charset="0"/>
              </a:rPr>
              <a:t>Хемодинамска нестабилност (10%), хематемеза или мелена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84168" y="5229200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latin typeface="Arial" pitchFamily="34" charset="0"/>
                <a:cs typeface="Arial" pitchFamily="34" charset="0"/>
              </a:rPr>
              <a:t>Мускулни спазми по екстремитети како резултат на хипокалцемија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200" dirty="0" smtClean="0">
                <a:latin typeface="Arial" pitchFamily="34" charset="0"/>
                <a:cs typeface="Arial" pitchFamily="34" charset="0"/>
              </a:rPr>
              <a:t>АКУТЕН ПАНКРЕАТИТ</a:t>
            </a:r>
            <a:br>
              <a:rPr lang="mk-MK" sz="3200" dirty="0" smtClean="0">
                <a:latin typeface="Arial" pitchFamily="34" charset="0"/>
                <a:cs typeface="Arial" pitchFamily="34" charset="0"/>
              </a:rPr>
            </a:br>
            <a:r>
              <a:rPr lang="mk-MK" sz="3200" dirty="0" smtClean="0">
                <a:latin typeface="Arial" pitchFamily="34" charset="0"/>
                <a:cs typeface="Arial" pitchFamily="34" charset="0"/>
              </a:rPr>
              <a:t>Физикален  наод кај најтешката форма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73016"/>
            <a:ext cx="2736304" cy="2088232"/>
          </a:xfrm>
          <a:prstGeom prst="rect">
            <a:avLst/>
          </a:prstGeom>
        </p:spPr>
      </p:pic>
      <p:pic>
        <p:nvPicPr>
          <p:cNvPr id="5" name="Picture 4" descr="im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4363" y="3573016"/>
            <a:ext cx="2675789" cy="2060848"/>
          </a:xfrm>
          <a:prstGeom prst="rect">
            <a:avLst/>
          </a:prstGeom>
        </p:spPr>
      </p:pic>
      <p:pic>
        <p:nvPicPr>
          <p:cNvPr id="6" name="Picture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573016"/>
            <a:ext cx="2016224" cy="208823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700808"/>
            <a:ext cx="273630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Cullen-</a:t>
            </a:r>
            <a:r>
              <a:rPr lang="mk-MK" b="1" dirty="0" smtClean="0">
                <a:latin typeface="Arial" pitchFamily="34" charset="0"/>
                <a:cs typeface="Arial" pitchFamily="34" charset="0"/>
              </a:rPr>
              <a:t>ов знак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3848" y="1700808"/>
            <a:ext cx="273630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Grey-Turner-</a:t>
            </a:r>
            <a:r>
              <a:rPr lang="mk-MK" b="1" dirty="0" smtClean="0">
                <a:latin typeface="Arial" pitchFamily="34" charset="0"/>
                <a:cs typeface="Arial" pitchFamily="34" charset="0"/>
              </a:rPr>
              <a:t>ов знак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56176" y="1700808"/>
            <a:ext cx="273630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latin typeface="Arial" pitchFamily="34" charset="0"/>
                <a:cs typeface="Arial" pitchFamily="34" charset="0"/>
              </a:rPr>
              <a:t>Еритематозни кожни нодули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АКУТЕН ПАНКРЕАТИТ</a:t>
            </a:r>
            <a:br>
              <a:rPr lang="mk-MK" dirty="0" smtClean="0">
                <a:latin typeface="Arial" pitchFamily="34" charset="0"/>
                <a:cs typeface="Arial" pitchFamily="34" charset="0"/>
              </a:rPr>
            </a:br>
            <a:r>
              <a:rPr lang="mk-MK" sz="3100" dirty="0" smtClean="0">
                <a:latin typeface="Arial" pitchFamily="34" charset="0"/>
                <a:cs typeface="Arial" pitchFamily="34" charset="0"/>
              </a:rPr>
              <a:t>Биохемиски одлики на раната и касна фаза</a:t>
            </a:r>
            <a:r>
              <a:rPr lang="mk-MK" dirty="0" smtClean="0"/>
              <a:t> </a:t>
            </a:r>
            <a:endParaRPr lang="en-US" dirty="0"/>
          </a:p>
        </p:txBody>
      </p:sp>
      <p:pic>
        <p:nvPicPr>
          <p:cNvPr id="4" name="Picture 3" descr="slide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2168"/>
            <a:ext cx="9144000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АКУТЕН ПАНКРЕАТИТ</a:t>
            </a:r>
            <a:br>
              <a:rPr lang="mk-MK" dirty="0" smtClean="0">
                <a:latin typeface="Arial" pitchFamily="34" charset="0"/>
                <a:cs typeface="Arial" pitchFamily="34" charset="0"/>
              </a:rPr>
            </a:br>
            <a:r>
              <a:rPr lang="mk-MK" dirty="0" smtClean="0">
                <a:latin typeface="Arial" pitchFamily="34" charset="0"/>
                <a:cs typeface="Arial" pitchFamily="34" charset="0"/>
              </a:rPr>
              <a:t>УЛТРАЗВУК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box_211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356105"/>
            <a:ext cx="3649588" cy="2521167"/>
          </a:xfrm>
          <a:prstGeom prst="rect">
            <a:avLst/>
          </a:prstGeom>
        </p:spPr>
      </p:pic>
      <p:pic>
        <p:nvPicPr>
          <p:cNvPr id="6" name="Picture 5" descr="presentation1pptx-ultrasound-study-of-the-spleen-and-pancreas-60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61490"/>
            <a:ext cx="3558229" cy="25157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568" y="2276872"/>
            <a:ext cx="35283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latin typeface="Arial" pitchFamily="34" charset="0"/>
                <a:cs typeface="Arial" pitchFamily="34" charset="0"/>
              </a:rPr>
              <a:t>Едематозен (интерстицијален) акутен панкреатит</a:t>
            </a:r>
            <a:r>
              <a:rPr lang="mk-MK" dirty="0" smtClean="0">
                <a:latin typeface="Arial" pitchFamily="34" charset="0"/>
                <a:cs typeface="Arial" pitchFamily="34" charset="0"/>
              </a:rPr>
              <a:t> со акутна перипанкреатична течност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8024" y="2276872"/>
            <a:ext cx="36004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latin typeface="Arial" pitchFamily="34" charset="0"/>
                <a:cs typeface="Arial" pitchFamily="34" charset="0"/>
              </a:rPr>
              <a:t>Некротичен акутен панкреатит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АКУТЕН ПАНКРЕАТИТ</a:t>
            </a:r>
            <a:br>
              <a:rPr lang="mk-MK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CECT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ontrast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nhanced CT)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096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4176464" cy="3962400"/>
          </a:xfrm>
          <a:prstGeom prst="rect">
            <a:avLst/>
          </a:prstGeom>
        </p:spPr>
      </p:pic>
      <p:pic>
        <p:nvPicPr>
          <p:cNvPr id="5" name="Picture 4" descr="B9780702034480000268_f03-371a-9780702034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852936"/>
            <a:ext cx="4320480" cy="3960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1700808"/>
            <a:ext cx="41764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latin typeface="Arial" pitchFamily="34" charset="0"/>
                <a:cs typeface="Arial" pitchFamily="34" charset="0"/>
              </a:rPr>
              <a:t>Едематозен панкреатит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1700808"/>
            <a:ext cx="43204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latin typeface="Arial" pitchFamily="34" charset="0"/>
                <a:cs typeface="Arial" pitchFamily="34" charset="0"/>
              </a:rPr>
              <a:t>Некротичен акутен панкреатит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АКУТЕН ПАНКРЕАТИТ</a:t>
            </a:r>
            <a:br>
              <a:rPr lang="mk-MK" dirty="0" smtClean="0"/>
            </a:br>
            <a:r>
              <a:rPr lang="mk-MK" dirty="0" smtClean="0"/>
              <a:t>Компликации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67544" y="1700808"/>
            <a:ext cx="38884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latin typeface="Arial" pitchFamily="34" charset="0"/>
                <a:cs typeface="Arial" pitchFamily="34" charset="0"/>
              </a:rPr>
              <a:t>Рани компликации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0" y="1700808"/>
            <a:ext cx="40324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latin typeface="Arial" pitchFamily="34" charset="0"/>
                <a:cs typeface="Arial" pitchFamily="34" charset="0"/>
              </a:rPr>
              <a:t>Касни компликации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564904"/>
            <a:ext cx="3888432" cy="4032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Кардиоваскуларен колапс</a:t>
            </a:r>
          </a:p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Респираторна слабост (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ARDS)</a:t>
            </a:r>
            <a:endParaRPr lang="mk-MK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Бубрежна слабост</a:t>
            </a:r>
          </a:p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ГИТ илеус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DIC</a:t>
            </a:r>
          </a:p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Визуелни нарушувања</a:t>
            </a:r>
          </a:p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Промени во менталниот статус</a:t>
            </a:r>
          </a:p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Метаболни нарушувања (хипергликемија, хипокалцемија)</a:t>
            </a:r>
          </a:p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Акутни колекции на течност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Акутна некроза на поткожното масно ткиво</a:t>
            </a:r>
          </a:p>
          <a:p>
            <a:pPr marL="342900" indent="-34290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2564904"/>
            <a:ext cx="4032448" cy="4032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Панкреатична некроза</a:t>
            </a:r>
          </a:p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Панкреатична псеудоциста</a:t>
            </a:r>
          </a:p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Билијарна опструкција</a:t>
            </a:r>
          </a:p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Панкреатична псеудоаневризма</a:t>
            </a:r>
          </a:p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Перфорација</a:t>
            </a:r>
          </a:p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Опструкција</a:t>
            </a:r>
          </a:p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Фистулизација</a:t>
            </a:r>
          </a:p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Инфекција (абсцес на панкреас, инфицирана некроза)</a:t>
            </a:r>
          </a:p>
          <a:p>
            <a:pPr marL="342900" indent="-342900">
              <a:buFont typeface="+mj-lt"/>
              <a:buAutoNum type="arabicParenR"/>
            </a:pPr>
            <a:r>
              <a:rPr lang="mk-M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ГИТ крвавење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АКУТЕН ПАНКРЕАТИТ</a:t>
            </a:r>
            <a:br>
              <a:rPr lang="mk-MK" dirty="0" smtClean="0"/>
            </a:br>
            <a:r>
              <a:rPr lang="mk-MK" dirty="0" smtClean="0"/>
              <a:t>Третман</a:t>
            </a:r>
            <a:endParaRPr lang="en-US" dirty="0"/>
          </a:p>
        </p:txBody>
      </p:sp>
      <p:pic>
        <p:nvPicPr>
          <p:cNvPr id="4" name="Picture 3" descr="pancreati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339" y="2708920"/>
            <a:ext cx="4775717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1844824"/>
            <a:ext cx="35283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mk-M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1400" b="1" dirty="0" smtClean="0">
                <a:latin typeface="Arial" pitchFamily="34" charset="0"/>
                <a:cs typeface="Arial" pitchFamily="34" charset="0"/>
              </a:rPr>
              <a:t>Прекин на внес на храна и течности во први 72 часа</a:t>
            </a:r>
          </a:p>
          <a:p>
            <a:pPr>
              <a:buFont typeface="Wingdings" pitchFamily="2" charset="2"/>
              <a:buChar char="§"/>
            </a:pPr>
            <a:r>
              <a:rPr lang="mk-M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1400" b="1" dirty="0" smtClean="0">
                <a:latin typeface="Arial" pitchFamily="34" charset="0"/>
                <a:cs typeface="Arial" pitchFamily="34" charset="0"/>
              </a:rPr>
              <a:t>Екстензивна парентерална флуидна терапија во волумен од најмалку 3 литри/24 часа и.в. (од витално значење е да се започне во први 12-24 часа од почетокот на болките!!!)</a:t>
            </a:r>
          </a:p>
          <a:p>
            <a:pPr>
              <a:buFont typeface="Wingdings" pitchFamily="2" charset="2"/>
              <a:buChar char="§"/>
            </a:pPr>
            <a:r>
              <a:rPr lang="mk-M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1400" b="1" dirty="0" smtClean="0">
                <a:latin typeface="Arial" pitchFamily="34" charset="0"/>
                <a:cs typeface="Arial" pitchFamily="34" charset="0"/>
              </a:rPr>
              <a:t>Аналгетска терапија</a:t>
            </a:r>
          </a:p>
          <a:p>
            <a:pPr>
              <a:buFont typeface="Wingdings" pitchFamily="2" charset="2"/>
              <a:buChar char="§"/>
            </a:pPr>
            <a:r>
              <a:rPr lang="mk-M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1400" dirty="0" smtClean="0">
                <a:latin typeface="Arial" pitchFamily="34" charset="0"/>
                <a:cs typeface="Arial" pitchFamily="34" charset="0"/>
              </a:rPr>
              <a:t>Нема научни докази и оправданост за иницијално ординирање на </a:t>
            </a:r>
            <a:r>
              <a:rPr lang="mk-MK" sz="1400" b="1" dirty="0" smtClean="0">
                <a:latin typeface="Arial" pitchFamily="34" charset="0"/>
                <a:cs typeface="Arial" pitchFamily="34" charset="0"/>
              </a:rPr>
              <a:t>антибиотици</a:t>
            </a:r>
            <a:r>
              <a:rPr lang="mk-MK" sz="1400" dirty="0" smtClean="0">
                <a:latin typeface="Arial" pitchFamily="34" charset="0"/>
                <a:cs typeface="Arial" pitchFamily="34" charset="0"/>
              </a:rPr>
              <a:t>, сем кај докажана инфицирана некроза, панкреатичен абсцес и холангитис</a:t>
            </a:r>
          </a:p>
          <a:p>
            <a:pPr>
              <a:buFont typeface="Wingdings" pitchFamily="2" charset="2"/>
              <a:buChar char="§"/>
            </a:pPr>
            <a:r>
              <a:rPr lang="mk-M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sz="1400" b="1" dirty="0" smtClean="0">
                <a:latin typeface="Arial" pitchFamily="34" charset="0"/>
                <a:cs typeface="Arial" pitchFamily="34" charset="0"/>
              </a:rPr>
              <a:t>Ендоскопски и/или перкутани дренажни процедури </a:t>
            </a:r>
            <a:r>
              <a:rPr lang="mk-MK" sz="1400" dirty="0" smtClean="0">
                <a:latin typeface="Arial" pitchFamily="34" charset="0"/>
                <a:cs typeface="Arial" pitchFamily="34" charset="0"/>
              </a:rPr>
              <a:t>кај панкреатични псевдоцисти и хемодинамски стабилни пациенти со панкреатичен абсцес или инфицирана некроза </a:t>
            </a:r>
          </a:p>
          <a:p>
            <a:pPr>
              <a:buFont typeface="Wingdings" pitchFamily="2" charset="2"/>
              <a:buChar char="§"/>
            </a:pPr>
            <a:r>
              <a:rPr lang="mk-MK" sz="1400" b="1" dirty="0" smtClean="0">
                <a:latin typeface="Arial" pitchFamily="34" charset="0"/>
                <a:cs typeface="Arial" pitchFamily="34" charset="0"/>
              </a:rPr>
              <a:t>Хируршкиот третман </a:t>
            </a:r>
            <a:r>
              <a:rPr lang="mk-MK" sz="1400" dirty="0" smtClean="0">
                <a:latin typeface="Arial" pitchFamily="34" charset="0"/>
                <a:cs typeface="Arial" pitchFamily="34" charset="0"/>
              </a:rPr>
              <a:t>е резервиран кај пациенти со инфицирана некроза, хемодинамска нестабилност и сепса</a:t>
            </a:r>
            <a:r>
              <a:rPr lang="mk-MK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АКУТЕН ПАНКРЕАТИТ</a:t>
            </a:r>
            <a:br>
              <a:rPr lang="mk-MK" dirty="0" smtClean="0">
                <a:latin typeface="Arial" pitchFamily="34" charset="0"/>
                <a:cs typeface="Arial" pitchFamily="34" charset="0"/>
              </a:rPr>
            </a:br>
            <a:r>
              <a:rPr lang="mk-MK" dirty="0" smtClean="0">
                <a:latin typeface="Arial" pitchFamily="34" charset="0"/>
                <a:cs typeface="Arial" pitchFamily="34" charset="0"/>
              </a:rPr>
              <a:t>Клинички исход/морталитет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5542796257cb3_1TAB-outc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8321795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mtClean="0"/>
              <a:t>АКУТЕН ПАНКРЕАТИТ</a:t>
            </a:r>
            <a:br>
              <a:rPr lang="mk-MK" smtClean="0"/>
            </a:br>
            <a:r>
              <a:rPr lang="mk-MK" smtClean="0"/>
              <a:t>Прашалник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mk-MK" dirty="0" smtClean="0"/>
              <a:t>Дали постои акутен панкреатит без силна и континуирана епигастрична болка?</a:t>
            </a:r>
          </a:p>
          <a:p>
            <a:r>
              <a:rPr lang="mk-MK" dirty="0" smtClean="0"/>
              <a:t>Дали пациент кој се јавува на преглед 5-6 дена после почетокот на болките може да има уредни лабораториски вредности на амилаза и липаза?</a:t>
            </a:r>
          </a:p>
          <a:p>
            <a:r>
              <a:rPr lang="mk-MK" dirty="0" smtClean="0"/>
              <a:t>Која е најчеста причина за акутен панкреатит?</a:t>
            </a:r>
          </a:p>
          <a:p>
            <a:r>
              <a:rPr lang="mk-MK" dirty="0" smtClean="0"/>
              <a:t>Колку дијагностички критериуми треба да се присатни за да се посомневаме на акутен панкреатит?</a:t>
            </a:r>
          </a:p>
          <a:p>
            <a:r>
              <a:rPr lang="mk-MK" dirty="0" smtClean="0"/>
              <a:t>Што е најбитно да се запомни во третманот на акутниот панкреатит?</a:t>
            </a:r>
          </a:p>
          <a:p>
            <a:r>
              <a:rPr lang="mk-MK" dirty="0" smtClean="0"/>
              <a:t>Кој е третманот на пациенти со докажана инфицирана некроза и хемодинамска нестабилност?</a:t>
            </a:r>
          </a:p>
          <a:p>
            <a:r>
              <a:rPr lang="mk-MK" dirty="0" smtClean="0"/>
              <a:t>Колкав е морталитетот кај пациенти со тежок акутен панкреатит?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АКУТЕН ПАНКРЕАТИТ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k-MK" b="1" dirty="0" smtClean="0">
                <a:latin typeface="Arial" pitchFamily="34" charset="0"/>
                <a:cs typeface="Arial" pitchFamily="34" charset="0"/>
              </a:rPr>
              <a:t>Ненадејно (акутно) воспаление на панкреасот кое се должи на предвремено ослободување т.е. активирање на </a:t>
            </a:r>
            <a:r>
              <a:rPr lang="mk-MK" b="1" dirty="0" smtClean="0">
                <a:latin typeface="Arial" pitchFamily="34" charset="0"/>
                <a:cs typeface="Arial" pitchFamily="34" charset="0"/>
              </a:rPr>
              <a:t>про</a:t>
            </a:r>
            <a:r>
              <a:rPr lang="mk-MK" b="1" dirty="0" smtClean="0">
                <a:latin typeface="Arial" pitchFamily="34" charset="0"/>
                <a:cs typeface="Arial" pitchFamily="34" charset="0"/>
              </a:rPr>
              <a:t>ензимите</a:t>
            </a:r>
            <a:r>
              <a:rPr lang="mk-M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latin typeface="Arial" pitchFamily="34" charset="0"/>
                <a:cs typeface="Arial" pitchFamily="34" charset="0"/>
              </a:rPr>
              <a:t>во активни ензими во ацинарните простори и клетки на панкреасот, тука пред с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mk-MK" b="1" dirty="0" smtClean="0">
                <a:latin typeface="Arial" pitchFamily="34" charset="0"/>
                <a:cs typeface="Arial" pitchFamily="34" charset="0"/>
              </a:rPr>
              <a:t> се мисли </a:t>
            </a:r>
            <a:r>
              <a:rPr lang="mk-MK" b="1" dirty="0" smtClean="0">
                <a:latin typeface="Arial" pitchFamily="34" charset="0"/>
                <a:cs typeface="Arial" pitchFamily="34" charset="0"/>
              </a:rPr>
              <a:t>на силното протеолитичк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mk-M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latin typeface="Arial" pitchFamily="34" charset="0"/>
                <a:cs typeface="Arial" pitchFamily="34" charset="0"/>
              </a:rPr>
              <a:t>дејство на трипсиногенот и еластазата, но и на другите ензими кои ја разбиваат </a:t>
            </a:r>
            <a:r>
              <a:rPr lang="mk-MK" b="1" dirty="0" smtClean="0">
                <a:latin typeface="Arial" pitchFamily="34" charset="0"/>
                <a:cs typeface="Arial" pitchFamily="34" charset="0"/>
              </a:rPr>
              <a:t>храната</a:t>
            </a:r>
            <a:endParaRPr lang="mk-MK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АКУТЕН ПАНКРЕАТИТ - Патогенеза</a:t>
            </a:r>
            <a:r>
              <a:rPr lang="mk-MK" dirty="0" smtClean="0"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acute-pancreatitis-pathophysiolo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1556792"/>
            <a:ext cx="7776863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АКУТЕН ПАНКРЕАТИТ -Етиологија: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 fontScale="47500" lnSpcReduction="20000"/>
          </a:bodyPr>
          <a:lstStyle/>
          <a:p>
            <a:r>
              <a:rPr lang="mk-MK" b="1" dirty="0" smtClean="0">
                <a:latin typeface="Arial" pitchFamily="34" charset="0"/>
                <a:cs typeface="Arial" pitchFamily="34" charset="0"/>
              </a:rPr>
              <a:t>Алкохолен абузус</a:t>
            </a:r>
          </a:p>
          <a:p>
            <a:r>
              <a:rPr lang="mk-MK" b="1" dirty="0" smtClean="0">
                <a:latin typeface="Arial" pitchFamily="34" charset="0"/>
                <a:cs typeface="Arial" pitchFamily="34" charset="0"/>
              </a:rPr>
              <a:t>Билијарни заболувања</a:t>
            </a:r>
          </a:p>
          <a:p>
            <a:pPr>
              <a:buNone/>
            </a:pPr>
            <a:r>
              <a:rPr lang="mk-MK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- калкулоза во жолчно кесе</a:t>
            </a:r>
          </a:p>
          <a:p>
            <a:pPr>
              <a:buNone/>
            </a:pPr>
            <a:r>
              <a:rPr lang="mk-MK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	- холедохолитијаза</a:t>
            </a:r>
          </a:p>
          <a:p>
            <a:pPr>
              <a:buNone/>
            </a:pPr>
            <a:r>
              <a:rPr lang="mk-MK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	- билијарен талог</a:t>
            </a:r>
          </a:p>
          <a:p>
            <a:pPr>
              <a:buNone/>
            </a:pPr>
            <a:r>
              <a:rPr lang="mk-MK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	- микролитијаза</a:t>
            </a:r>
          </a:p>
          <a:p>
            <a:r>
              <a:rPr lang="mk-MK" b="1" dirty="0" smtClean="0">
                <a:latin typeface="Arial" pitchFamily="34" charset="0"/>
                <a:cs typeface="Arial" pitchFamily="34" charset="0"/>
              </a:rPr>
              <a:t>Механички и структурни повреди</a:t>
            </a:r>
          </a:p>
          <a:p>
            <a:pPr>
              <a:buNone/>
            </a:pPr>
            <a:r>
              <a:rPr lang="mk-MK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	- Дисфункција на Одиевиот сфинктер</a:t>
            </a:r>
          </a:p>
          <a:p>
            <a:pPr>
              <a:buNone/>
            </a:pPr>
            <a:r>
              <a:rPr lang="mk-MK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Pancreas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divisum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- Trauma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- Post-ERCP pancreatitis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Панкреатични малигни заболувања</a:t>
            </a:r>
          </a:p>
          <a:p>
            <a:pPr>
              <a:buNone/>
            </a:pPr>
            <a:r>
              <a:rPr lang="mk-MK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	- Пептична улкусна болест</a:t>
            </a:r>
          </a:p>
          <a:p>
            <a:pPr>
              <a:buNone/>
            </a:pPr>
            <a:r>
              <a:rPr lang="mk-MK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	- Инфламаторни цревни заболувања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IBD)</a:t>
            </a:r>
            <a:endParaRPr lang="mk-M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3300" b="1" dirty="0" smtClean="0">
                <a:latin typeface="Arial" pitchFamily="34" charset="0"/>
                <a:cs typeface="Arial" pitchFamily="34" charset="0"/>
              </a:rPr>
              <a:t>Медикаменти</a:t>
            </a:r>
          </a:p>
          <a:p>
            <a:pPr>
              <a:buNone/>
            </a:pPr>
            <a:r>
              <a:rPr lang="mk-MK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Azathioprine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Dideoxyinosine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Pentamidine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Sulfonamid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Thiazid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ни диуретици</a:t>
            </a:r>
          </a:p>
          <a:p>
            <a:pPr>
              <a:buNone/>
            </a:pPr>
            <a:r>
              <a:rPr lang="mk-MK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ACEI</a:t>
            </a:r>
            <a:endParaRPr lang="mk-M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b="1" dirty="0" smtClean="0">
                <a:latin typeface="Arial" pitchFamily="34" charset="0"/>
                <a:cs typeface="Arial" pitchFamily="34" charset="0"/>
              </a:rPr>
              <a:t>Метаболни нарушувања</a:t>
            </a:r>
          </a:p>
          <a:p>
            <a:pPr>
              <a:buNone/>
            </a:pPr>
            <a:r>
              <a:rPr lang="mk-MK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500" dirty="0" smtClean="0">
                <a:latin typeface="Arial" pitchFamily="34" charset="0"/>
                <a:cs typeface="Arial" pitchFamily="34" charset="0"/>
              </a:rPr>
              <a:t>- Хипертриглицеридемија</a:t>
            </a:r>
          </a:p>
          <a:p>
            <a:pPr>
              <a:buNone/>
            </a:pPr>
            <a:r>
              <a:rPr lang="mk-MK" sz="2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500" dirty="0" smtClean="0">
                <a:latin typeface="Arial" pitchFamily="34" charset="0"/>
                <a:cs typeface="Arial" pitchFamily="34" charset="0"/>
              </a:rPr>
              <a:t>	- Хиперкалцемија</a:t>
            </a:r>
          </a:p>
          <a:p>
            <a:r>
              <a:rPr lang="mk-MK" b="1" dirty="0" smtClean="0">
                <a:latin typeface="Arial" pitchFamily="34" charset="0"/>
                <a:cs typeface="Arial" pitchFamily="34" charset="0"/>
              </a:rPr>
              <a:t>Инфективни причинители</a:t>
            </a:r>
          </a:p>
          <a:p>
            <a:pPr>
              <a:buNone/>
            </a:pPr>
            <a:r>
              <a:rPr lang="mk-MK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500" dirty="0" smtClean="0">
                <a:latin typeface="Arial" pitchFamily="34" charset="0"/>
                <a:cs typeface="Arial" pitchFamily="34" charset="0"/>
              </a:rPr>
              <a:t>- вирусни инфекции</a:t>
            </a:r>
          </a:p>
          <a:p>
            <a:pPr>
              <a:buNone/>
            </a:pPr>
            <a:r>
              <a:rPr lang="mk-MK" sz="2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500" dirty="0" smtClean="0">
                <a:latin typeface="Arial" pitchFamily="34" charset="0"/>
                <a:cs typeface="Arial" pitchFamily="34" charset="0"/>
              </a:rPr>
              <a:t>	- бактериски инфекции</a:t>
            </a:r>
          </a:p>
          <a:p>
            <a:pPr>
              <a:buNone/>
            </a:pPr>
            <a:r>
              <a:rPr lang="mk-MK" sz="2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500" dirty="0" smtClean="0">
                <a:latin typeface="Arial" pitchFamily="34" charset="0"/>
                <a:cs typeface="Arial" pitchFamily="34" charset="0"/>
              </a:rPr>
              <a:t>	- паразитарни инфекции</a:t>
            </a:r>
          </a:p>
          <a:p>
            <a:r>
              <a:rPr lang="mk-MK" b="1" dirty="0" smtClean="0">
                <a:latin typeface="Arial" pitchFamily="34" charset="0"/>
                <a:cs typeface="Arial" pitchFamily="34" charset="0"/>
              </a:rPr>
              <a:t>Васкуларни причини</a:t>
            </a:r>
          </a:p>
          <a:p>
            <a:pPr>
              <a:buNone/>
            </a:pPr>
            <a:r>
              <a:rPr lang="mk-MK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k-MK" sz="2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Vasculitis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b="1" dirty="0" smtClean="0">
                <a:latin typeface="Arial" pitchFamily="34" charset="0"/>
                <a:cs typeface="Arial" pitchFamily="34" charset="0"/>
              </a:rPr>
              <a:t>Генетски предиспозиции</a:t>
            </a:r>
          </a:p>
          <a:p>
            <a:r>
              <a:rPr lang="mk-MK" b="1" dirty="0" smtClean="0">
                <a:latin typeface="Arial" pitchFamily="34" charset="0"/>
                <a:cs typeface="Arial" pitchFamily="34" charset="0"/>
              </a:rPr>
              <a:t>Идиопатски</a:t>
            </a:r>
            <a:endParaRPr lang="mk-MK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ncreati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0784" y="2924944"/>
            <a:ext cx="4089648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7328"/>
          </a:xfrm>
        </p:spPr>
        <p:txBody>
          <a:bodyPr>
            <a:noAutofit/>
          </a:bodyPr>
          <a:lstStyle/>
          <a:p>
            <a:r>
              <a:rPr lang="mk-MK" sz="4000" dirty="0" smtClean="0">
                <a:latin typeface="Arial" pitchFamily="34" charset="0"/>
                <a:cs typeface="Arial" pitchFamily="34" charset="0"/>
              </a:rPr>
              <a:t>АКУТЕН ПАНКРЕАТИТ – Епидемиологија: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Europe_polar_stereographic_Caucasus_Urals_boundary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6144"/>
            <a:ext cx="9144000" cy="5589240"/>
          </a:xfrm>
        </p:spPr>
      </p:pic>
      <p:sp>
        <p:nvSpPr>
          <p:cNvPr id="5" name="TextBox 4"/>
          <p:cNvSpPr txBox="1"/>
          <p:nvPr/>
        </p:nvSpPr>
        <p:spPr>
          <a:xfrm>
            <a:off x="251520" y="314096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ИНЦИДЕНЦА ВО ЕВРОПА:</a:t>
            </a:r>
          </a:p>
          <a:p>
            <a:r>
              <a:rPr lang="mk-M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4,6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случаеви на 100.000 популација годишно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38094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Stephen E. </a:t>
            </a:r>
            <a:r>
              <a:rPr lang="en-US" sz="1000" dirty="0" smtClean="0"/>
              <a:t>Roberts,</a:t>
            </a:r>
            <a:r>
              <a:rPr lang="en-US" sz="1000" dirty="0" smtClean="0"/>
              <a:t> Sian </a:t>
            </a:r>
            <a:r>
              <a:rPr lang="en-US" sz="1000" dirty="0" smtClean="0"/>
              <a:t>Morrison-Rees,</a:t>
            </a:r>
            <a:r>
              <a:rPr lang="en-US" sz="1000" dirty="0" smtClean="0"/>
              <a:t> Ann </a:t>
            </a:r>
            <a:r>
              <a:rPr lang="en-US" sz="1000" dirty="0" smtClean="0"/>
              <a:t>John,</a:t>
            </a:r>
            <a:r>
              <a:rPr lang="en-US" sz="1000" dirty="0" smtClean="0"/>
              <a:t> John G. </a:t>
            </a:r>
            <a:r>
              <a:rPr lang="en-US" sz="1000" dirty="0" smtClean="0"/>
              <a:t>Williams,</a:t>
            </a:r>
            <a:r>
              <a:rPr lang="en-US" sz="1000" dirty="0" smtClean="0"/>
              <a:t> Tim H. </a:t>
            </a:r>
            <a:r>
              <a:rPr lang="en-US" sz="1000" dirty="0" smtClean="0"/>
              <a:t>Brown,</a:t>
            </a:r>
            <a:r>
              <a:rPr lang="en-US" sz="1000" dirty="0" smtClean="0"/>
              <a:t> David G. </a:t>
            </a:r>
            <a:r>
              <a:rPr lang="en-US" sz="1000" dirty="0" smtClean="0"/>
              <a:t>Samuel</a:t>
            </a:r>
            <a:r>
              <a:rPr lang="mk-MK" sz="1000" dirty="0" smtClean="0"/>
              <a:t>. </a:t>
            </a:r>
            <a:r>
              <a:rPr lang="en-US" sz="1000" b="1" dirty="0" smtClean="0"/>
              <a:t>The incidence and </a:t>
            </a:r>
            <a:r>
              <a:rPr lang="en-US" sz="1000" b="1" dirty="0" err="1" smtClean="0"/>
              <a:t>aetiology</a:t>
            </a:r>
            <a:r>
              <a:rPr lang="en-US" sz="1000" b="1" dirty="0" smtClean="0"/>
              <a:t> of acute pancreatitis across </a:t>
            </a:r>
            <a:r>
              <a:rPr lang="en-US" sz="1000" b="1" dirty="0" smtClean="0"/>
              <a:t>Europe</a:t>
            </a:r>
            <a:r>
              <a:rPr lang="mk-MK" sz="1000" b="1" dirty="0" smtClean="0"/>
              <a:t>. </a:t>
            </a:r>
            <a:r>
              <a:rPr lang="en-US" sz="1000" i="1" dirty="0" err="1" smtClean="0"/>
              <a:t>Pancreatology</a:t>
            </a:r>
            <a:r>
              <a:rPr lang="en-US" sz="1000" i="1" dirty="0" smtClean="0"/>
              <a:t>, </a:t>
            </a:r>
            <a:r>
              <a:rPr lang="en-US" sz="1000" dirty="0" smtClean="0"/>
              <a:t>Volume 17, Issue 2, Pages 155–165</a:t>
            </a:r>
            <a:endParaRPr lang="en-US" sz="1000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775" y="-750888"/>
            <a:ext cx="142875" cy="133350"/>
          </a:xfrm>
          <a:prstGeom prst="rect">
            <a:avLst/>
          </a:prstGeom>
          <a:noFill/>
        </p:spPr>
      </p:pic>
      <p:pic>
        <p:nvPicPr>
          <p:cNvPr id="1027" name="Picture 3" descr="http://www.pancreatology.net/templates/jsp/_style2/_marlin/images/icon_emai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1850" y="-750888"/>
            <a:ext cx="152400" cy="123825"/>
          </a:xfrm>
          <a:prstGeom prst="rect">
            <a:avLst/>
          </a:prstGeom>
          <a:noFill/>
        </p:spPr>
      </p:pic>
      <p:pic>
        <p:nvPicPr>
          <p:cNvPr id="10" name="Picture 9" descr="4741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5669" y="3573016"/>
            <a:ext cx="1408160" cy="792089"/>
          </a:xfrm>
          <a:prstGeom prst="rect">
            <a:avLst/>
          </a:prstGeom>
        </p:spPr>
      </p:pic>
      <p:pic>
        <p:nvPicPr>
          <p:cNvPr id="11" name="Picture 10" descr="4741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9987" y="4293096"/>
            <a:ext cx="1120125" cy="630070"/>
          </a:xfrm>
          <a:prstGeom prst="rect">
            <a:avLst/>
          </a:prstGeom>
        </p:spPr>
      </p:pic>
      <p:pic>
        <p:nvPicPr>
          <p:cNvPr id="13" name="Picture 12" descr="landscape-1445715183-g-gallstones-1864502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5689515"/>
            <a:ext cx="971600" cy="691813"/>
          </a:xfrm>
          <a:prstGeom prst="rect">
            <a:avLst/>
          </a:prstGeom>
        </p:spPr>
      </p:pic>
      <p:pic>
        <p:nvPicPr>
          <p:cNvPr id="14" name="Picture 13" descr="landscape-1445715183-g-gallstones-1864502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5776" y="5643500"/>
            <a:ext cx="936104" cy="665820"/>
          </a:xfrm>
          <a:prstGeom prst="rect">
            <a:avLst/>
          </a:prstGeom>
        </p:spPr>
      </p:pic>
      <p:pic>
        <p:nvPicPr>
          <p:cNvPr id="15" name="Picture 14" descr="landscape-1445715183-g-gallstones-1864502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36096" y="5499484"/>
            <a:ext cx="936104" cy="665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АКУТЕН ПАНКРЕАТИТ</a:t>
            </a:r>
            <a:br>
              <a:rPr lang="mk-MK" dirty="0" smtClean="0">
                <a:latin typeface="Arial" pitchFamily="34" charset="0"/>
                <a:cs typeface="Arial" pitchFamily="34" charset="0"/>
              </a:rPr>
            </a:br>
            <a:r>
              <a:rPr lang="mk-MK" dirty="0" smtClean="0">
                <a:latin typeface="Arial" pitchFamily="34" charset="0"/>
                <a:cs typeface="Arial" pitchFamily="34" charset="0"/>
              </a:rPr>
              <a:t>Клиничка презентација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ThinkstockPhotos-483922362-300x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1484784"/>
            <a:ext cx="2880320" cy="1905000"/>
          </a:xfrm>
        </p:spPr>
      </p:pic>
      <p:pic>
        <p:nvPicPr>
          <p:cNvPr id="5" name="Picture 4" descr="nause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3406196"/>
            <a:ext cx="2860196" cy="1895012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59" y="5085184"/>
            <a:ext cx="2881057" cy="1772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1700808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 smtClean="0">
                <a:latin typeface="Arial" pitchFamily="34" charset="0"/>
                <a:cs typeface="Arial" pitchFamily="34" charset="0"/>
              </a:rPr>
              <a:t>ЕПИГАСТРИЧНА БОЛКА: силна (остра), досадна и постојана болка која добива на интензитет и најчесто ирадира во грбот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119463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 smtClean="0">
                <a:latin typeface="Arial" pitchFamily="34" charset="0"/>
                <a:cs typeface="Arial" pitchFamily="34" charset="0"/>
              </a:rPr>
              <a:t>НАУЗЕА +/-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566124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 smtClean="0">
                <a:latin typeface="Arial" pitchFamily="34" charset="0"/>
                <a:cs typeface="Arial" pitchFamily="34" charset="0"/>
              </a:rPr>
              <a:t>ПОВРАЌАЊЕ +/-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АКУТЕН ПАНКРЕАТИТ</a:t>
            </a:r>
            <a:br>
              <a:rPr lang="mk-MK" dirty="0" smtClean="0"/>
            </a:br>
            <a:r>
              <a:rPr lang="en-US" dirty="0" smtClean="0"/>
              <a:t>ATLANTA </a:t>
            </a:r>
            <a:r>
              <a:rPr lang="mk-MK" dirty="0" smtClean="0"/>
              <a:t>класификација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a5542781188628_1TA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3100" dirty="0" smtClean="0">
                <a:latin typeface="Arial" pitchFamily="34" charset="0"/>
                <a:cs typeface="Arial" pitchFamily="34" charset="0"/>
              </a:rPr>
              <a:t>АКУТЕН ПАНКРЕАТИТ</a:t>
            </a:r>
            <a:br>
              <a:rPr lang="mk-MK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ATLANTA CLASSIFICATION</a:t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mk-MK" sz="3100" dirty="0" smtClean="0">
                <a:latin typeface="Arial" pitchFamily="34" charset="0"/>
                <a:cs typeface="Arial" pitchFamily="34" charset="0"/>
              </a:rPr>
              <a:t>поделба според тежина на воспалението</a:t>
            </a:r>
            <a:r>
              <a:rPr lang="mk-MK" dirty="0" smtClean="0"/>
              <a:t> </a:t>
            </a:r>
            <a:endParaRPr lang="en-US" dirty="0"/>
          </a:p>
        </p:txBody>
      </p:sp>
      <p:pic>
        <p:nvPicPr>
          <p:cNvPr id="4" name="Content Placeholder 3" descr="acute-pancreatitis-atlanta-classification-management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АКУТЕН ПАНКРЕАТИТ</a:t>
            </a:r>
            <a:br>
              <a:rPr lang="mk-MK" dirty="0" smtClean="0">
                <a:latin typeface="Arial" pitchFamily="34" charset="0"/>
                <a:cs typeface="Arial" pitchFamily="34" charset="0"/>
              </a:rPr>
            </a:br>
            <a:r>
              <a:rPr lang="mk-MK" dirty="0" smtClean="0">
                <a:latin typeface="Arial" pitchFamily="34" charset="0"/>
                <a:cs typeface="Arial" pitchFamily="34" charset="0"/>
              </a:rPr>
              <a:t>Дијагностички критериуми: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mk-MK" b="1" dirty="0" smtClean="0">
                <a:latin typeface="Arial" pitchFamily="34" charset="0"/>
                <a:cs typeface="Arial" pitchFamily="34" charset="0"/>
              </a:rPr>
              <a:t>Присуство на знаци и симптоми кои асоцираат на акутен панкреатит</a:t>
            </a:r>
          </a:p>
          <a:p>
            <a:pPr marL="633222" indent="-514350">
              <a:buFont typeface="+mj-lt"/>
              <a:buAutoNum type="arabicPeriod"/>
            </a:pPr>
            <a:r>
              <a:rPr lang="mk-MK" b="1" dirty="0" smtClean="0">
                <a:latin typeface="Arial" pitchFamily="34" charset="0"/>
                <a:cs typeface="Arial" pitchFamily="34" charset="0"/>
              </a:rPr>
              <a:t>Позитивна биохемија: Најмалку 3х над нормала покачени вредности на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amylasa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pasa</a:t>
            </a:r>
            <a:r>
              <a:rPr lang="mk-MK" b="1" dirty="0" smtClean="0">
                <a:latin typeface="Arial" pitchFamily="34" charset="0"/>
                <a:cs typeface="Arial" pitchFamily="34" charset="0"/>
              </a:rPr>
              <a:t>, леукоцитоза, покачени вредности на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CRP</a:t>
            </a:r>
          </a:p>
          <a:p>
            <a:pPr marL="633222" indent="-514350">
              <a:buFont typeface="+mj-lt"/>
              <a:buAutoNum type="arabicPeriod"/>
            </a:pPr>
            <a:r>
              <a:rPr lang="mk-MK" b="1" dirty="0" smtClean="0">
                <a:latin typeface="Arial" pitchFamily="34" charset="0"/>
                <a:cs typeface="Arial" pitchFamily="34" charset="0"/>
              </a:rPr>
              <a:t>Позитивен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imaging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latin typeface="Arial" pitchFamily="34" charset="0"/>
                <a:cs typeface="Arial" pitchFamily="34" charset="0"/>
              </a:rPr>
              <a:t>наод на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US, CECT, MRI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1046</TotalTime>
  <Words>529</Words>
  <Application>Microsoft Office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АКУТЕН ПАНКРЕАТИТ</vt:lpstr>
      <vt:lpstr>АКУТЕН ПАНКРЕАТИТ</vt:lpstr>
      <vt:lpstr>АКУТЕН ПАНКРЕАТИТ - Патогенеза:</vt:lpstr>
      <vt:lpstr>АКУТЕН ПАНКРЕАТИТ -Етиологија:</vt:lpstr>
      <vt:lpstr>АКУТЕН ПАНКРЕАТИТ – Епидемиологија:</vt:lpstr>
      <vt:lpstr>АКУТЕН ПАНКРЕАТИТ Клиничка презентација</vt:lpstr>
      <vt:lpstr>АКУТЕН ПАНКРЕАТИТ ATLANTA класификација </vt:lpstr>
      <vt:lpstr>АКУТЕН ПАНКРЕАТИТ ATLANTA CLASSIFICATION поделба според тежина на воспалението </vt:lpstr>
      <vt:lpstr>АКУТЕН ПАНКРЕАТИТ Дијагностички критериуми:</vt:lpstr>
      <vt:lpstr>АКУТЕН ПАНКРЕАТИТ Физикален наод:</vt:lpstr>
      <vt:lpstr>АКУТЕН ПАНКРЕАТИТ Физикален  наод кај најтешката форма </vt:lpstr>
      <vt:lpstr>АКУТЕН ПАНКРЕАТИТ Биохемиски одлики на раната и касна фаза </vt:lpstr>
      <vt:lpstr>АКУТЕН ПАНКРЕАТИТ УЛТРАЗВУК</vt:lpstr>
      <vt:lpstr>АКУТЕН ПАНКРЕАТИТ CECT (Contrast Enhanced CT)</vt:lpstr>
      <vt:lpstr>АКУТЕН ПАНКРЕАТИТ Компликации</vt:lpstr>
      <vt:lpstr>АКУТЕН ПАНКРЕАТИТ Третман</vt:lpstr>
      <vt:lpstr>АКУТЕН ПАНКРЕАТИТ Клинички исход/морталитет</vt:lpstr>
      <vt:lpstr>Slide 18</vt:lpstr>
      <vt:lpstr>АКУТЕН ПАНКРЕАТИТ Прашалник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АКУТЕН ПАНКРЕАТИТ</dc:title>
  <dc:creator>PAN</dc:creator>
  <cp:lastModifiedBy>PAN</cp:lastModifiedBy>
  <cp:revision>110</cp:revision>
  <dcterms:created xsi:type="dcterms:W3CDTF">2017-12-22T07:47:48Z</dcterms:created>
  <dcterms:modified xsi:type="dcterms:W3CDTF">2017-12-25T06:00:22Z</dcterms:modified>
</cp:coreProperties>
</file>