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8" r:id="rId3"/>
    <p:sldId id="278" r:id="rId4"/>
    <p:sldId id="269" r:id="rId5"/>
    <p:sldId id="261" r:id="rId6"/>
    <p:sldId id="274" r:id="rId7"/>
    <p:sldId id="257" r:id="rId8"/>
    <p:sldId id="265" r:id="rId9"/>
    <p:sldId id="260" r:id="rId10"/>
    <p:sldId id="262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66" r:id="rId19"/>
    <p:sldId id="279" r:id="rId20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33" autoAdjust="0"/>
  </p:normalViewPr>
  <p:slideViewPr>
    <p:cSldViewPr snapToGrid="0">
      <p:cViewPr varScale="1">
        <p:scale>
          <a:sx n="72" d="100"/>
          <a:sy n="72" d="100"/>
        </p:scale>
        <p:origin x="10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3F412-9E2B-4C34-867F-40151A470ED4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D712B-EAA4-46CB-A05C-82665A2F35FB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4908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Потребна е брза потврда на случајот за да се обезбеди брзо и ефикасно следење на контактите, </a:t>
            </a:r>
          </a:p>
          <a:p>
            <a:r>
              <a:rPr lang="ru-RU" dirty="0"/>
              <a:t>Како и спроведување на мерки за спречување </a:t>
            </a:r>
            <a:r>
              <a:rPr lang="mk-MK" dirty="0"/>
              <a:t>и</a:t>
            </a:r>
            <a:r>
              <a:rPr lang="ru-RU" dirty="0"/>
              <a:t> контрола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infekcijata</a:t>
            </a:r>
            <a:endParaRPr lang="ru-RU" dirty="0"/>
          </a:p>
          <a:p>
            <a:r>
              <a:rPr lang="ru-RU" dirty="0"/>
              <a:t>Се работи за нов вирус циркулира во хуманата популација 8недели</a:t>
            </a:r>
            <a:endParaRPr lang="en-US" dirty="0"/>
          </a:p>
          <a:p>
            <a:r>
              <a:rPr lang="mk-M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61463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dirty="0"/>
              <a:t>Инфективна супстанција е дефинирана како супстанција која содржи  микроорганизами, како што е бактерија, вирус, рикетсија, паразит или габа,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dirty="0"/>
              <a:t> за која е познато или се верува дека предизвикува болест кај луѓето или животните </a:t>
            </a:r>
            <a:endParaRPr lang="ru-RU" dirty="0"/>
          </a:p>
          <a:p>
            <a:r>
              <a:rPr lang="mk-MK" dirty="0"/>
              <a:t>Водич за транспорт на инфективни супстанци од СЗО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10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50901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11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5600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РДРп- РНА зависна РНА полимераза</a:t>
            </a:r>
          </a:p>
          <a:p>
            <a:r>
              <a:rPr lang="mk-MK" dirty="0"/>
              <a:t>Броевите се позициите на ампликонот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b="1" dirty="0"/>
              <a:t>Скрининг тест е детекција на Е генот -  </a:t>
            </a:r>
            <a:r>
              <a:rPr lang="mk-MK" dirty="0"/>
              <a:t>граница на детекција 5.2 РНК копии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b="1" dirty="0"/>
              <a:t>Конфирматорен тест е детекција на </a:t>
            </a:r>
            <a:r>
              <a:rPr lang="en-US" b="1" dirty="0" err="1"/>
              <a:t>RdRp</a:t>
            </a:r>
            <a:r>
              <a:rPr lang="mk-MK" b="1" dirty="0"/>
              <a:t> генот </a:t>
            </a:r>
            <a:r>
              <a:rPr lang="mk-MK" dirty="0"/>
              <a:t>граница на детекција 3.8 РНК копии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b="1" dirty="0"/>
              <a:t>детекција на </a:t>
            </a:r>
            <a:r>
              <a:rPr lang="en-US" b="1" dirty="0"/>
              <a:t>N </a:t>
            </a:r>
            <a:r>
              <a:rPr lang="mk-MK" b="1" dirty="0"/>
              <a:t>генот</a:t>
            </a:r>
            <a:r>
              <a:rPr lang="mk-MK" dirty="0"/>
              <a:t> граница на детекција 8.3 РНК копии  , др корона и инфлуенза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k-M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k-MK" b="1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12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18818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2003 do </a:t>
            </a:r>
            <a:r>
              <a:rPr lang="en-US" dirty="0" err="1"/>
              <a:t>sarsot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13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28378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Други биоцидни агенси како 0,05 -0,2% бензалкониум хлорид и</a:t>
            </a:r>
          </a:p>
          <a:p>
            <a:pPr marL="0" indent="0">
              <a:buNone/>
            </a:pPr>
            <a:r>
              <a:rPr lang="mk-MK" dirty="0"/>
              <a:t>0,02% хлорхексидин диглуконат се со многу помала ефикасност </a:t>
            </a:r>
          </a:p>
          <a:p>
            <a:pPr marL="0" indent="0">
              <a:buNone/>
            </a:pPr>
            <a:r>
              <a:rPr lang="mk-MK" dirty="0"/>
              <a:t> на </a:t>
            </a:r>
            <a:r>
              <a:rPr lang="en-GB" dirty="0"/>
              <a:t>SARS-COV-2</a:t>
            </a:r>
            <a:endParaRPr lang="mk-MK" dirty="0"/>
          </a:p>
          <a:p>
            <a:pPr marL="0" indent="0">
              <a:buNone/>
            </a:pPr>
            <a:r>
              <a:rPr lang="mk-MK" dirty="0"/>
              <a:t>Текстилот, Чаршафите со детергент на 90 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14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29516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Може да ги најдете на веб страната на ИЈЗ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15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75580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Освен со миење со сапун и вода рацете подеднакво ефикасно може да се исчистат со примена на дезинфициенс за раце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16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33289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18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59869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19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2183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dirty="0"/>
              <a:t> Секое  сусп лице треба да се изолира во соодветно опремени простории од персонал обучен за соодветните технички и безбедносни процедури</a:t>
            </a:r>
            <a:endParaRPr lang="en-US" dirty="0"/>
          </a:p>
          <a:p>
            <a:r>
              <a:rPr lang="en-US" dirty="0" err="1"/>
              <a:t>Maskite</a:t>
            </a:r>
            <a:r>
              <a:rPr lang="en-US" dirty="0"/>
              <a:t> se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linija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odbrana</a:t>
            </a:r>
            <a:r>
              <a:rPr lang="en-US" dirty="0"/>
              <a:t> od </a:t>
            </a:r>
            <a:r>
              <a:rPr lang="en-US" dirty="0" err="1"/>
              <a:t>aerokapkovite</a:t>
            </a:r>
            <a:r>
              <a:rPr lang="en-US" dirty="0"/>
              <a:t> </a:t>
            </a:r>
            <a:r>
              <a:rPr lang="en-US" dirty="0" err="1"/>
              <a:t>zaboluvanja</a:t>
            </a:r>
            <a:endParaRPr lang="en-US" dirty="0"/>
          </a:p>
          <a:p>
            <a:r>
              <a:rPr lang="en-US" dirty="0" err="1"/>
              <a:t>Hiruski</a:t>
            </a:r>
            <a:r>
              <a:rPr lang="en-US" dirty="0"/>
              <a:t>  tip –IIR </a:t>
            </a:r>
            <a:r>
              <a:rPr lang="en-US" dirty="0" err="1"/>
              <a:t>zastita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koza</a:t>
            </a:r>
            <a:r>
              <a:rPr lang="en-US" dirty="0"/>
              <a:t> I </a:t>
            </a:r>
            <a:r>
              <a:rPr lang="en-US"/>
              <a:t>mukoza</a:t>
            </a:r>
            <a:endParaRPr lang="en-US" dirty="0"/>
          </a:p>
          <a:p>
            <a:r>
              <a:rPr lang="en-US" dirty="0"/>
              <a:t>FFP filter face </a:t>
            </a:r>
            <a:r>
              <a:rPr lang="en-US" dirty="0" err="1"/>
              <a:t>pisces</a:t>
            </a:r>
            <a:r>
              <a:rPr lang="en-US" dirty="0"/>
              <a:t> ( 3 </a:t>
            </a:r>
            <a:r>
              <a:rPr lang="en-US" dirty="0" err="1"/>
              <a:t>klasi</a:t>
            </a:r>
            <a:r>
              <a:rPr lang="en-US" dirty="0"/>
              <a:t> po </a:t>
            </a:r>
            <a:r>
              <a:rPr lang="en-US" dirty="0" err="1"/>
              <a:t>evropski</a:t>
            </a:r>
            <a:r>
              <a:rPr lang="en-US" dirty="0"/>
              <a:t> </a:t>
            </a:r>
            <a:r>
              <a:rPr lang="en-US" dirty="0" err="1"/>
              <a:t>standardi</a:t>
            </a:r>
            <a:r>
              <a:rPr lang="en-US" dirty="0"/>
              <a:t>  FFP1-80%, FFP2 -94% I </a:t>
            </a:r>
            <a:r>
              <a:rPr lang="en-GB" dirty="0"/>
              <a:t>FFP3 – 99% od </a:t>
            </a:r>
            <a:r>
              <a:rPr lang="en-GB" dirty="0" err="1"/>
              <a:t>vozdusnite</a:t>
            </a:r>
            <a:r>
              <a:rPr lang="en-GB" dirty="0"/>
              <a:t> </a:t>
            </a:r>
            <a:r>
              <a:rPr lang="en-GB" dirty="0" err="1"/>
              <a:t>partikuli</a:t>
            </a:r>
            <a:r>
              <a:rPr lang="en-GB" dirty="0"/>
              <a:t> &gt;0,3 </a:t>
            </a:r>
            <a:r>
              <a:rPr lang="en-GB" dirty="0" err="1"/>
              <a:t>mikroni</a:t>
            </a:r>
            <a:r>
              <a:rPr lang="en-GB" dirty="0"/>
              <a:t> -da se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sekogas</a:t>
            </a:r>
            <a:r>
              <a:rPr lang="en-GB" dirty="0"/>
              <a:t> </a:t>
            </a:r>
            <a:r>
              <a:rPr lang="en-GB" dirty="0" err="1"/>
              <a:t>koga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proceduri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koi se </a:t>
            </a:r>
            <a:r>
              <a:rPr lang="en-GB" dirty="0" err="1"/>
              <a:t>stvaraat</a:t>
            </a:r>
            <a:r>
              <a:rPr lang="en-GB" dirty="0"/>
              <a:t> </a:t>
            </a:r>
            <a:r>
              <a:rPr lang="en-GB" dirty="0" err="1"/>
              <a:t>aerosoli</a:t>
            </a:r>
            <a:r>
              <a:rPr lang="en-GB" dirty="0"/>
              <a:t>, </a:t>
            </a:r>
            <a:r>
              <a:rPr lang="en-GB" dirty="0" err="1"/>
              <a:t>bronhoskopija</a:t>
            </a:r>
            <a:r>
              <a:rPr lang="en-GB" dirty="0"/>
              <a:t>, </a:t>
            </a:r>
            <a:r>
              <a:rPr lang="en-GB" dirty="0" err="1"/>
              <a:t>intubacii</a:t>
            </a:r>
            <a:r>
              <a:rPr lang="en-GB" dirty="0"/>
              <a:t>, </a:t>
            </a:r>
            <a:r>
              <a:rPr lang="en-GB" dirty="0" err="1"/>
              <a:t>zemanje</a:t>
            </a:r>
            <a:r>
              <a:rPr lang="en-GB" dirty="0"/>
              <a:t> </a:t>
            </a:r>
            <a:r>
              <a:rPr lang="en-GB" dirty="0" err="1"/>
              <a:t>brisevi</a:t>
            </a:r>
            <a:r>
              <a:rPr lang="en-GB" dirty="0"/>
              <a:t>     N95 95%  </a:t>
            </a:r>
            <a:r>
              <a:rPr lang="en-GB" dirty="0" err="1"/>
              <a:t>amerikanska</a:t>
            </a:r>
            <a:r>
              <a:rPr lang="en-GB" dirty="0"/>
              <a:t> </a:t>
            </a:r>
            <a:r>
              <a:rPr lang="en-GB" dirty="0" err="1"/>
              <a:t>direktiva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0067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mk-MK" dirty="0"/>
              <a:t>антил, </a:t>
            </a:r>
            <a:r>
              <a:rPr lang="en-US" dirty="0"/>
              <a:t>m</a:t>
            </a:r>
            <a:r>
              <a:rPr lang="mk-MK" dirty="0"/>
              <a:t>аска, наочари или визир</a:t>
            </a:r>
            <a:r>
              <a:rPr lang="en-US" dirty="0"/>
              <a:t> I </a:t>
            </a:r>
            <a:r>
              <a:rPr lang="mk-MK" dirty="0"/>
              <a:t>ракавици</a:t>
            </a:r>
          </a:p>
          <a:p>
            <a:r>
              <a:rPr lang="mk-MK" dirty="0"/>
              <a:t>2 пара ракавици првите да ја покријат кожата-втора</a:t>
            </a:r>
          </a:p>
          <a:p>
            <a:r>
              <a:rPr lang="mk-MK" dirty="0"/>
              <a:t>Другите се работни ракавици</a:t>
            </a:r>
            <a:endParaRPr lang="en-US" dirty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1516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Успешна дијагноза на вирусот зависи од квалитетот на примерокот, условите на чување и транспортот до лабораторијата</a:t>
            </a:r>
          </a:p>
          <a:p>
            <a:r>
              <a:rPr lang="mk-MK" dirty="0"/>
              <a:t>Согласно препораките на СЗО водичот за лабораториско тестирање на </a:t>
            </a:r>
            <a:r>
              <a:rPr lang="ru-RU" dirty="0"/>
              <a:t>Covid-19</a:t>
            </a:r>
            <a:endParaRPr lang="mk-M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dirty="0"/>
              <a:t>комплет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собирање</a:t>
            </a:r>
            <a:r>
              <a:rPr lang="en-US" dirty="0"/>
              <a:t> и </a:t>
            </a:r>
            <a:r>
              <a:rPr lang="en-US" dirty="0" err="1"/>
              <a:t>транспорт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 </a:t>
            </a:r>
            <a:r>
              <a:rPr lang="en-US" dirty="0" err="1"/>
              <a:t>примероци</a:t>
            </a:r>
            <a:r>
              <a:rPr lang="en-US" dirty="0"/>
              <a:t> </a:t>
            </a:r>
            <a:r>
              <a:rPr lang="en-US" dirty="0" err="1"/>
              <a:t>кои</a:t>
            </a:r>
            <a:r>
              <a:rPr lang="en-US" dirty="0"/>
              <a:t> </a:t>
            </a:r>
            <a:r>
              <a:rPr lang="en-US" dirty="0" err="1"/>
              <a:t>содржат</a:t>
            </a:r>
            <a:r>
              <a:rPr lang="en-US" dirty="0"/>
              <a:t> </a:t>
            </a:r>
            <a:r>
              <a:rPr lang="en-US" dirty="0" err="1"/>
              <a:t>вируси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местото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собирање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mk-MK" dirty="0"/>
              <a:t>примерокот до </a:t>
            </a:r>
            <a:r>
              <a:rPr lang="en-US" dirty="0" err="1"/>
              <a:t>лабораторија</a:t>
            </a:r>
            <a:r>
              <a:rPr lang="mk-MK" dirty="0"/>
              <a:t>та 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тестирање</a:t>
            </a:r>
            <a:r>
              <a:rPr lang="en-US" dirty="0"/>
              <a:t>.</a:t>
            </a:r>
            <a:endParaRPr lang="mk-M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Dacron, Rayon </a:t>
            </a:r>
            <a:endParaRPr lang="mk-M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dirty="0"/>
              <a:t>Епидемиолошки и имунолошки студии за евалуација на одговорот на антитела кон вирусот</a:t>
            </a:r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8265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7085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Истите упатства за земање на примерок – брис од грло и нос како за грипот важат и овде.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8151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Во канцеларијате на СЗО Регионален Лабораториски</a:t>
            </a:r>
            <a:r>
              <a:rPr lang="mk-MK" baseline="0" dirty="0"/>
              <a:t> експерт за детекција на новиот корона вирус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7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0075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446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Со секој примерок</a:t>
            </a:r>
            <a:r>
              <a:rPr lang="mk-MK" baseline="0" dirty="0"/>
              <a:t> треба да е проследен со соодветен формулар, комплетно пополнет</a:t>
            </a:r>
          </a:p>
          <a:p>
            <a:r>
              <a:rPr lang="mk-MK" baseline="0" dirty="0"/>
              <a:t>Лабораторијата ги споделува информациите во заедничка база на СЗО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D712B-EAA4-46CB-A05C-82665A2F35FB}" type="slidenum">
              <a:rPr lang="mk-MK" smtClean="0"/>
              <a:t>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1315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3381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6534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7125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0091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03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7001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6212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5916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994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0667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8961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DEBD-80FF-4BE3-AF21-2CBCE08B4F78}" type="datetimeFigureOut">
              <a:rPr lang="mk-MK" smtClean="0"/>
              <a:t>23.2.2020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5387-514F-4619-9656-21B54D529E6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1953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ph.mk/higienata-na-racete-e-ednostavno-i-efektivno-reshenie-za-namaluvanje-na-shirenjeto-na-infekcii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27244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iph.m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Лабораториско тестирање на суспектни случаи за </a:t>
            </a:r>
            <a:br>
              <a:rPr lang="mk-MK" dirty="0"/>
            </a:br>
            <a:r>
              <a:rPr lang="ru-RU" dirty="0"/>
              <a:t>Covid-19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083" y="4449336"/>
            <a:ext cx="10950497" cy="1672683"/>
          </a:xfrm>
        </p:spPr>
        <p:txBody>
          <a:bodyPr/>
          <a:lstStyle/>
          <a:p>
            <a:r>
              <a:rPr lang="mk-MK" dirty="0"/>
              <a:t>Доц др Голубинка Бошевска       М-р сци Елизабета Јанческа </a:t>
            </a:r>
          </a:p>
          <a:p>
            <a:r>
              <a:rPr lang="mk-MK" dirty="0"/>
              <a:t>Лабораторија за вирусологија и молекуларна дијагностика</a:t>
            </a:r>
          </a:p>
          <a:p>
            <a:r>
              <a:rPr lang="mk-MK" dirty="0"/>
              <a:t>Институт за јавно здравје</a:t>
            </a:r>
          </a:p>
        </p:txBody>
      </p:sp>
      <p:pic>
        <p:nvPicPr>
          <p:cNvPr id="4" name="Picture 45" descr="iph">
            <a:extLst>
              <a:ext uri="{FF2B5EF4-FFF2-40B4-BE49-F238E27FC236}">
                <a16:creationId xmlns:a16="http://schemas.microsoft.com/office/drawing/2014/main" id="{33AF3248-6399-4ADF-9037-A43930E0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50" y="301082"/>
            <a:ext cx="1630926" cy="126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62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95" y="178421"/>
            <a:ext cx="10941205" cy="151226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Транспорт на примероци во лабораторија (1)</a:t>
            </a:r>
            <a:br>
              <a:rPr lang="ru-RU" dirty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3" y="1282390"/>
            <a:ext cx="8552987" cy="5397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en-US" dirty="0"/>
              <a:t>UN3373, “Biological Substance, Category B”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Осигурете се дека персоналот што пренесува примероци е обучен за</a:t>
            </a:r>
          </a:p>
          <a:p>
            <a:pPr marL="0" indent="0">
              <a:buNone/>
            </a:pPr>
            <a:r>
              <a:rPr lang="ru-RU" dirty="0"/>
              <a:t> - практики за безбедно ракување и </a:t>
            </a:r>
          </a:p>
          <a:p>
            <a:pPr marL="0" indent="0">
              <a:buNone/>
            </a:pPr>
            <a:r>
              <a:rPr lang="ru-RU" dirty="0"/>
              <a:t>  - процедури за деконтаминација на истурен примерок</a:t>
            </a:r>
          </a:p>
          <a:p>
            <a:r>
              <a:rPr lang="ru-RU" dirty="0"/>
              <a:t>Се применува правилото на «Тројно пакување«</a:t>
            </a:r>
          </a:p>
          <a:p>
            <a:r>
              <a:rPr lang="ru-RU" dirty="0"/>
              <a:t>Примарниот сад (брисот во епруветка/епруветката со крв) треба да се обвитка со впивачка хартија и да се стави во секундарен сад (затворена пластична ќеса, метални или пластични  контејнери и слично)</a:t>
            </a:r>
          </a:p>
          <a:p>
            <a:r>
              <a:rPr lang="ru-RU" dirty="0"/>
              <a:t>Примарниот сад мора да биде во исправена состојба. </a:t>
            </a:r>
          </a:p>
          <a:p>
            <a:r>
              <a:rPr lang="ru-RU" dirty="0"/>
              <a:t>Секундарниот сад се става во надворешен сад/контејнер/кутија/мобилен фрижидер со патрони</a:t>
            </a: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398E2E83-1FDA-4D11-BFE0-19384864B881}"/>
              </a:ext>
            </a:extLst>
          </p:cNvPr>
          <p:cNvSpPr/>
          <p:nvPr/>
        </p:nvSpPr>
        <p:spPr>
          <a:xfrm>
            <a:off x="7506586" y="1690689"/>
            <a:ext cx="4685414" cy="5167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45" descr="iph">
            <a:extLst>
              <a:ext uri="{FF2B5EF4-FFF2-40B4-BE49-F238E27FC236}">
                <a16:creationId xmlns:a16="http://schemas.microsoft.com/office/drawing/2014/main" id="{661DF11B-B846-41AE-96C6-1A493F99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662" y="100361"/>
            <a:ext cx="715537" cy="5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16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62EB-64CC-450A-8813-7DB4AABA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39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Транспорт на примероци во лабораторија (2)</a:t>
            </a:r>
            <a:br>
              <a:rPr lang="ru-RU" dirty="0"/>
            </a:b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3FE4A-7A43-4D08-937C-3C3A3DD32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03970"/>
            <a:ext cx="9319098" cy="5647025"/>
          </a:xfrm>
        </p:spPr>
        <p:txBody>
          <a:bodyPr>
            <a:normAutofit/>
          </a:bodyPr>
          <a:lstStyle/>
          <a:p>
            <a:r>
              <a:rPr lang="ru-RU" dirty="0"/>
              <a:t>Целосно пополнетиот упат за тестирање се поставува во просторот меѓу вториот и третиот сад</a:t>
            </a:r>
          </a:p>
          <a:p>
            <a:r>
              <a:rPr lang="ru-RU" dirty="0"/>
              <a:t> Примероците не се носат во рака, во џеб, во лична чанта!!!!</a:t>
            </a:r>
          </a:p>
          <a:p>
            <a:r>
              <a:rPr lang="ru-RU" dirty="0"/>
              <a:t>Примероците не се виткаат во упатот!!!!!! </a:t>
            </a:r>
          </a:p>
          <a:p>
            <a:r>
              <a:rPr lang="ru-RU" dirty="0"/>
              <a:t>Се прави дезинфекција однадвор со 70% алкохол</a:t>
            </a:r>
          </a:p>
          <a:p>
            <a:r>
              <a:rPr lang="ru-RU" dirty="0"/>
              <a:t>Со ракавици се допира само примарниот сад до моментот на негово поставување во вториот. Потоа се вадат ракавиците, а  вториот сад се затвара .</a:t>
            </a:r>
          </a:p>
          <a:p>
            <a:r>
              <a:rPr lang="ru-RU" dirty="0"/>
              <a:t>Вториот, третиот сад и упатот може да се фаќаат со раце. Не се потребни ракавици во овој чекор.</a:t>
            </a:r>
          </a:p>
          <a:p>
            <a:r>
              <a:rPr lang="ru-RU" dirty="0"/>
              <a:t>Доставете ги сите примероци "на рака" во ЛВМД при ИЈЗ. </a:t>
            </a:r>
          </a:p>
          <a:p>
            <a:endParaRPr lang="mk-MK" dirty="0"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7F46663F-3114-4A47-8BB5-024C8D5DAE8F}"/>
              </a:ext>
            </a:extLst>
          </p:cNvPr>
          <p:cNvSpPr/>
          <p:nvPr/>
        </p:nvSpPr>
        <p:spPr>
          <a:xfrm>
            <a:off x="9105089" y="2626468"/>
            <a:ext cx="3051892" cy="4231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45" descr="iph">
            <a:extLst>
              <a:ext uri="{FF2B5EF4-FFF2-40B4-BE49-F238E27FC236}">
                <a16:creationId xmlns:a16="http://schemas.microsoft.com/office/drawing/2014/main" id="{CC080175-ECB1-433E-84C0-EF5B5B5C3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592" y="160734"/>
            <a:ext cx="776563" cy="5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30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A8AB-2ED8-4C91-A663-0F54D67F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0155"/>
          </a:xfrm>
        </p:spPr>
        <p:txBody>
          <a:bodyPr/>
          <a:lstStyle/>
          <a:p>
            <a:pPr algn="ctr"/>
            <a:r>
              <a:rPr lang="mk-MK" b="1" dirty="0"/>
              <a:t>Методи за дијагностика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D13A7-1F07-407E-BA34-168EEC81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6" y="880946"/>
            <a:ext cx="11381726" cy="5977053"/>
          </a:xfrm>
        </p:spPr>
        <p:txBody>
          <a:bodyPr/>
          <a:lstStyle/>
          <a:p>
            <a:r>
              <a:rPr lang="mk-MK" dirty="0"/>
              <a:t>Се користат препорачани тестови од страна на СЗО</a:t>
            </a:r>
          </a:p>
          <a:p>
            <a:r>
              <a:rPr lang="mk-MK" dirty="0"/>
              <a:t>Се работи РТ-ПВР во реално време за детекција на Е генот, </a:t>
            </a:r>
            <a:r>
              <a:rPr lang="en-US" dirty="0"/>
              <a:t>N </a:t>
            </a:r>
            <a:r>
              <a:rPr lang="mk-MK" dirty="0"/>
              <a:t>генот и </a:t>
            </a:r>
            <a:r>
              <a:rPr lang="en-US" dirty="0" err="1"/>
              <a:t>RdRp</a:t>
            </a:r>
            <a:r>
              <a:rPr lang="mk-MK" dirty="0"/>
              <a:t> генот </a:t>
            </a:r>
          </a:p>
          <a:p>
            <a:r>
              <a:rPr lang="mk-MK" b="1" dirty="0"/>
              <a:t>Скрининг тест е детекција на Е генот </a:t>
            </a:r>
          </a:p>
          <a:p>
            <a:r>
              <a:rPr lang="mk-MK" b="1" dirty="0"/>
              <a:t>Конфирматорен тест е детекција на </a:t>
            </a:r>
            <a:r>
              <a:rPr lang="en-US" b="1" dirty="0" err="1"/>
              <a:t>RdRp</a:t>
            </a:r>
            <a:r>
              <a:rPr lang="mk-MK" b="1" dirty="0"/>
              <a:t> генот</a:t>
            </a:r>
          </a:p>
          <a:p>
            <a:r>
              <a:rPr lang="mk-MK" b="1" dirty="0"/>
              <a:t>Дополнителен конфирматорен тест е детекција на </a:t>
            </a:r>
            <a:r>
              <a:rPr lang="en-US" b="1" dirty="0"/>
              <a:t>N </a:t>
            </a:r>
            <a:r>
              <a:rPr lang="mk-MK" b="1" dirty="0"/>
              <a:t>генот</a:t>
            </a:r>
            <a:r>
              <a:rPr lang="mk-MK" dirty="0"/>
              <a:t> </a:t>
            </a:r>
          </a:p>
          <a:p>
            <a:r>
              <a:rPr lang="mk-MK" dirty="0"/>
              <a:t>Од момент на прием до издавање на резултат  -околу 3 часа</a:t>
            </a:r>
          </a:p>
          <a:p>
            <a:r>
              <a:rPr lang="mk-MK" dirty="0"/>
              <a:t>СЗО препорака -првите 10 негативни и 5 позитивни ќе се испратат во референтната лабораторија на СЗО во Берлин</a:t>
            </a:r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B9442-6D99-4D4B-802D-9CF17B90F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93" y="5344266"/>
            <a:ext cx="7969501" cy="1343633"/>
          </a:xfrm>
          <a:prstGeom prst="rect">
            <a:avLst/>
          </a:prstGeom>
        </p:spPr>
      </p:pic>
      <p:pic>
        <p:nvPicPr>
          <p:cNvPr id="6" name="Picture 45" descr="iph">
            <a:extLst>
              <a:ext uri="{FF2B5EF4-FFF2-40B4-BE49-F238E27FC236}">
                <a16:creationId xmlns:a16="http://schemas.microsoft.com/office/drawing/2014/main" id="{E11ECFB3-1F21-4486-8E99-949856BC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48" y="224926"/>
            <a:ext cx="594122" cy="5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43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EF41-B692-4BFB-9950-0CA3D09B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pPr algn="ctr"/>
            <a:r>
              <a:rPr lang="mk-MK" b="1" dirty="0"/>
              <a:t>Дезинфекција</a:t>
            </a:r>
            <a:r>
              <a:rPr lang="mk-MK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0F60-647D-4CB1-B200-88B8B220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1070518"/>
            <a:ext cx="11374244" cy="5106446"/>
          </a:xfrm>
        </p:spPr>
        <p:txBody>
          <a:bodyPr>
            <a:normAutofit/>
          </a:bodyPr>
          <a:lstStyle/>
          <a:p>
            <a:r>
              <a:rPr lang="ru-RU" dirty="0"/>
              <a:t>Хуманите коронавируси можат да останат инфективни  на неживи површини на собна температура до 9 дена</a:t>
            </a:r>
          </a:p>
          <a:p>
            <a:r>
              <a:rPr lang="ru-RU" dirty="0"/>
              <a:t>На температура од 30 °Ц или повеќе времето на опстојување е пократко </a:t>
            </a:r>
          </a:p>
          <a:p>
            <a:r>
              <a:rPr lang="ru-RU" dirty="0"/>
              <a:t>Животинските корона вируси можат да опстојат и до 28 дена на 4˚Ц</a:t>
            </a:r>
            <a:endParaRPr lang="en-US" dirty="0"/>
          </a:p>
          <a:p>
            <a:r>
              <a:rPr lang="en-US" dirty="0"/>
              <a:t>MERS </a:t>
            </a:r>
            <a:r>
              <a:rPr lang="en-US" dirty="0" err="1"/>
              <a:t>CoV</a:t>
            </a:r>
            <a:r>
              <a:rPr lang="en-US" dirty="0"/>
              <a:t> </a:t>
            </a:r>
            <a:r>
              <a:rPr lang="mk-MK" dirty="0"/>
              <a:t>преживува  </a:t>
            </a:r>
            <a:r>
              <a:rPr lang="en-US" dirty="0"/>
              <a:t>48 </a:t>
            </a:r>
            <a:r>
              <a:rPr lang="mk-MK" dirty="0"/>
              <a:t>часа на собна Т 20˚Ц, на различни површини</a:t>
            </a:r>
            <a:endParaRPr lang="ru-RU" dirty="0"/>
          </a:p>
          <a:p>
            <a:r>
              <a:rPr lang="ru-RU" dirty="0"/>
              <a:t>Површините во болниците се потенцијален извор на пренесување на вируси. Нема податоци за пронајдена преносливост на коронавирусите од загадени површини до рацете на персонал/пациенти. Сепак, ако се земе за пример вирусот на грип А -  со контакт од 5сек. може да се пренесе 31,6% од вирусното оптоварување од површината на рацете. </a:t>
            </a:r>
            <a:endParaRPr lang="mk-MK" dirty="0"/>
          </a:p>
        </p:txBody>
      </p:sp>
      <p:pic>
        <p:nvPicPr>
          <p:cNvPr id="4" name="Picture 45" descr="iph">
            <a:extLst>
              <a:ext uri="{FF2B5EF4-FFF2-40B4-BE49-F238E27FC236}">
                <a16:creationId xmlns:a16="http://schemas.microsoft.com/office/drawing/2014/main" id="{E9F14893-A0D2-4303-9936-05E6AACB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082" y="160733"/>
            <a:ext cx="836341" cy="68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161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9489-393F-449D-A3A8-92A22956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1"/>
            <a:ext cx="10515600" cy="1014761"/>
          </a:xfrm>
        </p:spPr>
        <p:txBody>
          <a:bodyPr/>
          <a:lstStyle/>
          <a:p>
            <a:pPr algn="ctr"/>
            <a:r>
              <a:rPr lang="mk-MK" b="1" dirty="0"/>
              <a:t>Дезинфекција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872A0-FFAE-41D3-B054-4E750BDF2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5" y="1115122"/>
            <a:ext cx="10941205" cy="56425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Темелно чистење на површините со вода и детергент </a:t>
            </a:r>
          </a:p>
          <a:p>
            <a:pPr marL="0" indent="0">
              <a:buNone/>
            </a:pPr>
            <a:r>
              <a:rPr lang="ru-RU" dirty="0"/>
              <a:t>2. Нанесување на најчесто користените средства за дезинфекција на болничко ниво (како што е натриум хипохлорит) се ефикасни и доволни</a:t>
            </a:r>
          </a:p>
          <a:p>
            <a:pPr marL="0" indent="0">
              <a:buNone/>
            </a:pPr>
            <a:r>
              <a:rPr lang="ru-RU" dirty="0"/>
              <a:t> - Типичната употреба на белило е во разредување од </a:t>
            </a:r>
            <a:r>
              <a:rPr lang="ru-RU" b="1" dirty="0"/>
              <a:t>1: 100 </a:t>
            </a:r>
            <a:r>
              <a:rPr lang="ru-RU" dirty="0"/>
              <a:t>од 5% натриум хипохлорит што резултира во конечна концентрација од 0,05% </a:t>
            </a:r>
          </a:p>
          <a:p>
            <a:pPr>
              <a:buFontTx/>
              <a:buChar char="-"/>
            </a:pPr>
            <a:r>
              <a:rPr lang="ru-RU" dirty="0"/>
              <a:t>Според податоци за корона вирусите концентрација од 0,1% е ефикасна за 1 мин. Затоа </a:t>
            </a:r>
            <a:r>
              <a:rPr lang="ru-RU" b="1" dirty="0"/>
              <a:t>се препорачува разредување 1:50 на стандардно белило за отстранување на коронавирусот</a:t>
            </a:r>
          </a:p>
          <a:p>
            <a:pPr>
              <a:buFontTx/>
              <a:buChar char="-"/>
            </a:pPr>
            <a:r>
              <a:rPr lang="ru-RU" dirty="0"/>
              <a:t>Висока ефикасност  покажал и 0,5% рр на хидроген пероксид</a:t>
            </a:r>
          </a:p>
          <a:p>
            <a:pPr>
              <a:buFontTx/>
              <a:buChar char="-"/>
            </a:pPr>
            <a:r>
              <a:rPr lang="ru-RU" dirty="0"/>
              <a:t>За дезинфекција </a:t>
            </a:r>
            <a:r>
              <a:rPr lang="ru-RU" b="1" dirty="0"/>
              <a:t>на мали површини 70% етанол </a:t>
            </a:r>
            <a:r>
              <a:rPr lang="ru-RU" dirty="0"/>
              <a:t>е препорачан од СЗО и е со слична ефикасност против коронавирусот</a:t>
            </a:r>
          </a:p>
          <a:p>
            <a:pPr>
              <a:buFontTx/>
              <a:buChar char="-"/>
            </a:pPr>
            <a:r>
              <a:rPr lang="ru-RU" dirty="0"/>
              <a:t>Тералин, Деконекс и др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45" descr="iph">
            <a:extLst>
              <a:ext uri="{FF2B5EF4-FFF2-40B4-BE49-F238E27FC236}">
                <a16:creationId xmlns:a16="http://schemas.microsoft.com/office/drawing/2014/main" id="{6E3B0E0E-41E3-4DD1-A535-23792CE7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712" y="189570"/>
            <a:ext cx="1037063" cy="59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06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781"/>
            <a:ext cx="10515600" cy="903248"/>
          </a:xfrm>
        </p:spPr>
        <p:txBody>
          <a:bodyPr/>
          <a:lstStyle/>
          <a:p>
            <a:pPr algn="ctr"/>
            <a:r>
              <a:rPr lang="mk-MK" b="1" dirty="0"/>
              <a:t>Хигиена на рацете</a:t>
            </a:r>
          </a:p>
        </p:txBody>
      </p:sp>
      <p:pic>
        <p:nvPicPr>
          <p:cNvPr id="4" name="Content Placeholder 3" descr="poster mienje ra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187" y="1908962"/>
            <a:ext cx="3697692" cy="45259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oster mienje race 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720" y="1672244"/>
            <a:ext cx="3473475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ijte gi racete dr golubin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0223" y="2419376"/>
            <a:ext cx="3179135" cy="325635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FE0967-11D7-46D3-A547-0703E101F230}"/>
              </a:ext>
            </a:extLst>
          </p:cNvPr>
          <p:cNvSpPr/>
          <p:nvPr/>
        </p:nvSpPr>
        <p:spPr>
          <a:xfrm>
            <a:off x="501805" y="1025913"/>
            <a:ext cx="8642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https://www.iph.mk/higienata-na-racete-e-ednostavno-i-efektivno-reshenie-za-namaluvanje-na-shirenjeto-na-infekcii/</a:t>
            </a:r>
            <a:endParaRPr lang="mk-MK" dirty="0"/>
          </a:p>
        </p:txBody>
      </p:sp>
      <p:pic>
        <p:nvPicPr>
          <p:cNvPr id="7" name="Picture 45" descr="iph">
            <a:extLst>
              <a:ext uri="{FF2B5EF4-FFF2-40B4-BE49-F238E27FC236}">
                <a16:creationId xmlns:a16="http://schemas.microsoft.com/office/drawing/2014/main" id="{6804EDAE-AAAB-451A-9EE8-A743EC8A1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936" y="232405"/>
            <a:ext cx="1051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aer MK_0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4319" y="0"/>
            <a:ext cx="7531859" cy="3077660"/>
          </a:xfrm>
        </p:spPr>
      </p:pic>
      <p:pic>
        <p:nvPicPr>
          <p:cNvPr id="5" name="Picture 4" descr="Flaer MK_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82383" y="3334626"/>
            <a:ext cx="3989536" cy="3249565"/>
          </a:xfrm>
          <a:prstGeom prst="rect">
            <a:avLst/>
          </a:prstGeom>
        </p:spPr>
      </p:pic>
      <p:pic>
        <p:nvPicPr>
          <p:cNvPr id="6" name="Picture 5" descr="Poster_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9" y="2964640"/>
            <a:ext cx="4257879" cy="3893360"/>
          </a:xfrm>
          <a:prstGeom prst="rect">
            <a:avLst/>
          </a:prstGeom>
        </p:spPr>
      </p:pic>
      <p:pic>
        <p:nvPicPr>
          <p:cNvPr id="7" name="Picture 45" descr="iph">
            <a:extLst>
              <a:ext uri="{FF2B5EF4-FFF2-40B4-BE49-F238E27FC236}">
                <a16:creationId xmlns:a16="http://schemas.microsoft.com/office/drawing/2014/main" id="{2E9EFF04-5078-4823-8EAE-DAB25EC95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99180" y="365124"/>
            <a:ext cx="1152400" cy="123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aer AL_0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60" y="308344"/>
            <a:ext cx="10442033" cy="2191938"/>
          </a:xfrm>
        </p:spPr>
      </p:pic>
      <p:pic>
        <p:nvPicPr>
          <p:cNvPr id="5" name="Picture 4" descr="Flaer AL_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30861" y="2679141"/>
            <a:ext cx="4357718" cy="4000000"/>
          </a:xfrm>
          <a:prstGeom prst="rect">
            <a:avLst/>
          </a:prstGeom>
        </p:spPr>
      </p:pic>
      <p:pic>
        <p:nvPicPr>
          <p:cNvPr id="6" name="Picture 5" descr="Poster_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7" y="2500282"/>
            <a:ext cx="3705385" cy="4357718"/>
          </a:xfrm>
          <a:prstGeom prst="rect">
            <a:avLst/>
          </a:prstGeom>
        </p:spPr>
      </p:pic>
      <p:pic>
        <p:nvPicPr>
          <p:cNvPr id="7" name="Picture 45" descr="iph">
            <a:extLst>
              <a:ext uri="{FF2B5EF4-FFF2-40B4-BE49-F238E27FC236}">
                <a16:creationId xmlns:a16="http://schemas.microsoft.com/office/drawing/2014/main" id="{DB5D02EC-37D2-4ADF-A101-1D8AA325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95215" y="507602"/>
            <a:ext cx="1175410" cy="102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dirty="0"/>
            </a:br>
            <a:r>
              <a:rPr lang="ru-RU" sz="3600" dirty="0"/>
              <a:t>Повеќе информации може да се најдат во</a:t>
            </a:r>
            <a:br>
              <a:rPr lang="ru-RU" sz="3600" dirty="0"/>
            </a:br>
            <a:endParaRPr lang="mk-M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619"/>
            <a:ext cx="10515600" cy="4603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-  </a:t>
            </a:r>
            <a:r>
              <a:rPr lang="ru-RU" dirty="0"/>
              <a:t>Упатството на СЗО за регулативите за транспорт на заразни материи 2019-2020 година</a:t>
            </a:r>
          </a:p>
          <a:p>
            <a:pPr marL="0" indent="0">
              <a:buNone/>
            </a:pPr>
            <a:r>
              <a:rPr lang="ru-RU" dirty="0"/>
              <a:t>(Се применува од 1 јануари 2019 година).</a:t>
            </a:r>
            <a:r>
              <a:rPr lang="en-US" dirty="0"/>
              <a:t> </a:t>
            </a:r>
            <a:endParaRPr lang="mk-MK" dirty="0"/>
          </a:p>
          <a:p>
            <a:pPr marL="0" indent="0">
              <a:buNone/>
            </a:pPr>
            <a:r>
              <a:rPr lang="en-US" b="1" dirty="0"/>
              <a:t>Guidance on regulations for the transport</a:t>
            </a:r>
            <a:r>
              <a:rPr lang="mk-MK" b="1" dirty="0"/>
              <a:t> </a:t>
            </a:r>
            <a:r>
              <a:rPr lang="en-US" b="1" dirty="0"/>
              <a:t>of infectious substances 2019–2020.</a:t>
            </a:r>
            <a:br>
              <a:rPr lang="en-US" b="1" dirty="0"/>
            </a:br>
            <a:r>
              <a:rPr lang="en-US" b="1" dirty="0" err="1"/>
              <a:t>Geneva:World</a:t>
            </a:r>
            <a:r>
              <a:rPr lang="en-US" b="1" dirty="0"/>
              <a:t> Health Organization; 2019.</a:t>
            </a:r>
            <a:br>
              <a:rPr lang="en-US" b="1" dirty="0"/>
            </a:br>
            <a:r>
              <a:rPr lang="en-US" dirty="0"/>
              <a:t>(https://www.who.int/ihr/publications/WHO-WHE-CPI-2019.20/en/) </a:t>
            </a:r>
            <a:endParaRPr lang="mk-MK" dirty="0"/>
          </a:p>
          <a:p>
            <a:pPr marL="0" indent="0">
              <a:buNone/>
            </a:pPr>
            <a:r>
              <a:rPr lang="mk-MK" dirty="0"/>
              <a:t>- </a:t>
            </a:r>
            <a:r>
              <a:rPr lang="en-GB" dirty="0"/>
              <a:t>Infection prevention and control of epidemic-pandemic prone acute respiratory infections in health </a:t>
            </a:r>
            <a:r>
              <a:rPr lang="en-GB" dirty="0" err="1"/>
              <a:t>care.WHO</a:t>
            </a:r>
            <a:r>
              <a:rPr lang="en-GB" dirty="0"/>
              <a:t> guidelines 2014</a:t>
            </a:r>
            <a:r>
              <a:rPr lang="mk-MK" dirty="0"/>
              <a:t> </a:t>
            </a:r>
            <a:r>
              <a:rPr lang="en-GB" dirty="0"/>
              <a:t>(17 January 2020)</a:t>
            </a:r>
            <a:br>
              <a:rPr lang="en-US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en-US" sz="2600" b="1" dirty="0"/>
              <a:t>Managing epidemics, key facts about</a:t>
            </a:r>
            <a:r>
              <a:rPr lang="mk-MK" sz="2600" b="1" dirty="0"/>
              <a:t> </a:t>
            </a:r>
            <a:r>
              <a:rPr lang="en-US" sz="2600" b="1" dirty="0"/>
              <a:t>major deadly diseases</a:t>
            </a:r>
            <a:r>
              <a:rPr lang="en-US" sz="2600" dirty="0"/>
              <a:t>. </a:t>
            </a:r>
            <a:endParaRPr lang="mk-MK" sz="2600" dirty="0"/>
          </a:p>
          <a:p>
            <a:pPr marL="0" indent="0">
              <a:buNone/>
            </a:pPr>
            <a:r>
              <a:rPr lang="en-US" sz="2600" dirty="0"/>
              <a:t>Geneva: World Health Organization; 2018(</a:t>
            </a:r>
            <a:r>
              <a:rPr lang="en-US" sz="2600" dirty="0">
                <a:hlinkClick r:id="rId3"/>
              </a:rPr>
              <a:t>https://apps.who.int/iris/handle/10665/272442</a:t>
            </a:r>
            <a:r>
              <a:rPr lang="en-US" sz="2600" dirty="0"/>
              <a:t>)</a:t>
            </a:r>
            <a:endParaRPr lang="mk-MK" sz="2600" dirty="0"/>
          </a:p>
          <a:p>
            <a:pPr marL="0" indent="0">
              <a:buNone/>
            </a:pPr>
            <a:endParaRPr lang="mk-MK" sz="2600" dirty="0"/>
          </a:p>
          <a:p>
            <a:pPr>
              <a:buFontTx/>
              <a:buChar char="-"/>
            </a:pPr>
            <a:r>
              <a:rPr lang="en-GB" sz="2600" dirty="0" err="1"/>
              <a:t>Personalprotective</a:t>
            </a:r>
            <a:r>
              <a:rPr lang="en-GB" sz="2600" dirty="0"/>
              <a:t> equipment (PPE)</a:t>
            </a:r>
            <a:r>
              <a:rPr lang="mk-MK" sz="2600" dirty="0"/>
              <a:t> </a:t>
            </a:r>
            <a:r>
              <a:rPr lang="en-GB" sz="2600" dirty="0"/>
              <a:t>needs in healthcare settings for the care of patients with suspected or confirmed novel coronavirus, </a:t>
            </a:r>
            <a:r>
              <a:rPr lang="en-GB" sz="2600" dirty="0" err="1"/>
              <a:t>ecdc</a:t>
            </a:r>
            <a:r>
              <a:rPr lang="en-GB" sz="2600" dirty="0"/>
              <a:t>, February 2020</a:t>
            </a:r>
            <a:r>
              <a:rPr lang="en-US" sz="2600" dirty="0"/>
              <a:t> </a:t>
            </a:r>
            <a:endParaRPr lang="mk-MK" sz="2600" dirty="0"/>
          </a:p>
          <a:p>
            <a:pPr>
              <a:buFontTx/>
              <a:buChar char="-"/>
            </a:pPr>
            <a:endParaRPr lang="mk-MK" sz="2600" dirty="0"/>
          </a:p>
          <a:p>
            <a:pPr marL="0" indent="0">
              <a:buNone/>
            </a:pPr>
            <a:r>
              <a:rPr lang="mk-MK" dirty="0"/>
              <a:t>- </a:t>
            </a:r>
            <a:r>
              <a:rPr lang="en-US" dirty="0">
                <a:hlinkClick r:id="rId4"/>
              </a:rPr>
              <a:t>https://www.iph.mk/</a:t>
            </a:r>
            <a:br>
              <a:rPr lang="en-US" dirty="0"/>
            </a:br>
            <a:endParaRPr lang="mk-MK" dirty="0"/>
          </a:p>
        </p:txBody>
      </p:sp>
      <p:pic>
        <p:nvPicPr>
          <p:cNvPr id="4" name="Picture 45" descr="iph">
            <a:extLst>
              <a:ext uri="{FF2B5EF4-FFF2-40B4-BE49-F238E27FC236}">
                <a16:creationId xmlns:a16="http://schemas.microsoft.com/office/drawing/2014/main" id="{A9BD6188-D78E-4A78-9D09-5CA5A900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2818" y="670913"/>
            <a:ext cx="1160975" cy="10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28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6023-F4E6-4CEE-BDC9-A8C7A44A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</a:t>
            </a:r>
            <a:r>
              <a:rPr lang="mk-MK" b="1" dirty="0"/>
              <a:t>Благодарам на вниманието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E621D3-3511-4962-B05C-53971F2EC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6907" y="2311956"/>
            <a:ext cx="5582917" cy="34122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D5CFE-FA33-4CC2-8747-2FB2306C9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60" y="1226634"/>
            <a:ext cx="3563374" cy="5582916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1C5D1BB-17CB-4E89-A08D-826C5C17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3051" y="2344366"/>
            <a:ext cx="5251709" cy="3673952"/>
          </a:xfrm>
          <a:prstGeom prst="rect">
            <a:avLst/>
          </a:prstGeom>
        </p:spPr>
      </p:pic>
      <p:pic>
        <p:nvPicPr>
          <p:cNvPr id="9" name="Picture 45" descr="iph">
            <a:extLst>
              <a:ext uri="{FF2B5EF4-FFF2-40B4-BE49-F238E27FC236}">
                <a16:creationId xmlns:a16="http://schemas.microsoft.com/office/drawing/2014/main" id="{14C20D0A-447D-449C-B692-3E6F837E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9317" y="308561"/>
            <a:ext cx="1048326" cy="91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62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b="1" dirty="0"/>
              <a:t>Иницирање на тестирање за</a:t>
            </a:r>
            <a:r>
              <a:rPr lang="ru-RU" dirty="0"/>
              <a:t> </a:t>
            </a:r>
            <a:r>
              <a:rPr lang="ru-RU" b="1" dirty="0"/>
              <a:t>Covid-19</a:t>
            </a:r>
            <a:r>
              <a:rPr lang="mk-MK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61468" cy="4351338"/>
          </a:xfrm>
        </p:spPr>
        <p:txBody>
          <a:bodyPr>
            <a:normAutofit/>
          </a:bodyPr>
          <a:lstStyle/>
          <a:p>
            <a:r>
              <a:rPr lang="mk-MK" dirty="0"/>
              <a:t>Секое лице кое ги исполнува епидемиолошките и клинички критериуми треба да се тестира за </a:t>
            </a:r>
            <a:r>
              <a:rPr lang="en-US" dirty="0"/>
              <a:t>SARS-COV-2</a:t>
            </a:r>
            <a:endParaRPr lang="ru-RU" dirty="0"/>
          </a:p>
          <a:p>
            <a:r>
              <a:rPr lang="ru-RU" dirty="0"/>
              <a:t>Пред да се пристапи кон земање на на примерок за анализа потребно е здравствените работници (лекари и сестри) да</a:t>
            </a:r>
          </a:p>
          <a:p>
            <a:pPr marL="0" indent="0">
              <a:buNone/>
            </a:pPr>
            <a:r>
              <a:rPr lang="ru-RU" dirty="0"/>
              <a:t>  -  го следат  упатство</a:t>
            </a:r>
            <a:r>
              <a:rPr lang="mk-MK" dirty="0"/>
              <a:t>то</a:t>
            </a:r>
            <a:r>
              <a:rPr lang="ru-RU" dirty="0"/>
              <a:t>:  </a:t>
            </a:r>
            <a:r>
              <a:rPr lang="ru-RU" i="1" dirty="0"/>
              <a:t>ЛЗО  потребна во болничките </a:t>
            </a:r>
            <a:r>
              <a:rPr lang="ru-RU" dirty="0"/>
              <a:t>единиците </a:t>
            </a:r>
            <a:r>
              <a:rPr lang="ru-RU" i="1" dirty="0"/>
              <a:t>при грижа за лица суспектни за  инфекција </a:t>
            </a:r>
          </a:p>
          <a:p>
            <a:pPr marL="0" indent="0">
              <a:buNone/>
            </a:pPr>
            <a:r>
              <a:rPr lang="ru-RU" i="1" dirty="0"/>
              <a:t>со коронавирус (Covid-19)</a:t>
            </a:r>
            <a:r>
              <a:rPr lang="ru-RU" dirty="0"/>
              <a:t>  и</a:t>
            </a:r>
            <a:endParaRPr lang="mk-MK" i="1" dirty="0"/>
          </a:p>
          <a:p>
            <a:pPr marL="0" indent="0">
              <a:buNone/>
            </a:pPr>
            <a:r>
              <a:rPr lang="ru-RU" dirty="0"/>
              <a:t>  - да користат соодветн</a:t>
            </a:r>
            <a:r>
              <a:rPr lang="mk-MK" dirty="0"/>
              <a:t>а</a:t>
            </a:r>
            <a:r>
              <a:rPr lang="ru-RU" dirty="0"/>
              <a:t> </a:t>
            </a:r>
            <a:r>
              <a:rPr lang="mk-MK" dirty="0"/>
              <a:t>ЛЗО</a:t>
            </a:r>
            <a:r>
              <a:rPr lang="en-US" dirty="0"/>
              <a:t> </a:t>
            </a:r>
            <a:r>
              <a:rPr lang="mk-MK" dirty="0"/>
              <a:t>(маски </a:t>
            </a:r>
            <a:r>
              <a:rPr lang="en-GB" dirty="0"/>
              <a:t>N95, FFP2,FFP3)</a:t>
            </a:r>
            <a:r>
              <a:rPr lang="ru-RU" dirty="0"/>
              <a:t> </a:t>
            </a:r>
          </a:p>
          <a:p>
            <a:endParaRPr lang="mk-MK" dirty="0"/>
          </a:p>
        </p:txBody>
      </p:sp>
      <p:pic>
        <p:nvPicPr>
          <p:cNvPr id="5" name="Picture 45" descr="iph">
            <a:extLst>
              <a:ext uri="{FF2B5EF4-FFF2-40B4-BE49-F238E27FC236}">
                <a16:creationId xmlns:a16="http://schemas.microsoft.com/office/drawing/2014/main" id="{5064781F-9BAA-4071-B8DD-0463E341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734" y="160734"/>
            <a:ext cx="953655" cy="67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539E54-435B-4876-AF01-EF6D521674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80" y="3132614"/>
            <a:ext cx="203454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B823B3-70EF-4CF6-A2B0-D79B2F9C157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34" y="5410265"/>
            <a:ext cx="2875875" cy="14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Image result for Examples of FFP3 respirators:">
            <a:extLst>
              <a:ext uri="{FF2B5EF4-FFF2-40B4-BE49-F238E27FC236}">
                <a16:creationId xmlns:a16="http://schemas.microsoft.com/office/drawing/2014/main" id="{10174F4C-0AF8-4E6F-82A6-E514F988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91" y="4744436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3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22EF-68CE-4136-AFC9-2110D7AF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13"/>
            <a:ext cx="10515600" cy="925550"/>
          </a:xfrm>
        </p:spPr>
        <p:txBody>
          <a:bodyPr/>
          <a:lstStyle/>
          <a:p>
            <a:pPr algn="ctr"/>
            <a:r>
              <a:rPr lang="mk-MK" b="1" dirty="0"/>
              <a:t>Лична заштитна опрема (ЛЗО)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45DC73-8EB3-4361-9D1D-E9884B219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" y="914400"/>
            <a:ext cx="10729332" cy="5832087"/>
          </a:xfrm>
        </p:spPr>
      </p:pic>
      <p:pic>
        <p:nvPicPr>
          <p:cNvPr id="6" name="Picture 45" descr="iph">
            <a:extLst>
              <a:ext uri="{FF2B5EF4-FFF2-40B4-BE49-F238E27FC236}">
                <a16:creationId xmlns:a16="http://schemas.microsoft.com/office/drawing/2014/main" id="{4B0461DA-2E9D-481D-85CE-631CA443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932" y="111513"/>
            <a:ext cx="903248" cy="63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58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3E35-7DEE-4B34-A977-663BF9A5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5679"/>
          </a:xfrm>
        </p:spPr>
        <p:txBody>
          <a:bodyPr/>
          <a:lstStyle/>
          <a:p>
            <a:pPr algn="ctr"/>
            <a:r>
              <a:rPr lang="mk-MK" b="1" dirty="0"/>
              <a:t>Примероци за анализа</a:t>
            </a: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AA84-FA44-4007-8011-93019880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720" y="995680"/>
            <a:ext cx="5847080" cy="554159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mk-MK" dirty="0"/>
              <a:t>А) Од </a:t>
            </a:r>
            <a:r>
              <a:rPr lang="mk-MK" u="sng" dirty="0"/>
              <a:t>горен респираторен тракт</a:t>
            </a:r>
          </a:p>
          <a:p>
            <a:pPr marL="0" lvl="0" indent="0">
              <a:buNone/>
            </a:pPr>
            <a:r>
              <a:rPr lang="mk-MK" dirty="0"/>
              <a:t>  - назофарингеален и</a:t>
            </a:r>
          </a:p>
          <a:p>
            <a:pPr marL="0" lvl="0" indent="0">
              <a:buNone/>
            </a:pPr>
            <a:r>
              <a:rPr lang="mk-MK" dirty="0"/>
              <a:t>  - орофаригеален брис   </a:t>
            </a:r>
          </a:p>
          <a:p>
            <a:pPr marL="0" lvl="0" indent="0">
              <a:buNone/>
            </a:pPr>
            <a:r>
              <a:rPr lang="mk-MK" dirty="0"/>
              <a:t>  - назофарингеален аспират или</a:t>
            </a:r>
          </a:p>
          <a:p>
            <a:pPr marL="0" lvl="0" indent="0">
              <a:buNone/>
            </a:pPr>
            <a:r>
              <a:rPr lang="mk-MK" dirty="0"/>
              <a:t>-  назален испирок</a:t>
            </a:r>
          </a:p>
          <a:p>
            <a:pPr marL="0" indent="0">
              <a:buNone/>
            </a:pPr>
            <a:r>
              <a:rPr lang="mk-MK" dirty="0"/>
              <a:t>Б) Од </a:t>
            </a:r>
            <a:r>
              <a:rPr lang="mk-MK" u="sng" dirty="0"/>
              <a:t>долен  респираторен тракт </a:t>
            </a:r>
            <a:r>
              <a:rPr lang="mk-MK" dirty="0"/>
              <a:t>:</a:t>
            </a:r>
          </a:p>
          <a:p>
            <a:pPr marL="0" lvl="0" indent="0">
              <a:buNone/>
            </a:pPr>
            <a:r>
              <a:rPr lang="mk-MK" dirty="0"/>
              <a:t> - Бронхоалвеоларна лаважа (BAL)</a:t>
            </a:r>
          </a:p>
          <a:p>
            <a:pPr marL="0" lvl="0" indent="0">
              <a:buNone/>
            </a:pPr>
            <a:r>
              <a:rPr lang="mk-MK" dirty="0"/>
              <a:t>- Ендотрахеален аспират (ETA)</a:t>
            </a:r>
          </a:p>
          <a:p>
            <a:pPr marL="0" lvl="0" indent="0">
              <a:buNone/>
            </a:pPr>
            <a:r>
              <a:rPr lang="mk-MK" dirty="0"/>
              <a:t>- Спутум </a:t>
            </a:r>
          </a:p>
          <a:p>
            <a:pPr marL="0" lvl="0" indent="0">
              <a:buNone/>
            </a:pPr>
            <a:r>
              <a:rPr lang="mk-MK" dirty="0"/>
              <a:t>В) </a:t>
            </a:r>
            <a:r>
              <a:rPr lang="mk-MK" u="sng" dirty="0"/>
              <a:t>Дополнителни примероци</a:t>
            </a:r>
          </a:p>
          <a:p>
            <a:pPr marL="0" lvl="0" indent="0">
              <a:buNone/>
            </a:pPr>
            <a:r>
              <a:rPr lang="mk-MK" dirty="0"/>
              <a:t>   - Серум/полна крв</a:t>
            </a:r>
          </a:p>
          <a:p>
            <a:pPr marL="0" lvl="0" indent="0">
              <a:buNone/>
            </a:pPr>
            <a:r>
              <a:rPr lang="mk-MK" dirty="0"/>
              <a:t>   - урина</a:t>
            </a:r>
          </a:p>
          <a:p>
            <a:pPr marL="0" lvl="0" indent="0">
              <a:buNone/>
            </a:pPr>
            <a:r>
              <a:rPr lang="mk-MK" dirty="0"/>
              <a:t>   - фецес</a:t>
            </a:r>
          </a:p>
          <a:p>
            <a:endParaRPr lang="mk-M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2E79A-F21D-41FC-A9D0-9B2BDBC02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37920"/>
            <a:ext cx="5181600" cy="5039043"/>
          </a:xfrm>
        </p:spPr>
        <p:txBody>
          <a:bodyPr>
            <a:normAutofit fontScale="92500" lnSpcReduction="20000"/>
          </a:bodyPr>
          <a:lstStyle/>
          <a:p>
            <a:r>
              <a:rPr lang="mk-MK" dirty="0"/>
              <a:t>Респираторните примероци се земаат со  брисеви од </a:t>
            </a:r>
            <a:r>
              <a:rPr lang="en-US" dirty="0" err="1"/>
              <a:t>Универзал</a:t>
            </a:r>
            <a:r>
              <a:rPr lang="mk-MK" dirty="0"/>
              <a:t>ниот </a:t>
            </a:r>
            <a:r>
              <a:rPr lang="en-US" dirty="0" err="1"/>
              <a:t>транспорт</a:t>
            </a:r>
            <a:r>
              <a:rPr lang="mk-MK" dirty="0"/>
              <a:t>ен</a:t>
            </a:r>
            <a:r>
              <a:rPr lang="en-US" dirty="0"/>
              <a:t> </a:t>
            </a:r>
            <a:r>
              <a:rPr lang="en-US" dirty="0" err="1"/>
              <a:t>медиум</a:t>
            </a:r>
            <a:r>
              <a:rPr lang="en-US" dirty="0"/>
              <a:t> (UTM-RT</a:t>
            </a:r>
            <a:r>
              <a:rPr lang="mk-MK" dirty="0"/>
              <a:t>)</a:t>
            </a:r>
          </a:p>
          <a:p>
            <a:endParaRPr lang="mk-M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9D00ED-CD0E-4B7F-9E33-F16AB2AB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052" y="3180074"/>
            <a:ext cx="3254719" cy="3657321"/>
          </a:xfrm>
          <a:prstGeom prst="rect">
            <a:avLst/>
          </a:prstGeom>
        </p:spPr>
      </p:pic>
      <p:pic>
        <p:nvPicPr>
          <p:cNvPr id="7" name="Picture 45" descr="iph">
            <a:extLst>
              <a:ext uri="{FF2B5EF4-FFF2-40B4-BE49-F238E27FC236}">
                <a16:creationId xmlns:a16="http://schemas.microsoft.com/office/drawing/2014/main" id="{78650241-863F-427A-9123-3DA86A4F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248" y="175260"/>
            <a:ext cx="897898" cy="70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A04F8F0-3551-44B8-A65A-43527FE6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771" y="3180074"/>
            <a:ext cx="2825750" cy="36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2097"/>
          </a:xfrm>
        </p:spPr>
        <p:txBody>
          <a:bodyPr/>
          <a:lstStyle/>
          <a:p>
            <a:pPr algn="ctr"/>
            <a:r>
              <a:rPr lang="mk-MK" b="1" dirty="0"/>
              <a:t>Начин на употреба на УТМ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892098"/>
            <a:ext cx="11176379" cy="596590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mk-MK" dirty="0"/>
              <a:t>Отворете го пакувањето. Брисевите ќе ги вадите според потребата! </a:t>
            </a:r>
          </a:p>
          <a:p>
            <a:pPr lvl="0"/>
            <a:r>
              <a:rPr lang="mk-MK" dirty="0"/>
              <a:t>Пополнете ја е</a:t>
            </a:r>
            <a:r>
              <a:rPr lang="en-US" dirty="0" err="1"/>
              <a:t>тикета</a:t>
            </a:r>
            <a:r>
              <a:rPr lang="en-US" dirty="0"/>
              <a:t> </a:t>
            </a:r>
            <a:r>
              <a:rPr lang="mk-MK" dirty="0"/>
              <a:t>на епруветката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соодветни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пациент</a:t>
            </a:r>
            <a:r>
              <a:rPr lang="mk-MK" dirty="0"/>
              <a:t>от</a:t>
            </a:r>
          </a:p>
          <a:p>
            <a:pPr marL="0" lvl="0" indent="0">
              <a:buNone/>
            </a:pPr>
            <a:r>
              <a:rPr lang="mk-MK" dirty="0"/>
              <a:t>   - име и презиме</a:t>
            </a:r>
          </a:p>
          <a:p>
            <a:pPr marL="0" lvl="0" indent="0">
              <a:buNone/>
            </a:pPr>
            <a:r>
              <a:rPr lang="mk-MK" dirty="0"/>
              <a:t>   - тип на примерок</a:t>
            </a:r>
          </a:p>
          <a:p>
            <a:pPr marL="0" lvl="0" indent="0">
              <a:buNone/>
            </a:pPr>
            <a:r>
              <a:rPr lang="mk-MK" dirty="0"/>
              <a:t>   - датум и час /време на земање</a:t>
            </a:r>
          </a:p>
          <a:p>
            <a:pPr lvl="0"/>
            <a:r>
              <a:rPr lang="mk-MK" dirty="0"/>
              <a:t>Со </a:t>
            </a:r>
            <a:r>
              <a:rPr lang="mk-MK" b="1" dirty="0"/>
              <a:t>стерилните суви брисеви </a:t>
            </a:r>
            <a:r>
              <a:rPr lang="mk-MK" dirty="0"/>
              <a:t>земете </a:t>
            </a:r>
            <a:r>
              <a:rPr lang="en-US" dirty="0" err="1"/>
              <a:t>примерок</a:t>
            </a:r>
            <a:r>
              <a:rPr lang="en-US" dirty="0"/>
              <a:t> (</a:t>
            </a:r>
            <a:r>
              <a:rPr lang="mk-MK" dirty="0"/>
              <a:t>брис од нос или грло)</a:t>
            </a:r>
          </a:p>
          <a:p>
            <a:pPr lvl="0"/>
            <a:r>
              <a:rPr lang="mk-MK" dirty="0"/>
              <a:t>А</a:t>
            </a:r>
            <a:r>
              <a:rPr lang="en-US" dirty="0" err="1"/>
              <a:t>септично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отстран</a:t>
            </a:r>
            <a:r>
              <a:rPr lang="mk-MK" dirty="0"/>
              <a:t>ува  црвеното </a:t>
            </a:r>
            <a:r>
              <a:rPr lang="en-US" dirty="0" err="1"/>
              <a:t>капаче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mk-MK" dirty="0"/>
              <a:t>епруветката со медиум и се ставаат </a:t>
            </a:r>
            <a:r>
              <a:rPr lang="mk-MK" b="1" dirty="0"/>
              <a:t>сите</a:t>
            </a:r>
            <a:r>
              <a:rPr lang="mk-MK" dirty="0"/>
              <a:t> земени  брисеви внатре така што  памукчето да  биде потопено  во медиумот</a:t>
            </a:r>
          </a:p>
          <a:p>
            <a:pPr lvl="0"/>
            <a:r>
              <a:rPr lang="mk-MK" dirty="0"/>
              <a:t>Брисот се поткршува со</a:t>
            </a:r>
            <a:r>
              <a:rPr lang="en-US" dirty="0"/>
              <a:t> </a:t>
            </a:r>
            <a:r>
              <a:rPr lang="en-US" dirty="0" err="1"/>
              <a:t>свиткување</a:t>
            </a:r>
            <a:r>
              <a:rPr lang="en-US" dirty="0"/>
              <a:t> </a:t>
            </a:r>
            <a:r>
              <a:rPr lang="mk-MK" dirty="0"/>
              <a:t>на </a:t>
            </a:r>
            <a:r>
              <a:rPr lang="en-US" dirty="0"/>
              <a:t> </a:t>
            </a:r>
            <a:r>
              <a:rPr lang="en-US" dirty="0" err="1"/>
              <a:t>ѕидот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mk-MK" dirty="0"/>
              <a:t>епруветката</a:t>
            </a:r>
          </a:p>
          <a:p>
            <a:pPr lvl="0"/>
            <a:r>
              <a:rPr lang="en-US" dirty="0" err="1"/>
              <a:t>Вратете</a:t>
            </a:r>
            <a:r>
              <a:rPr lang="en-US" dirty="0"/>
              <a:t> </a:t>
            </a:r>
            <a:r>
              <a:rPr lang="en-US" dirty="0" err="1"/>
              <a:t>го</a:t>
            </a:r>
            <a:r>
              <a:rPr lang="en-US" dirty="0"/>
              <a:t> </a:t>
            </a:r>
            <a:r>
              <a:rPr lang="en-US" dirty="0" err="1"/>
              <a:t>капачето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mk-MK" dirty="0"/>
              <a:t>епруветката</a:t>
            </a:r>
            <a:r>
              <a:rPr lang="en-US" dirty="0"/>
              <a:t> и </a:t>
            </a:r>
            <a:r>
              <a:rPr lang="mk-MK" dirty="0"/>
              <a:t>повторете ја постапката со другиот брис </a:t>
            </a:r>
          </a:p>
          <a:p>
            <a:r>
              <a:rPr lang="ru-RU" dirty="0"/>
              <a:t>Се прави дезинфекција однадвор со 70% алкохол</a:t>
            </a:r>
          </a:p>
          <a:p>
            <a:r>
              <a:rPr lang="ru-RU" dirty="0"/>
              <a:t>Со поставува епруветката во  вториот сад и се затвара</a:t>
            </a:r>
            <a:endParaRPr lang="en-GB" dirty="0"/>
          </a:p>
          <a:p>
            <a:r>
              <a:rPr lang="mk-MK" dirty="0"/>
              <a:t>Се транспортираат за време </a:t>
            </a:r>
            <a:r>
              <a:rPr lang="en-GB" dirty="0"/>
              <a:t>&lt; </a:t>
            </a:r>
            <a:r>
              <a:rPr lang="mk-MK" dirty="0"/>
              <a:t>2 часа</a:t>
            </a:r>
            <a:r>
              <a:rPr lang="en-GB" dirty="0"/>
              <a:t> </a:t>
            </a:r>
            <a:r>
              <a:rPr lang="mk-MK" dirty="0"/>
              <a:t>на собна температура, за подолго</a:t>
            </a:r>
          </a:p>
          <a:p>
            <a:pPr lvl="0"/>
            <a:r>
              <a:rPr lang="mk-MK" dirty="0"/>
              <a:t>Земените п</a:t>
            </a:r>
            <a:r>
              <a:rPr lang="en-US" dirty="0" err="1"/>
              <a:t>римероци</a:t>
            </a:r>
            <a:r>
              <a:rPr lang="en-US" dirty="0"/>
              <a:t> </a:t>
            </a:r>
            <a:r>
              <a:rPr lang="en-US" b="1" dirty="0" err="1"/>
              <a:t>се</a:t>
            </a:r>
            <a:r>
              <a:rPr lang="en-US" b="1" dirty="0"/>
              <a:t> </a:t>
            </a:r>
            <a:r>
              <a:rPr lang="en-US" b="1" dirty="0" err="1"/>
              <a:t>чуваат</a:t>
            </a:r>
            <a:r>
              <a:rPr lang="en-US" b="1" dirty="0"/>
              <a:t> </a:t>
            </a:r>
            <a:r>
              <a:rPr lang="en-US" b="1" dirty="0" err="1"/>
              <a:t>во</a:t>
            </a:r>
            <a:r>
              <a:rPr lang="en-US" b="1" dirty="0"/>
              <a:t> </a:t>
            </a:r>
            <a:r>
              <a:rPr lang="en-US" b="1" dirty="0" err="1"/>
              <a:t>фрижидер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2-8°</a:t>
            </a:r>
            <a:r>
              <a:rPr lang="en-US" dirty="0"/>
              <a:t> C </a:t>
            </a:r>
            <a:r>
              <a:rPr lang="mk-MK" dirty="0"/>
              <a:t>додека не се и</a:t>
            </a:r>
            <a:r>
              <a:rPr lang="en-US" dirty="0" err="1"/>
              <a:t>спрат</a:t>
            </a:r>
            <a:r>
              <a:rPr lang="mk-MK" dirty="0"/>
              <a:t>ат  во</a:t>
            </a:r>
            <a:r>
              <a:rPr lang="en-US" dirty="0"/>
              <a:t> </a:t>
            </a:r>
            <a:r>
              <a:rPr lang="en-US" dirty="0" err="1"/>
              <a:t>лабораторија</a:t>
            </a:r>
            <a:r>
              <a:rPr lang="en-US" dirty="0"/>
              <a:t> </a:t>
            </a:r>
            <a:endParaRPr lang="mk-MK" dirty="0"/>
          </a:p>
          <a:p>
            <a:pPr lvl="0"/>
            <a:r>
              <a:rPr lang="mk-MK" dirty="0"/>
              <a:t>Т</a:t>
            </a:r>
            <a:r>
              <a:rPr lang="en-US" dirty="0" err="1"/>
              <a:t>ранспорт</a:t>
            </a:r>
            <a:r>
              <a:rPr lang="mk-MK" dirty="0"/>
              <a:t>от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примерокот</a:t>
            </a:r>
            <a:r>
              <a:rPr lang="en-US" dirty="0"/>
              <a:t> </a:t>
            </a:r>
            <a:r>
              <a:rPr lang="mk-MK" dirty="0"/>
              <a:t>до</a:t>
            </a:r>
            <a:r>
              <a:rPr lang="en-US" dirty="0"/>
              <a:t> </a:t>
            </a:r>
            <a:r>
              <a:rPr lang="en-US" dirty="0" err="1"/>
              <a:t>лабораторија</a:t>
            </a:r>
            <a:r>
              <a:rPr lang="mk-MK" dirty="0"/>
              <a:t>та  се организира </a:t>
            </a:r>
            <a:r>
              <a:rPr lang="en-US" dirty="0" err="1"/>
              <a:t>што</a:t>
            </a:r>
            <a:r>
              <a:rPr lang="en-US" dirty="0"/>
              <a:t> е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поскоро</a:t>
            </a:r>
            <a:r>
              <a:rPr lang="mk-MK" dirty="0"/>
              <a:t>!!!!</a:t>
            </a:r>
          </a:p>
          <a:p>
            <a:endParaRPr lang="mk-MK" dirty="0"/>
          </a:p>
        </p:txBody>
      </p:sp>
      <p:pic>
        <p:nvPicPr>
          <p:cNvPr id="4" name="Picture 45" descr="iph">
            <a:extLst>
              <a:ext uri="{FF2B5EF4-FFF2-40B4-BE49-F238E27FC236}">
                <a16:creationId xmlns:a16="http://schemas.microsoft.com/office/drawing/2014/main" id="{36D0AD0A-8DA1-47C6-85C9-CE350CEE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038" y="167268"/>
            <a:ext cx="964806" cy="72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89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Content Placeholder 4">
            <a:extLst>
              <a:ext uri="{FF2B5EF4-FFF2-40B4-BE49-F238E27FC236}">
                <a16:creationId xmlns:a16="http://schemas.microsoft.com/office/drawing/2014/main" id="{F1428D66-5034-405D-AA3D-F644EE3A1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3240" y="100012"/>
            <a:ext cx="4695825" cy="6757988"/>
          </a:xfrm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id="{4FEC628C-B67D-4A19-BBFE-D2F29C01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9210"/>
            <a:ext cx="50416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" descr="iph">
            <a:extLst>
              <a:ext uri="{FF2B5EF4-FFF2-40B4-BE49-F238E27FC236}">
                <a16:creationId xmlns:a16="http://schemas.microsoft.com/office/drawing/2014/main" id="{E8B2E7C4-ECB0-4191-96DE-C377A6C3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53431" y="662222"/>
            <a:ext cx="1174381" cy="102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53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		</a:t>
            </a:r>
            <a:r>
              <a:rPr lang="en-US" dirty="0"/>
              <a:t>ПРЕДУПРЕДУВАЊ</a:t>
            </a:r>
            <a:r>
              <a:rPr lang="mk-MK" dirty="0"/>
              <a:t>Е !!!</a:t>
            </a:r>
            <a:br>
              <a:rPr lang="mk-MK" dirty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5" y="1148576"/>
            <a:ext cx="10851995" cy="5344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mk-MK" b="1" dirty="0"/>
          </a:p>
          <a:p>
            <a:pPr marL="0" indent="0">
              <a:buNone/>
            </a:pPr>
            <a:r>
              <a:rPr lang="en-US" b="1" dirty="0" err="1"/>
              <a:t>Не</a:t>
            </a:r>
            <a:r>
              <a:rPr lang="en-US" b="1" dirty="0"/>
              <a:t> </a:t>
            </a:r>
            <a:r>
              <a:rPr lang="en-US" b="1" dirty="0" err="1"/>
              <a:t>го</a:t>
            </a:r>
            <a:r>
              <a:rPr lang="en-US" b="1" dirty="0"/>
              <a:t> </a:t>
            </a:r>
            <a:r>
              <a:rPr lang="mk-MK" b="1" dirty="0"/>
              <a:t>потопувајте брисот во </a:t>
            </a:r>
            <a:r>
              <a:rPr lang="en-US" b="1" dirty="0" err="1"/>
              <a:t>медиум</a:t>
            </a:r>
            <a:r>
              <a:rPr lang="en-US" b="1" dirty="0"/>
              <a:t> </a:t>
            </a:r>
            <a:r>
              <a:rPr lang="en-US" b="1" dirty="0" err="1"/>
              <a:t>пред</a:t>
            </a:r>
            <a:r>
              <a:rPr lang="en-US" b="1" dirty="0"/>
              <a:t> </a:t>
            </a:r>
            <a:r>
              <a:rPr lang="en-US" b="1" dirty="0" err="1"/>
              <a:t>собирање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примерокот</a:t>
            </a:r>
            <a:r>
              <a:rPr lang="en-US" dirty="0"/>
              <a:t> </a:t>
            </a:r>
            <a:endParaRPr lang="mk-MK" dirty="0"/>
          </a:p>
          <a:p>
            <a:r>
              <a:rPr lang="mk-MK" dirty="0"/>
              <a:t>За примерокот серум се зема крв во вакутанер</a:t>
            </a:r>
            <a:endParaRPr lang="en-US" dirty="0"/>
          </a:p>
          <a:p>
            <a:r>
              <a:rPr lang="mk-MK" dirty="0"/>
              <a:t>Примерок спутум се зема во стерилен пластичен сад</a:t>
            </a:r>
          </a:p>
          <a:p>
            <a:r>
              <a:rPr lang="ru-RU" dirty="0"/>
              <a:t>Известете ја лабораторијата што е можно поскоро за примерокот да се транспортира</a:t>
            </a:r>
            <a:endParaRPr lang="mk-MK" dirty="0"/>
          </a:p>
          <a:p>
            <a:r>
              <a:rPr lang="mk-MK" dirty="0"/>
              <a:t>Лицата за контакт од лабораторијата </a:t>
            </a:r>
          </a:p>
          <a:p>
            <a:pPr marL="0" indent="0">
              <a:buNone/>
            </a:pPr>
            <a:r>
              <a:rPr lang="mk-MK" dirty="0"/>
              <a:t>    - Елизабета Јанческа  </a:t>
            </a:r>
          </a:p>
          <a:p>
            <a:pPr marL="0" indent="0">
              <a:buNone/>
            </a:pPr>
            <a:r>
              <a:rPr lang="mk-MK" dirty="0"/>
              <a:t>     - Маја Кузмановска  </a:t>
            </a:r>
          </a:p>
          <a:p>
            <a:pPr marL="0" indent="0">
              <a:buNone/>
            </a:pPr>
            <a:r>
              <a:rPr lang="mk-MK" dirty="0"/>
              <a:t>     или на лицата за контакт од  Секторот за контрола и превенција при ИЈЗ -епидемиологија</a:t>
            </a:r>
          </a:p>
          <a:p>
            <a:endParaRPr lang="mk-MK" dirty="0"/>
          </a:p>
        </p:txBody>
      </p:sp>
      <p:pic>
        <p:nvPicPr>
          <p:cNvPr id="4" name="Picture 45" descr="iph">
            <a:extLst>
              <a:ext uri="{FF2B5EF4-FFF2-40B4-BE49-F238E27FC236}">
                <a16:creationId xmlns:a16="http://schemas.microsoft.com/office/drawing/2014/main" id="{41C11B2E-A31E-4896-9D56-10462580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078" y="236547"/>
            <a:ext cx="926800" cy="8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16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28568"/>
              </p:ext>
            </p:extLst>
          </p:nvPr>
        </p:nvGraphicFramePr>
        <p:xfrm>
          <a:off x="724829" y="530635"/>
          <a:ext cx="10370635" cy="6015121"/>
        </p:xfrm>
        <a:graphic>
          <a:graphicData uri="http://schemas.openxmlformats.org/drawingml/2006/table">
            <a:tbl>
              <a:tblPr/>
              <a:tblGrid>
                <a:gridCol w="2074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4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0223">
                <a:tc>
                  <a:txBody>
                    <a:bodyPr/>
                    <a:lstStyle/>
                    <a:p>
                      <a:r>
                        <a:rPr lang="mk-MK" sz="1400" b="1" dirty="0">
                          <a:effectLst/>
                        </a:rPr>
                        <a:t>Вид на примерок</a:t>
                      </a:r>
                      <a:endParaRPr lang="en-US" sz="1400" b="1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k-MK" sz="1400" b="1" dirty="0">
                          <a:effectLst/>
                        </a:rPr>
                        <a:t>Потребен</a:t>
                      </a:r>
                      <a:r>
                        <a:rPr lang="mk-MK" sz="1400" b="1" baseline="0" dirty="0">
                          <a:effectLst/>
                        </a:rPr>
                        <a:t> материјал за земање примерок</a:t>
                      </a:r>
                      <a:endParaRPr lang="en-US" sz="1400" b="1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k-MK" sz="1400" b="1" dirty="0">
                          <a:effectLst/>
                        </a:rPr>
                        <a:t>Транспорт во лабораторија</a:t>
                      </a:r>
                      <a:endParaRPr lang="en-US" sz="1400" b="1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k-MK" sz="1400" b="1" dirty="0">
                          <a:effectLst/>
                        </a:rPr>
                        <a:t>Дозволено</a:t>
                      </a:r>
                      <a:r>
                        <a:rPr lang="mk-MK" sz="1400" b="1" baseline="0" dirty="0">
                          <a:effectLst/>
                        </a:rPr>
                        <a:t> време на чување</a:t>
                      </a:r>
                      <a:endParaRPr lang="en-US" sz="1400" b="1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k-MK" sz="1400" b="1" dirty="0">
                          <a:effectLst/>
                        </a:rPr>
                        <a:t>Забелешки</a:t>
                      </a:r>
                      <a:endParaRPr lang="en-US" sz="1400" b="1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048">
                <a:tc>
                  <a:txBody>
                    <a:bodyPr/>
                    <a:lstStyle/>
                    <a:p>
                      <a:r>
                        <a:rPr lang="mk-MK" sz="1100" dirty="0">
                          <a:effectLst/>
                        </a:rPr>
                        <a:t>Назофарингиален</a:t>
                      </a:r>
                      <a:r>
                        <a:rPr lang="mk-MK" sz="1100" baseline="0" dirty="0">
                          <a:effectLst/>
                        </a:rPr>
                        <a:t> и орофарингиален брис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Dacron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или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polyester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–ски брисеви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4 °C 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≤5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денови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4 °C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&gt;5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денови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-70 °C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k-MK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Двата</a:t>
                      </a:r>
                      <a:r>
                        <a:rPr lang="mk-MK" sz="1000" b="0" i="0" baseline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вида брис можат да се стават во една иста туба за транспорт</a:t>
                      </a: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endParaRPr lang="en-US" sz="10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855">
                <a:tc>
                  <a:txBody>
                    <a:bodyPr/>
                    <a:lstStyle/>
                    <a:p>
                      <a:r>
                        <a:rPr lang="mk-MK" sz="1100" dirty="0">
                          <a:effectLst/>
                        </a:rPr>
                        <a:t>Бронхоалвеоларен лават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стерилен</a:t>
                      </a:r>
                      <a:r>
                        <a:rPr lang="mk-MK" sz="11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контејнер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4 °C 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≤48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часа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4 °C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&gt;48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часа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–70 °C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k-MK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Можно</a:t>
                      </a:r>
                      <a:r>
                        <a:rPr lang="mk-MK" sz="1000" b="0" i="0" baseline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е да има дилуција на патогенот, но е соодветен примерок</a:t>
                      </a: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endParaRPr lang="en-US" sz="10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735">
                <a:tc>
                  <a:txBody>
                    <a:bodyPr/>
                    <a:lstStyle/>
                    <a:p>
                      <a:r>
                        <a:rPr lang="mk-MK" sz="1100" dirty="0">
                          <a:effectLst/>
                        </a:rPr>
                        <a:t>Трахеален аспират,</a:t>
                      </a:r>
                      <a:r>
                        <a:rPr lang="mk-MK" sz="1100" baseline="0" dirty="0">
                          <a:effectLst/>
                        </a:rPr>
                        <a:t> назофарингиален аспират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стерилен</a:t>
                      </a:r>
                      <a:r>
                        <a:rPr lang="mk-MK" sz="11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контејнер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  <a:p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4 °C 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≤48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часа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4 °C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&gt;48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часа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–70 °C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mk-MK" sz="1000" dirty="0"/>
                    </a:p>
                  </a:txBody>
                  <a:tcPr marL="53942" marR="53942" marT="26971" marB="2697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22">
                <a:tc>
                  <a:txBody>
                    <a:bodyPr/>
                    <a:lstStyle/>
                    <a:p>
                      <a:r>
                        <a:rPr lang="mk-MK" sz="1100" dirty="0">
                          <a:effectLst/>
                        </a:rPr>
                        <a:t>Спутум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стерилен</a:t>
                      </a:r>
                      <a:r>
                        <a:rPr lang="mk-MK" sz="11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контејнер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  <a:p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4 °C 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≤48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часа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4 °C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&gt;48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часа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–70 °C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k-MK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Озсигурете</a:t>
                      </a:r>
                      <a:r>
                        <a:rPr lang="mk-MK" sz="1000" b="0" i="0" baseline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се дека материјалот е од долниот дел на респираторниот тракт</a:t>
                      </a: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endParaRPr lang="en-US" sz="10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855">
                <a:tc>
                  <a:txBody>
                    <a:bodyPr/>
                    <a:lstStyle/>
                    <a:p>
                      <a:r>
                        <a:rPr lang="mk-MK" sz="1100" dirty="0">
                          <a:effectLst/>
                        </a:rPr>
                        <a:t>Серум( два примерока)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Серумска</a:t>
                      </a:r>
                      <a:r>
                        <a:rPr lang="mk-MK" sz="11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епрувета (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3-5 ml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полна</a:t>
                      </a:r>
                      <a:r>
                        <a:rPr lang="mk-MK" sz="11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крв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4 °C 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≤5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денови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4 °C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&gt;5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денови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–70 °C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k-MK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Потребни</a:t>
                      </a:r>
                      <a:r>
                        <a:rPr lang="mk-MK" sz="1000" b="0" i="0" baseline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се парни серуми</a:t>
                      </a: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• </a:t>
                      </a:r>
                      <a:r>
                        <a:rPr lang="mk-MK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акутен</a:t>
                      </a:r>
                      <a:r>
                        <a:rPr lang="mk-MK" sz="1000" b="0" i="0" baseline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–во првата недела од болеста</a:t>
                      </a: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• </a:t>
                      </a:r>
                      <a:r>
                        <a:rPr lang="mk-MK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рековалесцентен</a:t>
                      </a:r>
                      <a:r>
                        <a:rPr lang="mk-MK" sz="1000" b="0" i="0" baseline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- 2 до 3 недели подоцна</a:t>
                      </a: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endParaRPr lang="en-US" sz="10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575">
                <a:tc>
                  <a:txBody>
                    <a:bodyPr/>
                    <a:lstStyle/>
                    <a:p>
                      <a:r>
                        <a:rPr lang="mk-MK" sz="1100" dirty="0">
                          <a:effectLst/>
                        </a:rPr>
                        <a:t>Полна крв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вакутанер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4 °C 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≤5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денови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4 °C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&gt;5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денови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–70 °C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k-MK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За</a:t>
                      </a:r>
                      <a:r>
                        <a:rPr lang="mk-MK" sz="1000" b="0" i="0" baseline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детекција на антигенот(вирусот) во првата недела од болеста</a:t>
                      </a: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endParaRPr lang="en-US" sz="10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908">
                <a:tc>
                  <a:txBody>
                    <a:bodyPr/>
                    <a:lstStyle/>
                    <a:p>
                      <a:r>
                        <a:rPr lang="mk-MK" sz="1100" dirty="0">
                          <a:effectLst/>
                        </a:rPr>
                        <a:t>Урина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стерилен</a:t>
                      </a:r>
                      <a:r>
                        <a:rPr lang="mk-MK" sz="11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контејнер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  <a:p>
                      <a:r>
                        <a:rPr lang="mk-MK" sz="1100" dirty="0">
                          <a:effectLst/>
                          <a:latin typeface="+mn-lt"/>
                        </a:rPr>
                        <a:t>За</a:t>
                      </a:r>
                      <a:r>
                        <a:rPr lang="mk-MK" sz="1100" baseline="0" dirty="0">
                          <a:effectLst/>
                          <a:latin typeface="+mn-lt"/>
                        </a:rPr>
                        <a:t> урина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4 °C 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≤5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денови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4 °C</a:t>
                      </a:r>
                      <a:b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&gt;5 </a:t>
                      </a:r>
                      <a:r>
                        <a:rPr lang="mk-MK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денови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: –70 °</a:t>
                      </a:r>
                      <a:endParaRPr lang="en-US" sz="1100" dirty="0">
                        <a:effectLst/>
                      </a:endParaRPr>
                    </a:p>
                  </a:txBody>
                  <a:tcPr marL="53942" marR="53942" marT="26971" marB="2697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mk-MK" sz="1100" dirty="0"/>
                    </a:p>
                  </a:txBody>
                  <a:tcPr marL="53942" marR="53942" marT="26971" marB="2697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48100" y="1781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mk-M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mk-M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mk-M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45" descr="iph">
            <a:extLst>
              <a:ext uri="{FF2B5EF4-FFF2-40B4-BE49-F238E27FC236}">
                <a16:creationId xmlns:a16="http://schemas.microsoft.com/office/drawing/2014/main" id="{B78FD5A6-C133-47D9-A858-3ED1EF61A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707" y="52092"/>
            <a:ext cx="594122" cy="5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56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3609"/>
          </a:xfrm>
        </p:spPr>
        <p:txBody>
          <a:bodyPr/>
          <a:lstStyle/>
          <a:p>
            <a:pPr algn="ctr"/>
            <a:r>
              <a:rPr lang="mk-MK" b="1" dirty="0"/>
              <a:t>Упат за лабораториска анализа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878"/>
            <a:ext cx="10896600" cy="5006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Информации што треба се содржат во пропратниот формулар- упат</a:t>
            </a:r>
          </a:p>
          <a:p>
            <a:r>
              <a:rPr lang="ru-RU" dirty="0"/>
              <a:t> Информации за пациентот - име, датум на раѓање, пол </a:t>
            </a:r>
          </a:p>
          <a:p>
            <a:r>
              <a:rPr lang="ru-RU" dirty="0"/>
              <a:t>адреса на живеење, единствен матичен број</a:t>
            </a:r>
          </a:p>
          <a:p>
            <a:r>
              <a:rPr lang="ru-RU" dirty="0"/>
              <a:t> име на болница, име на лекар</a:t>
            </a:r>
          </a:p>
          <a:p>
            <a:r>
              <a:rPr lang="ru-RU" dirty="0"/>
              <a:t>информации за контакт, име, телефон и  адреса </a:t>
            </a:r>
          </a:p>
          <a:p>
            <a:r>
              <a:rPr lang="ru-RU" dirty="0"/>
              <a:t>Датум и време на прибирање на примероците</a:t>
            </a:r>
          </a:p>
          <a:p>
            <a:r>
              <a:rPr lang="ru-RU" dirty="0"/>
              <a:t> Клинички симптоми и релевантна историја на пациентот</a:t>
            </a:r>
          </a:p>
          <a:p>
            <a:pPr marL="0" indent="0">
              <a:buNone/>
            </a:pPr>
            <a:r>
              <a:rPr lang="ru-RU" dirty="0"/>
              <a:t>(вклучително вакцинирање и антимикробни терапии)</a:t>
            </a:r>
          </a:p>
          <a:p>
            <a:r>
              <a:rPr lang="ru-RU" dirty="0"/>
              <a:t>примени, епидемиолошки информации, фактори на ризик</a:t>
            </a:r>
            <a:endParaRPr lang="mk-MK" dirty="0"/>
          </a:p>
        </p:txBody>
      </p:sp>
      <p:pic>
        <p:nvPicPr>
          <p:cNvPr id="4" name="Picture 45" descr="iph">
            <a:extLst>
              <a:ext uri="{FF2B5EF4-FFF2-40B4-BE49-F238E27FC236}">
                <a16:creationId xmlns:a16="http://schemas.microsoft.com/office/drawing/2014/main" id="{B6CBAAB7-16FA-463A-BFCA-E30B83AC2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41653"/>
            <a:ext cx="858645" cy="76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54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1973</Words>
  <Application>Microsoft Office PowerPoint</Application>
  <PresentationFormat>Widescreen</PresentationFormat>
  <Paragraphs>214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TimesNewRomanPSMT</vt:lpstr>
      <vt:lpstr>Office Theme</vt:lpstr>
      <vt:lpstr>Лабораториско тестирање на суспектни случаи за  Covid-19</vt:lpstr>
      <vt:lpstr>Иницирање на тестирање за Covid-19 </vt:lpstr>
      <vt:lpstr>Лична заштитна опрема (ЛЗО)</vt:lpstr>
      <vt:lpstr>Примероци за анализа</vt:lpstr>
      <vt:lpstr>Начин на употреба на УТМ</vt:lpstr>
      <vt:lpstr>PowerPoint Presentation</vt:lpstr>
      <vt:lpstr>  ПРЕДУПРЕДУВАЊЕ !!! </vt:lpstr>
      <vt:lpstr>PowerPoint Presentation</vt:lpstr>
      <vt:lpstr>Упат за лабораториска анализа</vt:lpstr>
      <vt:lpstr>Транспорт на примероци во лабораторија (1) </vt:lpstr>
      <vt:lpstr>Транспорт на примероци во лабораторија (2) </vt:lpstr>
      <vt:lpstr>Методи за дијагностика</vt:lpstr>
      <vt:lpstr>Дезинфекција </vt:lpstr>
      <vt:lpstr>Дезинфекција (2)</vt:lpstr>
      <vt:lpstr>Хигиена на рацете</vt:lpstr>
      <vt:lpstr>PowerPoint Presentation</vt:lpstr>
      <vt:lpstr>PowerPoint Presentation</vt:lpstr>
      <vt:lpstr> Повеќе информации може да се најдат во </vt:lpstr>
      <vt:lpstr>                     Благодарам на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128</cp:revision>
  <dcterms:created xsi:type="dcterms:W3CDTF">2020-02-13T10:25:43Z</dcterms:created>
  <dcterms:modified xsi:type="dcterms:W3CDTF">2020-02-23T21:28:25Z</dcterms:modified>
</cp:coreProperties>
</file>