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46" r:id="rId3"/>
    <p:sldId id="349" r:id="rId4"/>
    <p:sldId id="358" r:id="rId5"/>
    <p:sldId id="359" r:id="rId6"/>
    <p:sldId id="360" r:id="rId7"/>
    <p:sldId id="348" r:id="rId8"/>
    <p:sldId id="300" r:id="rId9"/>
    <p:sldId id="361" r:id="rId10"/>
    <p:sldId id="356" r:id="rId11"/>
    <p:sldId id="354" r:id="rId12"/>
    <p:sldId id="355" r:id="rId13"/>
    <p:sldId id="362" r:id="rId14"/>
    <p:sldId id="332" r:id="rId15"/>
    <p:sldId id="333" r:id="rId16"/>
    <p:sldId id="296" r:id="rId17"/>
    <p:sldId id="324" r:id="rId18"/>
    <p:sldId id="363" r:id="rId19"/>
    <p:sldId id="357" r:id="rId20"/>
    <p:sldId id="352" r:id="rId21"/>
    <p:sldId id="353" r:id="rId22"/>
    <p:sldId id="341" r:id="rId23"/>
    <p:sldId id="328" r:id="rId24"/>
    <p:sldId id="329" r:id="rId25"/>
    <p:sldId id="311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187"/>
    <a:srgbClr val="2A6E86"/>
    <a:srgbClr val="E9EFF7"/>
    <a:srgbClr val="007434"/>
    <a:srgbClr val="DFF1CB"/>
    <a:srgbClr val="CEEAB0"/>
    <a:srgbClr val="EDF2F9"/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8596" autoAdjust="0"/>
  </p:normalViewPr>
  <p:slideViewPr>
    <p:cSldViewPr>
      <p:cViewPr varScale="1">
        <p:scale>
          <a:sx n="76" d="100"/>
          <a:sy n="76" d="100"/>
        </p:scale>
        <p:origin x="936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0C3B5-2425-495A-89DB-5E10B1E1F1DD}" type="datetimeFigureOut">
              <a:rPr lang="mk-MK" smtClean="0"/>
              <a:t>25.2.2020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35494-78F7-4226-A702-1E98C4A561EE}" type="slidenum">
              <a:rPr lang="mk-MK" smtClean="0"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8F163-E692-4966-AC11-DD0863980F4B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F0B0F-0A3D-42BD-B44B-569C8A416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Вкупните проценети ресурси потребни за за овој план се</a:t>
            </a:r>
          </a:p>
          <a:p>
            <a:r>
              <a:rPr lang="mk-MK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675,5 милиони УСД.</a:t>
            </a:r>
            <a:endParaRPr lang="mk-MK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BF0B0F-0A3D-42BD-B44B-569C8A41668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8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883-BED0-4154-BC7D-CC3466CFE2F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1293-374C-474C-8107-0C60238E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883-BED0-4154-BC7D-CC3466CFE2F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1293-374C-474C-8107-0C60238E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883-BED0-4154-BC7D-CC3466CFE2F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1293-374C-474C-8107-0C60238E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883-BED0-4154-BC7D-CC3466CFE2F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1293-374C-474C-8107-0C60238E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883-BED0-4154-BC7D-CC3466CFE2F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1293-374C-474C-8107-0C60238E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883-BED0-4154-BC7D-CC3466CFE2F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1293-374C-474C-8107-0C60238E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883-BED0-4154-BC7D-CC3466CFE2F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1293-374C-474C-8107-0C60238E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883-BED0-4154-BC7D-CC3466CFE2F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1293-374C-474C-8107-0C60238E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883-BED0-4154-BC7D-CC3466CFE2F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1293-374C-474C-8107-0C60238E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883-BED0-4154-BC7D-CC3466CFE2F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1293-374C-474C-8107-0C60238E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0883-BED0-4154-BC7D-CC3466CFE2F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1293-374C-474C-8107-0C60238E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C0883-BED0-4154-BC7D-CC3466CFE2F7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51293-374C-474C-8107-0C60238ED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ordana.kuzmanovsk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>
            <a:extLst>
              <a:ext uri="{FF2B5EF4-FFF2-40B4-BE49-F238E27FC236}">
                <a16:creationId xmlns:a16="http://schemas.microsoft.com/office/drawing/2014/main" id="{B82234E1-55CC-434C-9FBA-89AC2980E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598" y="4941168"/>
            <a:ext cx="6584778" cy="1368151"/>
          </a:xfrm>
          <a:ln>
            <a:solidFill>
              <a:srgbClr val="2A6E86"/>
            </a:solidFill>
          </a:ln>
        </p:spPr>
        <p:txBody>
          <a:bodyPr rtlCol="0">
            <a:normAutofit fontScale="62500" lnSpcReduction="20000"/>
          </a:bodyPr>
          <a:lstStyle/>
          <a:p>
            <a:pPr>
              <a:defRPr/>
            </a:pPr>
            <a:r>
              <a:rPr lang="mk-MK" sz="3400" dirty="0">
                <a:solidFill>
                  <a:srgbClr val="296187"/>
                </a:solidFill>
              </a:rPr>
              <a:t>Прим. Д-р Гордана Кузмановска</a:t>
            </a:r>
            <a:endParaRPr lang="es-ES" sz="3400" dirty="0">
              <a:solidFill>
                <a:srgbClr val="296187"/>
              </a:solidFill>
            </a:endParaRPr>
          </a:p>
          <a:p>
            <a:pPr>
              <a:defRPr/>
            </a:pPr>
            <a:r>
              <a:rPr lang="es-ES" sz="26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gordana.kuzmanovska@gmail.com</a:t>
            </a:r>
            <a:endParaRPr lang="es-ES" sz="2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mk-MK" sz="2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mk-MK" sz="2800" dirty="0">
                <a:solidFill>
                  <a:srgbClr val="296187"/>
                </a:solidFill>
              </a:rPr>
              <a:t>Институт за јавно здравје на Република Северна Македонија</a:t>
            </a:r>
            <a:endParaRPr lang="en-US" sz="2800" dirty="0">
              <a:solidFill>
                <a:srgbClr val="296187"/>
              </a:solidFill>
            </a:endParaRPr>
          </a:p>
          <a:p>
            <a:pPr>
              <a:defRPr/>
            </a:pPr>
            <a:endParaRPr lang="es-E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Line 4">
            <a:extLst>
              <a:ext uri="{FF2B5EF4-FFF2-40B4-BE49-F238E27FC236}">
                <a16:creationId xmlns:a16="http://schemas.microsoft.com/office/drawing/2014/main" id="{BF572635-3F92-4850-ABDD-2D31DC331C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55797" y="4725144"/>
            <a:ext cx="8280400" cy="0"/>
          </a:xfrm>
          <a:prstGeom prst="line">
            <a:avLst/>
          </a:prstGeom>
          <a:noFill/>
          <a:ln w="57150">
            <a:solidFill>
              <a:srgbClr val="29618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11">
            <a:extLst>
              <a:ext uri="{FF2B5EF4-FFF2-40B4-BE49-F238E27FC236}">
                <a16:creationId xmlns:a16="http://schemas.microsoft.com/office/drawing/2014/main" id="{A39EC1C9-DD68-4E41-B638-0E3E6400E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88" y="548680"/>
            <a:ext cx="96862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05626DF6-3D50-4D44-B34B-7BE2D0C286A4}"/>
              </a:ext>
            </a:extLst>
          </p:cNvPr>
          <p:cNvSpPr txBox="1">
            <a:spLocks/>
          </p:cNvSpPr>
          <p:nvPr/>
        </p:nvSpPr>
        <p:spPr bwMode="auto">
          <a:xfrm>
            <a:off x="536464" y="2075109"/>
            <a:ext cx="11119065" cy="2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mk-MK" alt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ЕПИДЕМИОЛОГИЈА И ПРЕВЕНЦИЈА </a:t>
            </a:r>
            <a:endParaRPr lang="en-US" alt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mk-MK" alt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</a:t>
            </a:r>
            <a:r>
              <a:rPr lang="en-US" alt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 </a:t>
            </a:r>
            <a:r>
              <a:rPr lang="mk-MK" alt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ИНФЕКЦИЈА</a:t>
            </a:r>
            <a:endParaRPr lang="en-GB" altLang="es-ES" sz="3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GB" altLang="es-ES" sz="2000" b="1" dirty="0">
              <a:solidFill>
                <a:srgbClr val="296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mk-MK" altLang="es-ES" sz="2400" b="1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Прилеп/Битола, </a:t>
            </a:r>
            <a:r>
              <a:rPr lang="en-US" altLang="es-ES" sz="2400" b="1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mk-MK" altLang="es-ES" sz="2400" b="1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en-US" altLang="es-ES" sz="2400" b="1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02.</a:t>
            </a:r>
            <a:r>
              <a:rPr lang="mk-MK" altLang="es-ES" sz="2400" b="1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altLang="es-ES" sz="2400" b="1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s-ES" altLang="es-ES" sz="2400" b="1" dirty="0">
              <a:solidFill>
                <a:srgbClr val="296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ph.png">
            <a:extLst>
              <a:ext uri="{FF2B5EF4-FFF2-40B4-BE49-F238E27FC236}">
                <a16:creationId xmlns:a16="http://schemas.microsoft.com/office/drawing/2014/main" id="{70836902-F425-4A30-B4A5-DFF0DB3544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4592" y="200793"/>
            <a:ext cx="526912" cy="4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9885A3-989E-4F73-8337-412A91B88E91}"/>
              </a:ext>
            </a:extLst>
          </p:cNvPr>
          <p:cNvSpPr/>
          <p:nvPr/>
        </p:nvSpPr>
        <p:spPr>
          <a:xfrm>
            <a:off x="6742112" y="141361"/>
            <a:ext cx="453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k-MK" sz="16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Табела: </a:t>
            </a:r>
            <a:r>
              <a:rPr lang="mk-MK" sz="1600" b="1" i="1" dirty="0">
                <a:solidFill>
                  <a:srgbClr val="296187"/>
                </a:solidFill>
                <a:ea typeface="Calibri" pitchFamily="34" charset="0"/>
                <a:cs typeface="Arial" pitchFamily="34" charset="0"/>
              </a:rPr>
              <a:t>Земји, територии и подрачја надвор од КИНА, со лаб.конфирмирани заболени/смртни случаи од </a:t>
            </a:r>
            <a:r>
              <a:rPr lang="mk-MK" sz="1600" b="1" spc="5" dirty="0">
                <a:solidFill>
                  <a:srgbClr val="29618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mk-MK" sz="1600" b="1" spc="-5" dirty="0">
                <a:solidFill>
                  <a:srgbClr val="29618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</a:t>
            </a:r>
            <a:r>
              <a:rPr lang="mk-MK" sz="1600" b="1" dirty="0">
                <a:solidFill>
                  <a:srgbClr val="29618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1600" b="1" dirty="0">
                <a:solidFill>
                  <a:srgbClr val="29618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ID-19 </a:t>
            </a:r>
            <a:r>
              <a:rPr lang="mk-MK" sz="1600" b="1" i="1" dirty="0">
                <a:solidFill>
                  <a:srgbClr val="296187"/>
                </a:solidFill>
                <a:ea typeface="Calibri" pitchFamily="34" charset="0"/>
                <a:cs typeface="Arial" pitchFamily="34" charset="0"/>
              </a:rPr>
              <a:t>инфекција</a:t>
            </a:r>
            <a:r>
              <a:rPr lang="en-US" sz="1600" b="1" i="1" dirty="0">
                <a:solidFill>
                  <a:srgbClr val="296187"/>
                </a:solidFill>
                <a:ea typeface="Calibri" pitchFamily="34" charset="0"/>
                <a:cs typeface="Arial" pitchFamily="34" charset="0"/>
              </a:rPr>
              <a:t> (</a:t>
            </a:r>
            <a:r>
              <a:rPr lang="mk-MK" sz="1600" b="1" i="1" dirty="0">
                <a:solidFill>
                  <a:srgbClr val="296187"/>
                </a:solidFill>
                <a:ea typeface="Calibri" pitchFamily="34" charset="0"/>
                <a:cs typeface="Arial" pitchFamily="34" charset="0"/>
              </a:rPr>
              <a:t>до 24.02.2020)  - </a:t>
            </a:r>
            <a:r>
              <a:rPr lang="mk-MK" sz="1600" b="1" i="1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29 земји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8BF55C-1B09-4D3B-A184-C240FB00AB1A}"/>
              </a:ext>
            </a:extLst>
          </p:cNvPr>
          <p:cNvSpPr/>
          <p:nvPr/>
        </p:nvSpPr>
        <p:spPr>
          <a:xfrm>
            <a:off x="6960096" y="1229043"/>
            <a:ext cx="3215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mk-MK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КИНА: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k-MK" sz="1600" b="1" dirty="0">
                <a:cs typeface="Arial" pitchFamily="34" charset="0"/>
              </a:rPr>
              <a:t>77.262 заболени/2.595 починати</a:t>
            </a:r>
            <a:endParaRPr lang="en-US" sz="1600" b="1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mk-MK" sz="1600" b="1" dirty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mk-MK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ХУБЕИ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cs typeface="Arial" pitchFamily="34" charset="0"/>
              </a:rPr>
              <a:t>64.287 заболени/2.495 починати</a:t>
            </a:r>
            <a:endParaRPr lang="en-US" sz="1600" b="1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(8</a:t>
            </a:r>
            <a:r>
              <a:rPr lang="mk-MK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mk-MK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%)                 (9</a:t>
            </a:r>
            <a:r>
              <a:rPr lang="mk-MK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6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mk-MK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%)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2A8D7A-0CBB-48E4-BDC0-6CAE774DE945}"/>
              </a:ext>
            </a:extLst>
          </p:cNvPr>
          <p:cNvSpPr/>
          <p:nvPr/>
        </p:nvSpPr>
        <p:spPr>
          <a:xfrm>
            <a:off x="6960096" y="3055389"/>
            <a:ext cx="4320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mk-MK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mk-MK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КИНА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– </a:t>
            </a:r>
            <a:r>
              <a:rPr lang="mk-MK" sz="1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25.02: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mk-M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 77.150 </a:t>
            </a:r>
            <a:r>
              <a:rPr lang="mk-MK" sz="1600" b="1" dirty="0">
                <a:cs typeface="Arial" pitchFamily="34" charset="0"/>
              </a:rPr>
              <a:t>заболени /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</a:t>
            </a:r>
            <a:r>
              <a:rPr lang="mk-M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592 </a:t>
            </a:r>
            <a:r>
              <a:rPr lang="mk-MK" sz="1600" b="1" dirty="0">
                <a:cs typeface="Arial" pitchFamily="34" charset="0"/>
              </a:rPr>
              <a:t>починати</a:t>
            </a:r>
            <a:endParaRPr lang="en-US" sz="1600" b="1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mk-MK" sz="1600" b="1" dirty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ГЛОБАЛНО: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mk-M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над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80.000</a:t>
            </a:r>
            <a:r>
              <a:rPr lang="mk-M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заболени </a:t>
            </a:r>
            <a:r>
              <a:rPr lang="mk-MK" sz="1600" b="1" dirty="0">
                <a:solidFill>
                  <a:srgbClr val="FF0000"/>
                </a:solidFill>
                <a:cs typeface="Arial" pitchFamily="34" charset="0"/>
              </a:rPr>
              <a:t>/ над </a:t>
            </a:r>
            <a:r>
              <a:rPr lang="mk-M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2.700 починати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mk-MK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Нови земји: </a:t>
            </a:r>
            <a:r>
              <a:rPr lang="mk-M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Австрија, Афганистан, Бахраин, Оман, Хрватска, Швајцарија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Заболени надвор од КИНА – </a:t>
            </a:r>
            <a:r>
              <a:rPr lang="mk-M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2.459/34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Смртни случаи надвор од Кина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-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27</a:t>
            </a:r>
            <a:r>
              <a:rPr lang="mk-M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mk-M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Филипини-1, Хонг Конг-2, Јапонија-4, Франција-1, Тајван-1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mk-M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Ј. Кореа-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1.146/</a:t>
            </a:r>
            <a:r>
              <a:rPr lang="mk-M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7, Иран-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95/15,</a:t>
            </a:r>
            <a:r>
              <a:rPr lang="mk-M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Италија-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322/11</a:t>
            </a:r>
            <a:r>
              <a:rPr lang="mk-MK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697D4-025D-4142-B2E4-823323FD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40" y="140329"/>
            <a:ext cx="6529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3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587875-4B16-4EFB-8840-0206711EDDD4}"/>
              </a:ext>
            </a:extLst>
          </p:cNvPr>
          <p:cNvSpPr/>
          <p:nvPr/>
        </p:nvSpPr>
        <p:spPr>
          <a:xfrm>
            <a:off x="911424" y="460238"/>
            <a:ext cx="1100282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278130">
              <a:lnSpc>
                <a:spcPct val="107000"/>
              </a:lnSpc>
              <a:spcBef>
                <a:spcPts val="80"/>
              </a:spcBef>
              <a:spcAft>
                <a:spcPts val="0"/>
              </a:spcAft>
            </a:pPr>
            <a:r>
              <a:rPr lang="mk-MK" b="1" u="sng" dirty="0">
                <a:solidFill>
                  <a:srgbClr val="00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Графикон</a:t>
            </a:r>
            <a:r>
              <a:rPr lang="mk-MK" b="1" u="sng" spc="-10" dirty="0">
                <a:solidFill>
                  <a:srgbClr val="00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b="1" u="sng" spc="5" dirty="0">
                <a:solidFill>
                  <a:srgbClr val="00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mk-MK" b="1" u="sng" dirty="0">
                <a:solidFill>
                  <a:srgbClr val="00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mk-MK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Епидемиска крива на случаи со 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mk-MK" b="1" spc="-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</a:t>
            </a:r>
            <a:r>
              <a:rPr lang="mk-MK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ID-19 </a:t>
            </a:r>
            <a:r>
              <a:rPr lang="mk-MK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инфекција</a:t>
            </a:r>
            <a:r>
              <a:rPr lang="mk-MK" b="1" spc="-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mk-MK" b="1" spc="-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mk-MK" b="1" spc="-10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=293</a:t>
            </a:r>
            <a:r>
              <a:rPr lang="mk-MK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mk-MK" b="1" spc="-1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идентификувани надвор од Кина</a:t>
            </a:r>
            <a:r>
              <a:rPr lang="mk-MK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mk-MK" b="1" spc="1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b="1" spc="-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датум на појава на симптоми и веројатна локација на изложеност, 24</a:t>
            </a:r>
            <a:r>
              <a:rPr lang="mk-MK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.02.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mk-MK" b="1" spc="-10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mk-MK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endParaRPr lang="mk-MK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iph.png">
            <a:extLst>
              <a:ext uri="{FF2B5EF4-FFF2-40B4-BE49-F238E27FC236}">
                <a16:creationId xmlns:a16="http://schemas.microsoft.com/office/drawing/2014/main" id="{F4DFC1F5-87A9-4D48-BA7F-46B05C4705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36" y="253000"/>
            <a:ext cx="590464" cy="5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9E4E39E2-9434-4154-8048-762DF53B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9" y="1196782"/>
            <a:ext cx="11082909" cy="547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18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ph.png">
            <a:extLst>
              <a:ext uri="{FF2B5EF4-FFF2-40B4-BE49-F238E27FC236}">
                <a16:creationId xmlns:a16="http://schemas.microsoft.com/office/drawing/2014/main" id="{16C22603-1EA1-436F-9D51-0EF821ED00E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88640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17B9B0-639E-4DFA-B9E7-56B0AE4055CA}"/>
              </a:ext>
            </a:extLst>
          </p:cNvPr>
          <p:cNvSpPr/>
          <p:nvPr/>
        </p:nvSpPr>
        <p:spPr>
          <a:xfrm>
            <a:off x="1453263" y="387536"/>
            <a:ext cx="10359865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278130">
              <a:lnSpc>
                <a:spcPct val="107000"/>
              </a:lnSpc>
              <a:spcBef>
                <a:spcPts val="80"/>
              </a:spcBef>
              <a:spcAft>
                <a:spcPts val="0"/>
              </a:spcAft>
            </a:pPr>
            <a:r>
              <a:rPr lang="mk-MK" b="1" u="sng" dirty="0">
                <a:solidFill>
                  <a:srgbClr val="00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Графикон</a:t>
            </a:r>
            <a:r>
              <a:rPr lang="mk-MK" b="1" u="sng" spc="-10" dirty="0">
                <a:solidFill>
                  <a:srgbClr val="00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b="1" u="sng" spc="5" dirty="0">
                <a:solidFill>
                  <a:srgbClr val="00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mk-MK" b="1" u="sng" dirty="0">
                <a:solidFill>
                  <a:srgbClr val="0079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mk-MK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Епидемиска крива на  случаи со 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mk-MK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mk-MK" b="1" spc="-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</a:t>
            </a:r>
            <a:r>
              <a:rPr lang="mk-MK" b="1" spc="-1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mk-MK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 инфекција</a:t>
            </a:r>
            <a:r>
              <a:rPr lang="mk-MK" b="1" spc="-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mk-MK" b="1" spc="-1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</a:t>
            </a:r>
            <a:r>
              <a:rPr lang="mk-MK" b="1" spc="-10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lang="mk-MK" b="1" spc="-10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</a:t>
            </a:r>
            <a:r>
              <a:rPr lang="mk-MK" b="1" spc="-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идентификувани надвор од Кина</a:t>
            </a:r>
            <a:r>
              <a:rPr lang="mk-MK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mk-MK" b="1" spc="1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b="1" spc="-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датум на пријавување и веројатна локација на изложеност, 24</a:t>
            </a:r>
            <a:r>
              <a:rPr lang="mk-MK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.02.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mk-MK" b="1" spc="-10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lang="mk-MK" b="1" spc="5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mk-MK" b="1" dirty="0">
                <a:solidFill>
                  <a:srgbClr val="0079A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endParaRPr lang="mk-MK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D66FF3E-CECA-4C83-AAB6-33FF592D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059451"/>
            <a:ext cx="10873208" cy="560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81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DC248-9808-49D1-BE9B-44BE3CD44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9893"/>
            <a:ext cx="10972800" cy="5701475"/>
          </a:xfrm>
        </p:spPr>
        <p:txBody>
          <a:bodyPr>
            <a:normAutofit fontScale="62500" lnSpcReduction="20000"/>
          </a:bodyPr>
          <a:lstStyle/>
          <a:p>
            <a:r>
              <a:rPr lang="mk-MK" dirty="0"/>
              <a:t>Кинескиот Центар за контрола и превенција на болести (</a:t>
            </a:r>
            <a:r>
              <a:rPr lang="en-US" dirty="0"/>
              <a:t>CCDC)</a:t>
            </a:r>
            <a:r>
              <a:rPr lang="mk-MK" dirty="0"/>
              <a:t> објави резултати:                   </a:t>
            </a:r>
            <a:r>
              <a:rPr lang="mk-MK" b="1" dirty="0"/>
              <a:t>72.314</a:t>
            </a:r>
            <a:r>
              <a:rPr lang="mk-MK" dirty="0"/>
              <a:t> испитаници (потврдени</a:t>
            </a:r>
            <a:r>
              <a:rPr lang="en-US" dirty="0"/>
              <a:t>/</a:t>
            </a:r>
            <a:r>
              <a:rPr lang="mk-MK" dirty="0"/>
              <a:t>сомнителни</a:t>
            </a:r>
            <a:r>
              <a:rPr lang="en-US" dirty="0"/>
              <a:t>/</a:t>
            </a:r>
            <a:r>
              <a:rPr lang="mk-MK" dirty="0"/>
              <a:t> асимптоматски)</a:t>
            </a:r>
          </a:p>
          <a:p>
            <a:endParaRPr lang="en-US" sz="1300" dirty="0"/>
          </a:p>
          <a:p>
            <a:r>
              <a:rPr lang="mk-MK" dirty="0"/>
              <a:t>Вкупна смртност (</a:t>
            </a:r>
            <a:r>
              <a:rPr lang="en-US" dirty="0" err="1"/>
              <a:t>tCFR</a:t>
            </a:r>
            <a:r>
              <a:rPr lang="mk-MK" dirty="0"/>
              <a:t>=2,3%) - во Хубеи 2,9%, во Кина 0,4%</a:t>
            </a:r>
          </a:p>
          <a:p>
            <a:endParaRPr lang="mk-MK" sz="1300" dirty="0"/>
          </a:p>
          <a:p>
            <a:r>
              <a:rPr lang="mk-MK" dirty="0"/>
              <a:t>Највисока смртност кај највозрасните ≥80 години</a:t>
            </a:r>
          </a:p>
          <a:p>
            <a:pPr lvl="1"/>
            <a:r>
              <a:rPr lang="mk-MK" dirty="0"/>
              <a:t>од 0,2% кај лица до 40 години до 8% кај лица над 70 години</a:t>
            </a:r>
          </a:p>
          <a:p>
            <a:pPr lvl="1"/>
            <a:r>
              <a:rPr lang="mk-MK" dirty="0"/>
              <a:t>2,8% кај машкиот пол, 1,7% кај жените</a:t>
            </a:r>
          </a:p>
          <a:p>
            <a:pPr lvl="1"/>
            <a:endParaRPr lang="mk-MK" sz="1300" dirty="0"/>
          </a:p>
          <a:p>
            <a:r>
              <a:rPr lang="mk-MK" dirty="0"/>
              <a:t>Застапеност на сериозни форми на заболување: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81% - </a:t>
            </a:r>
            <a:r>
              <a:rPr lang="mk-MK" dirty="0"/>
              <a:t>блага клиничка слика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mk-MK" dirty="0"/>
              <a:t>14% - сериозно заболување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mk-MK" dirty="0"/>
              <a:t>5% - критична состојба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mk-MK" sz="1500" dirty="0"/>
          </a:p>
          <a:p>
            <a:r>
              <a:rPr lang="mk-MK" dirty="0"/>
              <a:t>Состојби кои ја влошуваат прогнозата:</a:t>
            </a:r>
          </a:p>
          <a:p>
            <a:pPr lvl="1"/>
            <a:r>
              <a:rPr lang="mk-MK" dirty="0"/>
              <a:t>Кардиоваскуларни болести</a:t>
            </a:r>
          </a:p>
          <a:p>
            <a:pPr lvl="1"/>
            <a:r>
              <a:rPr lang="mk-MK" dirty="0"/>
              <a:t>Дијабетес</a:t>
            </a:r>
          </a:p>
          <a:p>
            <a:pPr lvl="1"/>
            <a:r>
              <a:rPr lang="mk-MK" dirty="0"/>
              <a:t>Хронични респираторни заболувања</a:t>
            </a:r>
          </a:p>
          <a:p>
            <a:pPr lvl="1"/>
            <a:r>
              <a:rPr lang="mk-MK" dirty="0"/>
              <a:t>Хипертензивна болест</a:t>
            </a:r>
          </a:p>
          <a:p>
            <a:pPr lvl="1"/>
            <a:endParaRPr lang="mk-MK" sz="1300" dirty="0"/>
          </a:p>
          <a:p>
            <a:r>
              <a:rPr lang="mk-MK" dirty="0"/>
              <a:t>Голем ризик за здравствени работници – </a:t>
            </a:r>
            <a:r>
              <a:rPr lang="mk-MK" dirty="0">
                <a:solidFill>
                  <a:srgbClr val="FF0000"/>
                </a:solidFill>
              </a:rPr>
              <a:t>3.019 </a:t>
            </a:r>
            <a:r>
              <a:rPr lang="mk-MK" dirty="0"/>
              <a:t>заболени / најмалку </a:t>
            </a:r>
            <a:r>
              <a:rPr lang="mk-MK" dirty="0">
                <a:solidFill>
                  <a:srgbClr val="FF0000"/>
                </a:solidFill>
              </a:rPr>
              <a:t>10 смртни исходи </a:t>
            </a:r>
            <a:r>
              <a:rPr lang="mk-MK" dirty="0"/>
              <a:t>(доктори)</a:t>
            </a:r>
          </a:p>
          <a:p>
            <a:endParaRPr lang="mk-MK" sz="1500" dirty="0"/>
          </a:p>
          <a:p>
            <a:r>
              <a:rPr lang="mk-MK" dirty="0"/>
              <a:t>Опоравени болни:  &gt;</a:t>
            </a:r>
            <a:r>
              <a:rPr lang="mk-MK" dirty="0">
                <a:solidFill>
                  <a:srgbClr val="FF0000"/>
                </a:solidFill>
              </a:rPr>
              <a:t>12.000</a:t>
            </a:r>
          </a:p>
          <a:p>
            <a:endParaRPr lang="mk-MK" sz="1300" dirty="0"/>
          </a:p>
          <a:p>
            <a:endParaRPr lang="mk-MK" dirty="0"/>
          </a:p>
          <a:p>
            <a:endParaRPr lang="mk-MK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72BBDA-3A73-4DB7-B963-BCB13309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88640"/>
            <a:ext cx="8496944" cy="851253"/>
          </a:xfrm>
        </p:spPr>
        <p:txBody>
          <a:bodyPr>
            <a:noAutofit/>
          </a:bodyPr>
          <a:lstStyle/>
          <a:p>
            <a:r>
              <a:rPr lang="mk-MK" sz="28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РЕЗУЛТАТИ ОД НАЈГОЛЕМАТА СТУДИЈА ЗА </a:t>
            </a:r>
            <a:r>
              <a:rPr lang="mk-MK" sz="2800" b="1" u="sng" spc="5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mk-MK" sz="2800" b="1" u="sng" spc="-5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</a:t>
            </a:r>
            <a:r>
              <a:rPr lang="mk-MK" sz="28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28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ID-19</a:t>
            </a:r>
            <a:endParaRPr lang="en-GB" sz="2800" b="1" u="sng" dirty="0">
              <a:solidFill>
                <a:srgbClr val="296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iph.png">
            <a:extLst>
              <a:ext uri="{FF2B5EF4-FFF2-40B4-BE49-F238E27FC236}">
                <a16:creationId xmlns:a16="http://schemas.microsoft.com/office/drawing/2014/main" id="{44EDF958-E0CF-40CC-A207-9A6BDB2AB1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88640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67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56F67B-AC7E-4F89-A082-C2F1E841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579776"/>
            <a:ext cx="8496944" cy="851253"/>
          </a:xfrm>
        </p:spPr>
        <p:txBody>
          <a:bodyPr>
            <a:noAutofit/>
          </a:bodyPr>
          <a:lstStyle/>
          <a:p>
            <a:r>
              <a:rPr lang="mk-MK" sz="28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ГЛОБАЛЕН СТРАТЕШКИ ПЛАН ЗА </a:t>
            </a:r>
            <a:br>
              <a:rPr lang="mk-MK" sz="28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k-MK" sz="28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ПОДГОТВЕНОСТ И ОДГОВОР НА 2019 </a:t>
            </a:r>
            <a:r>
              <a:rPr lang="en-US" sz="28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‑</a:t>
            </a:r>
            <a:r>
              <a:rPr lang="mk-MK" sz="28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nCoV</a:t>
            </a:r>
            <a:endParaRPr lang="en-GB" sz="2800" b="1" u="sng" dirty="0">
              <a:solidFill>
                <a:srgbClr val="296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51B20-2A66-4728-91E9-605B3278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508" y="1772816"/>
            <a:ext cx="9940983" cy="46805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mk-MK" dirty="0"/>
              <a:t>СЗО и партнерите развија </a:t>
            </a:r>
            <a:r>
              <a:rPr lang="mk-MK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Глобален стратешки план за подготвеност и одговор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mk-MK" sz="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J</a:t>
            </a:r>
            <a:r>
              <a:rPr lang="mk-MK" dirty="0"/>
              <a:t>авно-здравствени мерки за кои меѓународната заедница може да обезбеди поддршка за сите земји  - со цел одговор на појавата и ширењето на 2019 </a:t>
            </a:r>
            <a:r>
              <a:rPr lang="en-US" dirty="0"/>
              <a:t>‑</a:t>
            </a:r>
            <a:r>
              <a:rPr lang="mk-MK" dirty="0"/>
              <a:t> nCoV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mk-MK" sz="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mk-MK" dirty="0"/>
              <a:t>Досегашните сознанија – стратешко дејствување и насочување на активностите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mk-MK" sz="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mk-MK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 цел </a:t>
            </a:r>
            <a:r>
              <a:rPr lang="mk-MK" dirty="0"/>
              <a:t>на стратешкиот план - да се запре натамошното пренесување на 2019 </a:t>
            </a:r>
            <a:r>
              <a:rPr lang="en-US" dirty="0"/>
              <a:t>‑</a:t>
            </a:r>
            <a:r>
              <a:rPr lang="mk-MK" dirty="0"/>
              <a:t> nCoV во рамките на Кина и други земји и да се ублажи влијанието на епидемијата во сите земји.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mk-MK" dirty="0"/>
              <a:t> </a:t>
            </a:r>
          </a:p>
          <a:p>
            <a:endParaRPr lang="en-GB" sz="28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6" descr="iph.png">
            <a:extLst>
              <a:ext uri="{FF2B5EF4-FFF2-40B4-BE49-F238E27FC236}">
                <a16:creationId xmlns:a16="http://schemas.microsoft.com/office/drawing/2014/main" id="{246B2EEE-DB2A-43AE-BBB9-4C52080B92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94" y="265262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67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56F67B-AC7E-4F89-A082-C2F1E841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2" y="501887"/>
            <a:ext cx="6192688" cy="576064"/>
          </a:xfrm>
        </p:spPr>
        <p:txBody>
          <a:bodyPr>
            <a:noAutofit/>
          </a:bodyPr>
          <a:lstStyle/>
          <a:p>
            <a:r>
              <a:rPr lang="mk-MK" sz="28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СТРАТЕШКИ ЦЕЛИ НА ПЛАНОТ</a:t>
            </a:r>
            <a:endParaRPr lang="en-GB" sz="2800" b="1" u="sng" dirty="0">
              <a:solidFill>
                <a:srgbClr val="296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51B20-2A66-4728-91E9-605B3278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540" y="1174531"/>
            <a:ext cx="10873208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mk-MK" sz="3100" b="1" u="sng" dirty="0"/>
              <a:t>Ограничување на пренесувањето од човек на човек</a:t>
            </a:r>
            <a:r>
              <a:rPr lang="mk-MK" sz="3100" u="sng" dirty="0"/>
              <a:t> </a:t>
            </a:r>
            <a:r>
              <a:rPr lang="mk-MK" sz="3100" dirty="0"/>
              <a:t>- намалување на секундарните инфекции меѓу блиски контакти и здравствени работници, спречување на настани кои го олеснуваат преносот и спречување на натамошни меѓународно ширење надвор од Кина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mk-MK" sz="1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mk-MK" sz="3100" b="1" u="sng" dirty="0"/>
              <a:t>Рана идентификација, изолација и грижа </a:t>
            </a:r>
            <a:r>
              <a:rPr lang="mk-MK" sz="3100" dirty="0"/>
              <a:t>за</a:t>
            </a:r>
            <a:r>
              <a:rPr lang="mk-MK" sz="3100" b="1" dirty="0"/>
              <a:t> </a:t>
            </a:r>
            <a:r>
              <a:rPr lang="mk-MK" sz="3100" dirty="0"/>
              <a:t>заболените вклучително и обезбедување оптимална грижа за заразените контакти (следење на контакти)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mk-MK" sz="1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mk-MK" sz="3100" b="1" u="sng" dirty="0"/>
              <a:t>Идентификување и спречување на преносот од животински извор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mk-MK" sz="1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mk-MK" sz="3100" b="1" u="sng" dirty="0"/>
              <a:t>Разјаснување на клучните непознаници </a:t>
            </a:r>
            <a:r>
              <a:rPr lang="mk-MK" sz="3100" dirty="0"/>
              <a:t>во однос на клиничката сериозност, степенот на пренесување на инфекцијата, опции за третман и забрзување на развојот на дијагностички, терапевтски средства и вакцини;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mk-MK" sz="1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mk-MK" sz="3100" b="1" u="sng" dirty="0"/>
              <a:t>Комуникација на критичниот ризик</a:t>
            </a:r>
            <a:r>
              <a:rPr lang="mk-MK" sz="3100" b="1" dirty="0"/>
              <a:t> </a:t>
            </a:r>
            <a:r>
              <a:rPr lang="mk-MK" sz="3100" dirty="0"/>
              <a:t>и информирање за настаните на сите заедници, како и спречување на ширењето дезинформации;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mk-MK" sz="1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mk-MK" sz="3100" dirty="0"/>
              <a:t>Минимизирање на социјалното и економското влијание преку </a:t>
            </a:r>
            <a:r>
              <a:rPr lang="mk-MK" sz="3100" b="1" u="sng" dirty="0"/>
              <a:t>мултисекторски партнерства</a:t>
            </a:r>
            <a:r>
              <a:rPr lang="mk-MK" sz="3100" u="sng" dirty="0"/>
              <a:t>.</a:t>
            </a:r>
            <a:endParaRPr lang="en-GB" sz="31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6" descr="iph.png">
            <a:extLst>
              <a:ext uri="{FF2B5EF4-FFF2-40B4-BE49-F238E27FC236}">
                <a16:creationId xmlns:a16="http://schemas.microsoft.com/office/drawing/2014/main" id="{0861C14D-AFCF-4FEB-B66A-0AE1BBEEF3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244296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379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23392" y="1301947"/>
            <a:ext cx="1094521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mk-MK" sz="2000" b="1" u="sng" dirty="0"/>
              <a:t>Итно воспоставување на меѓународна координација </a:t>
            </a:r>
            <a:r>
              <a:rPr lang="mk-MK" sz="2000" dirty="0"/>
              <a:t>за обезбедување стратешка, техничка и оперативна поддршка преку постојните механизми и партнерства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mk-MK" sz="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mk-MK" sz="2000" b="1" u="sng" dirty="0"/>
              <a:t>Подигање на оперативноста </a:t>
            </a:r>
            <a:r>
              <a:rPr lang="mk-MK" sz="2000" dirty="0"/>
              <a:t>на земјите за подготвеност и одговор, вклучително и зајакнување на: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mk-MK" dirty="0"/>
              <a:t>подготвеноста за брза идентификација, дијагностика и третман на случаи;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mk-MK" dirty="0"/>
              <a:t>идентификација и следење на контакти кога е возможно;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mk-MK" dirty="0"/>
              <a:t>превенција и контрола на инфекции во здравствените установи;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mk-MK" dirty="0"/>
              <a:t>спроведување на здравствени мерки за патниците; и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mk-MK" dirty="0"/>
              <a:t>подигање на свеста кај населението преку комуникација на ризик и ангажман во заедницата.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mk-MK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mk-MK" sz="2000" b="1" u="sng" dirty="0"/>
              <a:t>Забрзување на приоритетни истражувања и иновации</a:t>
            </a:r>
            <a:r>
              <a:rPr lang="mk-MK" sz="2000" dirty="0"/>
              <a:t>, за поддршка на јасен и транспарентен глобален процес што треба да обезбеди развој и правична достапност на кандидати за терапевтици, вакцини и дијагностикуми. </a:t>
            </a:r>
          </a:p>
          <a:p>
            <a:endParaRPr lang="mk-MK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mk-MK" dirty="0"/>
              <a:t>   </a:t>
            </a:r>
            <a:r>
              <a:rPr lang="mk-MK" sz="2000" b="1" u="sng" dirty="0"/>
              <a:t>Градење на заедничка платформа </a:t>
            </a:r>
            <a:r>
              <a:rPr lang="mk-MK" sz="2000" dirty="0"/>
              <a:t>за стандардизирани процеси, протоколи и алатки, за олеснување на мултидисциплинарното и колаборативно истражување за интегриран одговорот.</a:t>
            </a:r>
          </a:p>
        </p:txBody>
      </p:sp>
      <p:pic>
        <p:nvPicPr>
          <p:cNvPr id="4" name="Picture 6" descr="ip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07963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9476" y="365210"/>
            <a:ext cx="9433048" cy="714380"/>
          </a:xfrm>
        </p:spPr>
        <p:txBody>
          <a:bodyPr>
            <a:noAutofit/>
          </a:bodyPr>
          <a:lstStyle/>
          <a:p>
            <a:r>
              <a:rPr lang="mk-MK" sz="28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АКЦИИ ЗА ПОСТИГНУВАЊЕ НА ЦЕЛИТЕ</a:t>
            </a:r>
            <a:endParaRPr lang="mk-MK" sz="2800" b="1" u="sng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296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878031"/>
            <a:ext cx="113632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ПРЕВЕНЦИЈА НА ВНЕСУВАЊЕ ВО ЗЕМЈАТА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sz="2200" b="1" i="1" dirty="0">
                <a:cs typeface="Arial" panose="020B0604020202020204" pitchFamily="34" charset="0"/>
              </a:rPr>
              <a:t>Информација. Изготвен флаер </a:t>
            </a:r>
            <a:r>
              <a:rPr lang="mk-MK" sz="2200" dirty="0">
                <a:cs typeface="Arial" panose="020B0604020202020204" pitchFamily="34" charset="0"/>
              </a:rPr>
              <a:t>со информативно-едукативна содржина за патници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sz="2200" dirty="0">
                <a:cs typeface="Arial" panose="020B0604020202020204" pitchFamily="34" charset="0"/>
              </a:rPr>
              <a:t>Подготвен и ставен во функција </a:t>
            </a:r>
            <a:r>
              <a:rPr lang="mk-MK" sz="2200" b="1" i="1" dirty="0">
                <a:cs typeface="Arial" panose="020B0604020202020204" pitchFamily="34" charset="0"/>
              </a:rPr>
              <a:t>АЛГОРИТАМ </a:t>
            </a:r>
            <a:r>
              <a:rPr lang="mk-MK" sz="2200" i="1" dirty="0">
                <a:cs typeface="Arial" panose="020B0604020202020204" pitchFamily="34" charset="0"/>
              </a:rPr>
              <a:t>за постапка со патници кои се враќаат     од Кина/други земји каде е регистрирана епидемија на 2019</a:t>
            </a:r>
            <a:r>
              <a:rPr lang="en-US" sz="2200" i="1" dirty="0">
                <a:cs typeface="Arial" panose="020B0604020202020204" pitchFamily="34" charset="0"/>
              </a:rPr>
              <a:t>-</a:t>
            </a:r>
            <a:r>
              <a:rPr lang="en-US" sz="2200" i="1" dirty="0" err="1">
                <a:cs typeface="Arial" panose="020B0604020202020204" pitchFamily="34" charset="0"/>
              </a:rPr>
              <a:t>nCoV</a:t>
            </a:r>
            <a:r>
              <a:rPr lang="mk-MK" sz="2200" i="1" dirty="0"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800" i="1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sz="2200" dirty="0">
                <a:cs typeface="Arial" panose="020B0604020202020204" pitchFamily="34" charset="0"/>
              </a:rPr>
              <a:t>Подготвен и ставен во функција </a:t>
            </a:r>
            <a:r>
              <a:rPr lang="mk-MK" sz="2200" b="1" i="1" dirty="0">
                <a:cs typeface="Arial" panose="020B0604020202020204" pitchFamily="34" charset="0"/>
              </a:rPr>
              <a:t>АЛГОРИТАМ </a:t>
            </a:r>
            <a:r>
              <a:rPr lang="mk-MK" sz="2200" i="1" dirty="0">
                <a:cs typeface="Arial" panose="020B0604020202020204" pitchFamily="34" charset="0"/>
              </a:rPr>
              <a:t>за постапка со патници кои се враќаат      од Кина/други земји каде е регистрирана епидемија на 2019</a:t>
            </a:r>
            <a:r>
              <a:rPr lang="en-US" sz="2200" i="1" dirty="0">
                <a:cs typeface="Arial" panose="020B0604020202020204" pitchFamily="34" charset="0"/>
              </a:rPr>
              <a:t>-</a:t>
            </a:r>
            <a:r>
              <a:rPr lang="en-US" sz="2200" i="1" dirty="0" err="1">
                <a:cs typeface="Arial" panose="020B0604020202020204" pitchFamily="34" charset="0"/>
              </a:rPr>
              <a:t>nCoV</a:t>
            </a:r>
            <a:r>
              <a:rPr lang="mk-MK" sz="2200" i="1" dirty="0">
                <a:cs typeface="Arial" panose="020B0604020202020204" pitchFamily="34" charset="0"/>
              </a:rPr>
              <a:t> и кои развиле симптоми во тек на 14 дена по пристигнувањето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800" i="1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sz="2200" dirty="0">
                <a:cs typeface="Arial" panose="020B0604020202020204" pitchFamily="34" charset="0"/>
              </a:rPr>
              <a:t>Набавени специфични </a:t>
            </a:r>
            <a:r>
              <a:rPr lang="mk-MK" sz="2200" b="1" i="1" dirty="0">
                <a:cs typeface="Arial" panose="020B0604020202020204" pitchFamily="34" charset="0"/>
              </a:rPr>
              <a:t>реагенси за дијагностика </a:t>
            </a:r>
            <a:r>
              <a:rPr lang="mk-MK" sz="2200" dirty="0">
                <a:cs typeface="Arial" panose="020B0604020202020204" pitchFamily="34" charset="0"/>
              </a:rPr>
              <a:t>на новиот 2019-</a:t>
            </a:r>
            <a:r>
              <a:rPr lang="en-US" sz="2200" dirty="0" err="1">
                <a:cs typeface="Arial" panose="020B0604020202020204" pitchFamily="34" charset="0"/>
              </a:rPr>
              <a:t>nCoV</a:t>
            </a:r>
            <a:endParaRPr lang="mk-MK" sz="22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800" dirty="0">
              <a:cs typeface="Arial" panose="020B0604020202020204" pitchFamily="34" charset="0"/>
            </a:endParaRPr>
          </a:p>
          <a:p>
            <a:r>
              <a:rPr lang="mk-MK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УБЛАЖУВАЊЕ НА ПОСЛЕДИЦИТЕ ОД ШИРЕЊЕ ВО ЗЕМЈАТА</a:t>
            </a:r>
          </a:p>
          <a:p>
            <a:pPr lvl="0"/>
            <a:endParaRPr lang="mk-MK" sz="800" i="1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sz="2200" dirty="0">
                <a:cs typeface="Arial" panose="020B0604020202020204" pitchFamily="34" charset="0"/>
              </a:rPr>
              <a:t>Подготвеност на општите и клиничките болници за справување со евентуална појава        на случај на 2019-</a:t>
            </a:r>
            <a:r>
              <a:rPr lang="en-US" sz="2200" dirty="0" err="1">
                <a:cs typeface="Arial" panose="020B0604020202020204" pitchFamily="34" charset="0"/>
              </a:rPr>
              <a:t>nCoV</a:t>
            </a:r>
            <a:r>
              <a:rPr lang="mk-MK" sz="2200" dirty="0">
                <a:cs typeface="Arial" panose="020B0604020202020204" pitchFamily="34" charset="0"/>
              </a:rPr>
              <a:t>-инфекција преку </a:t>
            </a:r>
            <a:r>
              <a:rPr lang="mk-MK" sz="2200" b="1" i="1" dirty="0">
                <a:cs typeface="Arial" panose="020B0604020202020204" pitchFamily="34" charset="0"/>
              </a:rPr>
              <a:t>ажурирање на постоечките Оперативни планови </a:t>
            </a:r>
            <a:r>
              <a:rPr lang="mk-MK" sz="2200" dirty="0">
                <a:cs typeface="Arial" panose="020B0604020202020204" pitchFamily="34" charset="0"/>
              </a:rPr>
              <a:t>(обезбедување на соба за изолација, активирање на ИХИ Комисиите)</a:t>
            </a:r>
          </a:p>
          <a:p>
            <a:pPr lvl="0"/>
            <a:endParaRPr lang="mk-MK" sz="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sz="2200" b="1" i="1" dirty="0">
                <a:cs typeface="Arial" panose="020B0604020202020204" pitchFamily="34" charset="0"/>
              </a:rPr>
              <a:t>Комуникација на ризикот </a:t>
            </a:r>
            <a:r>
              <a:rPr lang="mk-MK" sz="2200" dirty="0">
                <a:cs typeface="Arial" panose="020B0604020202020204" pitchFamily="34" charset="0"/>
              </a:rPr>
              <a:t>со јавноста и со здравствените служби/инволвирани сектори</a:t>
            </a:r>
          </a:p>
          <a:p>
            <a:pPr lvl="0"/>
            <a:endParaRPr lang="mk-MK" sz="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sz="2200" b="1" i="1" dirty="0">
                <a:cs typeface="Arial" panose="020B0604020202020204" pitchFamily="34" charset="0"/>
              </a:rPr>
              <a:t>Информација и едукација</a:t>
            </a:r>
            <a:r>
              <a:rPr lang="mk-MK" sz="2200" dirty="0">
                <a:cs typeface="Arial" panose="020B0604020202020204" pitchFamily="34" charset="0"/>
              </a:rPr>
              <a:t> на здравствените работници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sz="2200" dirty="0">
                <a:cs typeface="Arial" panose="020B0604020202020204" pitchFamily="34" charset="0"/>
              </a:rPr>
              <a:t>Набавка на неопходната </a:t>
            </a:r>
            <a:r>
              <a:rPr lang="mk-MK" sz="2200" b="1" i="1" dirty="0">
                <a:cs typeface="Arial" panose="020B0604020202020204" pitchFamily="34" charset="0"/>
              </a:rPr>
              <a:t>апаратура, реагенси, средства за заштита и за дезинфекција</a:t>
            </a:r>
          </a:p>
        </p:txBody>
      </p:sp>
      <p:pic>
        <p:nvPicPr>
          <p:cNvPr id="6" name="Picture 5" descr="ip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16" y="128530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FC36B6-2087-4A9B-926B-053BDE0B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41420"/>
            <a:ext cx="10382944" cy="736611"/>
          </a:xfrm>
        </p:spPr>
        <p:txBody>
          <a:bodyPr>
            <a:normAutofit/>
          </a:bodyPr>
          <a:lstStyle/>
          <a:p>
            <a:r>
              <a:rPr lang="mk-MK" sz="2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МАКЕДОНИЈА – ПРЕВЗЕМЕНИ МЕРКИ</a:t>
            </a:r>
            <a:endParaRPr lang="mk-M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48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599" y="943271"/>
            <a:ext cx="1136323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dirty="0">
                <a:cs typeface="Arial" panose="020B0604020202020204" pitchFamily="34" charset="0"/>
              </a:rPr>
              <a:t>Проширување на рамката за </a:t>
            </a:r>
            <a:r>
              <a:rPr lang="mk-MK" b="1" dirty="0">
                <a:cs typeface="Arial" panose="020B0604020202020204" pitchFamily="34" charset="0"/>
              </a:rPr>
              <a:t>термален скрининг на аеродром Скопје 24/7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b="1" dirty="0">
                <a:cs typeface="Arial" panose="020B0604020202020204" pitchFamily="34" charset="0"/>
              </a:rPr>
              <a:t>Проширување на надзорот над патници и на Охридскиот аеродром - </a:t>
            </a:r>
            <a:r>
              <a:rPr lang="mk-MK" dirty="0">
                <a:cs typeface="Arial" panose="020B0604020202020204" pitchFamily="34" charset="0"/>
              </a:rPr>
              <a:t>термален скрининг со бесконтактни термометри.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b="1" dirty="0">
                <a:cs typeface="Arial" panose="020B0604020202020204" pitchFamily="34" charset="0"/>
              </a:rPr>
              <a:t>Засилена контрола над патници на сувоземните премини</a:t>
            </a:r>
            <a:r>
              <a:rPr lang="mk-MK" dirty="0">
                <a:cs typeface="Arial" panose="020B0604020202020204" pitchFamily="34" charset="0"/>
              </a:rPr>
              <a:t> (гранична полиција)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dirty="0">
                <a:cs typeface="Arial" panose="020B0604020202020204" pitchFamily="34" charset="0"/>
              </a:rPr>
              <a:t>Ограничување на влез во земјата за патници од Северна Италија – само на аеродромите во Скопје и Охрид и граничните премини Табановце, Блаце, Деве Баир, Ќафасан и Богородица.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dirty="0">
                <a:cs typeface="Arial" panose="020B0604020202020204" pitchFamily="34" charset="0"/>
              </a:rPr>
              <a:t>По проценка на епидемиолог, а согласно добиени резултати од лабораториска дијагностика, ДСЗИ издава решение за ставање под </a:t>
            </a:r>
            <a:r>
              <a:rPr lang="mk-MK" b="1" dirty="0">
                <a:cs typeface="Arial" panose="020B0604020202020204" pitchFamily="34" charset="0"/>
              </a:rPr>
              <a:t>здравствен надзор на контактите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800" b="1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dirty="0">
                <a:cs typeface="Arial" panose="020B0604020202020204" pitchFamily="34" charset="0"/>
              </a:rPr>
              <a:t>По проценка на епидемиолог, ДСЗИ ги става под здравствен надзор патниците од земји каде е присутен вирусот и е регистриран зголемен број на заболени и кои биле во контакт со заболени или инфицирани лица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dirty="0">
                <a:cs typeface="Arial" panose="020B0604020202020204" pitchFamily="34" charset="0"/>
              </a:rPr>
              <a:t>Задолжително одложување на предвидените патувања и ексурзии во Италија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800" i="1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dirty="0">
                <a:cs typeface="Arial" panose="020B0604020202020204" pitchFamily="34" charset="0"/>
              </a:rPr>
              <a:t>Препорака за граѓаните да не патуваат во Италија ако немаат итна и неодложна потреба или одложување на патувањето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8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dirty="0">
                <a:cs typeface="Arial" panose="020B0604020202020204" pitchFamily="34" charset="0"/>
              </a:rPr>
              <a:t>Формирање на постојан центар за информирање на јавноста од страна на МЗ со учество на претставници од ЦУК, гранична полиција, Сектор за односи со јавност-Влада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mk-MK" sz="9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mk-MK" dirty="0">
                <a:cs typeface="Arial" panose="020B0604020202020204" pitchFamily="34" charset="0"/>
              </a:rPr>
              <a:t>Итна набавка на средства за лична заштита, дезинфекција и бесконтактни термометри</a:t>
            </a:r>
          </a:p>
        </p:txBody>
      </p:sp>
      <p:pic>
        <p:nvPicPr>
          <p:cNvPr id="6" name="Picture 5" descr="ip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16" y="128530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1FC36B6-2087-4A9B-926B-053BDE0B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62664"/>
            <a:ext cx="9937104" cy="736611"/>
          </a:xfrm>
        </p:spPr>
        <p:txBody>
          <a:bodyPr>
            <a:normAutofit/>
          </a:bodyPr>
          <a:lstStyle/>
          <a:p>
            <a:r>
              <a:rPr lang="mk-MK" sz="28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МАКЕДОНИЈА – ПОДИГАЊЕ НА СТЕПЕНОТ НА АЛЕРТ</a:t>
            </a:r>
            <a:endParaRPr lang="mk-M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848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AE2AB2-8C80-4DE0-94FB-873400FF1C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30" y="911619"/>
            <a:ext cx="4104456" cy="29314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B7B156-BFED-4F46-9E81-3E5FC7F34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187" y="1916832"/>
            <a:ext cx="3443477" cy="4821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BE1786-8F97-4A2F-B5A3-EBDA4B9663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156121"/>
            <a:ext cx="3456384" cy="2442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693C62-65E0-40BA-9FAB-56A056758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" y="3982197"/>
            <a:ext cx="3777098" cy="2669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CF73E5-9C1C-43A3-8990-58F2D42DC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449" y="3958136"/>
            <a:ext cx="3888432" cy="2747763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B2FBE859-B6D5-4A28-B3F7-01DADDA40D35}"/>
              </a:ext>
            </a:extLst>
          </p:cNvPr>
          <p:cNvSpPr txBox="1">
            <a:spLocks/>
          </p:cNvSpPr>
          <p:nvPr/>
        </p:nvSpPr>
        <p:spPr>
          <a:xfrm>
            <a:off x="1271464" y="401222"/>
            <a:ext cx="10382944" cy="7366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ИНФОРМАТИВНО-ЕДУКАТИВЕН МАТЕРИЈАЛ </a:t>
            </a:r>
            <a:endParaRPr lang="mk-M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iph.png">
            <a:extLst>
              <a:ext uri="{FF2B5EF4-FFF2-40B4-BE49-F238E27FC236}">
                <a16:creationId xmlns:a16="http://schemas.microsoft.com/office/drawing/2014/main" id="{A4E9025A-62C4-466F-ADE4-B33775DAE12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716" y="128530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29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51B20-2A66-4728-91E9-605B3278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77" y="1628800"/>
            <a:ext cx="11233247" cy="4680520"/>
          </a:xfrm>
        </p:spPr>
        <p:txBody>
          <a:bodyPr>
            <a:normAutofit fontScale="85000" lnSpcReduction="10000"/>
          </a:bodyPr>
          <a:lstStyle/>
          <a:p>
            <a:r>
              <a:rPr lang="mk-MK" sz="2800" dirty="0"/>
              <a:t>Коронавируси (CoV) - големо семејство на вируси, главно кај животните </a:t>
            </a:r>
          </a:p>
          <a:p>
            <a:endParaRPr lang="mk-MK" sz="1000" dirty="0"/>
          </a:p>
          <a:p>
            <a:r>
              <a:rPr lang="mk-MK" sz="2800" b="1" dirty="0"/>
              <a:t>Резервоар</a:t>
            </a:r>
            <a:r>
              <a:rPr lang="mk-MK" sz="2800" dirty="0"/>
              <a:t> – лилјаци, </a:t>
            </a:r>
            <a:r>
              <a:rPr lang="mk-MK" sz="2800" b="1" dirty="0"/>
              <a:t>извор</a:t>
            </a:r>
            <a:r>
              <a:rPr lang="mk-MK" sz="2800" dirty="0"/>
              <a:t> – животни, човек  </a:t>
            </a:r>
          </a:p>
          <a:p>
            <a:endParaRPr lang="mk-MK" sz="1000" dirty="0"/>
          </a:p>
          <a:p>
            <a:r>
              <a:rPr lang="mk-MK" sz="2800" dirty="0"/>
              <a:t>Анималните коронавируси можат да еволуираат – прескокнување на бариера</a:t>
            </a:r>
          </a:p>
          <a:p>
            <a:pPr marL="0" indent="0">
              <a:buNone/>
            </a:pPr>
            <a:r>
              <a:rPr lang="mk-MK" sz="2800" dirty="0"/>
              <a:t>     животно-човек  (неодамнешни примери : </a:t>
            </a:r>
            <a:r>
              <a:rPr lang="mk-MK" sz="2800" b="1" dirty="0"/>
              <a:t>новиот 2019-</a:t>
            </a:r>
            <a:r>
              <a:rPr lang="en-US" sz="2800" b="1" dirty="0" err="1"/>
              <a:t>nCoV</a:t>
            </a:r>
            <a:r>
              <a:rPr lang="mk-MK" sz="2800" dirty="0"/>
              <a:t>, </a:t>
            </a:r>
            <a:r>
              <a:rPr lang="en-GB" sz="2800" b="1" dirty="0"/>
              <a:t>SARS</a:t>
            </a:r>
            <a:r>
              <a:rPr lang="mk-MK" sz="2800" dirty="0"/>
              <a:t> и </a:t>
            </a:r>
            <a:r>
              <a:rPr lang="en-GB" sz="2800" b="1" dirty="0"/>
              <a:t>MERS-</a:t>
            </a:r>
            <a:r>
              <a:rPr lang="en-GB" sz="2800" b="1" dirty="0" err="1"/>
              <a:t>CoV</a:t>
            </a:r>
            <a:r>
              <a:rPr lang="mk-MK" sz="2800" b="1" dirty="0"/>
              <a:t>)</a:t>
            </a:r>
            <a:endParaRPr lang="mk-MK" sz="2800" dirty="0"/>
          </a:p>
          <a:p>
            <a:endParaRPr lang="mk-MK" sz="1000" dirty="0"/>
          </a:p>
          <a:p>
            <a:r>
              <a:rPr lang="mk-MK" sz="2800" b="1" i="1" dirty="0"/>
              <a:t>НОВ коронавирус (nCoV) </a:t>
            </a:r>
            <a:r>
              <a:rPr lang="mk-MK" sz="2800" dirty="0"/>
              <a:t>е нов вирус кој претходно не бил идентификуван во хуманата популација</a:t>
            </a:r>
          </a:p>
          <a:p>
            <a:endParaRPr lang="mk-MK" sz="1000" dirty="0"/>
          </a:p>
          <a:p>
            <a:r>
              <a:rPr lang="mk-MK" sz="2800" dirty="0"/>
              <a:t>Хумана популација – досега регистрирани 6 типови патогени за човекот                                           меѓу нив </a:t>
            </a:r>
            <a:r>
              <a:rPr lang="en-US" sz="2800" dirty="0"/>
              <a:t>SARS </a:t>
            </a:r>
            <a:r>
              <a:rPr lang="mk-MK" sz="2800" dirty="0"/>
              <a:t>и</a:t>
            </a:r>
            <a:r>
              <a:rPr lang="en-US" sz="2800" dirty="0"/>
              <a:t> MERS </a:t>
            </a:r>
            <a:r>
              <a:rPr lang="en-US" sz="2800" dirty="0" err="1"/>
              <a:t>CoV</a:t>
            </a:r>
            <a:r>
              <a:rPr lang="en-US" sz="2800" dirty="0"/>
              <a:t>, </a:t>
            </a:r>
            <a:r>
              <a:rPr lang="mk-MK" sz="2800" dirty="0"/>
              <a:t>заедно со  </a:t>
            </a:r>
            <a:r>
              <a:rPr lang="en-US" sz="2800" b="1" dirty="0"/>
              <a:t>Coronavirus</a:t>
            </a:r>
            <a:r>
              <a:rPr lang="mk-MK" sz="2800" b="1" dirty="0"/>
              <a:t> </a:t>
            </a:r>
            <a:r>
              <a:rPr lang="en-US" sz="2800" b="1" dirty="0"/>
              <a:t>HKU</a:t>
            </a:r>
            <a:r>
              <a:rPr lang="mk-MK" sz="2800" b="1" dirty="0"/>
              <a:t>1, </a:t>
            </a:r>
            <a:r>
              <a:rPr lang="en-US" sz="2800" b="1" dirty="0"/>
              <a:t>OC</a:t>
            </a:r>
            <a:r>
              <a:rPr lang="mk-MK" sz="2800" b="1" dirty="0"/>
              <a:t>43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mk-MK" sz="2800" b="1" dirty="0"/>
              <a:t>, 229E</a:t>
            </a:r>
            <a:r>
              <a:rPr lang="en-US" sz="2800" b="1" dirty="0"/>
              <a:t> </a:t>
            </a:r>
            <a:r>
              <a:rPr lang="mk-MK" sz="2800" b="1" dirty="0"/>
              <a:t>и </a:t>
            </a:r>
            <a:r>
              <a:rPr lang="en-US" sz="2800" b="1" dirty="0"/>
              <a:t>NL</a:t>
            </a:r>
            <a:r>
              <a:rPr lang="mk-MK" sz="2800" b="1" dirty="0"/>
              <a:t>63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mk-MK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mk-MK" sz="1000" dirty="0"/>
          </a:p>
          <a:p>
            <a:r>
              <a:rPr lang="mk-MK" sz="2800" dirty="0"/>
              <a:t>Причинители на болести со различна форма и интензитет - од обична настинка до многу тешки заболувања (пневмонии)</a:t>
            </a:r>
          </a:p>
        </p:txBody>
      </p:sp>
      <p:pic>
        <p:nvPicPr>
          <p:cNvPr id="6" name="Picture 6" descr="iph.png">
            <a:extLst>
              <a:ext uri="{FF2B5EF4-FFF2-40B4-BE49-F238E27FC236}">
                <a16:creationId xmlns:a16="http://schemas.microsoft.com/office/drawing/2014/main" id="{246B2EEE-DB2A-43AE-BBB9-4C52080B92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94" y="265262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27A7D3E-0A13-4AC2-A376-23C9E05A1564}"/>
              </a:ext>
            </a:extLst>
          </p:cNvPr>
          <p:cNvSpPr txBox="1">
            <a:spLocks/>
          </p:cNvSpPr>
          <p:nvPr/>
        </p:nvSpPr>
        <p:spPr>
          <a:xfrm>
            <a:off x="1036761" y="404664"/>
            <a:ext cx="9739759" cy="851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32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 ВИРУСИ</a:t>
            </a:r>
            <a:r>
              <a:rPr lang="en-US" sz="32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Coronaviridae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494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>
            <a:extLst>
              <a:ext uri="{FF2B5EF4-FFF2-40B4-BE49-F238E27FC236}">
                <a16:creationId xmlns:a16="http://schemas.microsoft.com/office/drawing/2014/main" id="{715BD77B-3142-4079-B5EF-4F2504E44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37734"/>
            <a:ext cx="4343083" cy="1149830"/>
          </a:xfrm>
          <a:prstGeom prst="rect">
            <a:avLst/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Патникот оди на пасошка контрола каде граничната полиција при контрола на пасошите на влез</a:t>
            </a:r>
            <a:r>
              <a:rPr kumimoji="0" lang="en-US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kumimoji="0" lang="en-US" altLang="mk-MK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проверува</a:t>
            </a:r>
            <a:r>
              <a:rPr kumimoji="0" lang="en-US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kumimoji="0" lang="en-US" altLang="mk-MK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дали</a:t>
            </a:r>
            <a:r>
              <a:rPr kumimoji="0" lang="en-US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kumimoji="0" lang="en-US" altLang="mk-MK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патниците</a:t>
            </a:r>
            <a:r>
              <a:rPr kumimoji="0" lang="en-US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kumimoji="0" lang="en-US" altLang="mk-MK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кои</a:t>
            </a:r>
            <a:r>
              <a:rPr kumimoji="0" lang="en-US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kumimoji="0" lang="en-US" altLang="mk-MK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пристигнуваат</a:t>
            </a:r>
            <a:r>
              <a:rPr kumimoji="0" lang="en-US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kumimoji="0" lang="en-US" altLang="mk-MK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со</a:t>
            </a:r>
            <a:r>
              <a:rPr kumimoji="0" lang="en-US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kumimoji="0" lang="en-US" altLang="mk-MK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летовите</a:t>
            </a:r>
            <a:r>
              <a:rPr kumimoji="0" lang="en-US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kumimoji="0" lang="en-US" altLang="mk-MK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под</a:t>
            </a:r>
            <a:r>
              <a:rPr kumimoji="0" lang="en-US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kumimoji="0" lang="en-US" altLang="mk-MK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надзор</a:t>
            </a:r>
            <a:r>
              <a:rPr kumimoji="0" lang="en-US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kumimoji="0" lang="en-US" altLang="mk-MK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доаѓаат</a:t>
            </a:r>
            <a:r>
              <a:rPr kumimoji="0" lang="en-US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kumimoji="0" lang="en-US" altLang="mk-MK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од</a:t>
            </a:r>
            <a:r>
              <a:rPr kumimoji="0" lang="en-US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kumimoji="0" lang="ru-RU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Кина или други земји каде е регистрирана епидемија, согласно Листата**</a:t>
            </a:r>
            <a:endParaRPr kumimoji="0" lang="ru-RU" altLang="mk-M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C90031EF-6F56-4331-95F3-F84B44B4E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060" y="2497174"/>
            <a:ext cx="4625474" cy="1367786"/>
          </a:xfrm>
          <a:prstGeom prst="rect">
            <a:avLst/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Патниците кои престојувале во Кина или  други земји</a:t>
            </a:r>
            <a:r>
              <a:rPr kumimoji="0" lang="en-US" altLang="mk-MK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kumimoji="0" lang="ru-RU" altLang="mk-MK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каде е регистрирана епидемија добиваат флаери со информација за заболувањето и упатство за постапување – како да постапат доколку развијат симптоми на корона-вирусна инфекција во наредните 14 дена</a:t>
            </a:r>
            <a:endParaRPr kumimoji="0" lang="ru-RU" altLang="mk-MK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AAAA8A9E-581B-46B5-89FE-58826786D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389" y="961990"/>
            <a:ext cx="4411663" cy="693736"/>
          </a:xfrm>
          <a:prstGeom prst="rect">
            <a:avLst/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Патниците кои доаѓаат со летовите под надзор</a:t>
            </a:r>
            <a:r>
              <a:rPr kumimoji="0" lang="en-US" altLang="mk-MK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* </a:t>
            </a:r>
            <a:r>
              <a:rPr kumimoji="0" lang="ru-RU" altLang="mk-MK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се упатуваат и поминуваат низ просторот за скриниг со термална камера</a:t>
            </a:r>
            <a:endParaRPr kumimoji="0" lang="ru-RU" altLang="mk-MK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E9037705-1A2A-417C-AC38-EF4432352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0" y="2703634"/>
            <a:ext cx="5546541" cy="1931988"/>
          </a:xfrm>
          <a:prstGeom prst="rect">
            <a:avLst/>
          </a:prstGeom>
          <a:solidFill>
            <a:srgbClr val="FF9999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 издвојува од другите патници и му се става заштитна маска.</a:t>
            </a:r>
            <a:endParaRPr kumimoji="0" lang="ru-RU" altLang="mk-M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 известува аеродромската здравствена служба.</a:t>
            </a:r>
            <a:endParaRPr kumimoji="0" lang="ru-RU" altLang="mk-M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Аеродромските здравствени службеници опремени со ЛЗО, му мерат температура на патникот и по нивна проценка го спроведуваат во соба за изолација. </a:t>
            </a:r>
            <a:endParaRPr kumimoji="0" lang="ru-RU" altLang="mk-M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 повикува епидемиолошката служба од ЦЈЗ Скопје.</a:t>
            </a:r>
            <a:endParaRPr kumimoji="0" lang="ru-RU" altLang="mk-M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Епидемиологот, опремени со ЛЗО, прави кратка епидемиолошка анкета и проценка на ризикот. Утврдува дали се работи за сомнителен случај и обезбедува информации за следење на контакти</a:t>
            </a:r>
            <a:endParaRPr kumimoji="0" lang="ru-RU" altLang="mk-M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53">
            <a:extLst>
              <a:ext uri="{FF2B5EF4-FFF2-40B4-BE49-F238E27FC236}">
                <a16:creationId xmlns:a16="http://schemas.microsoft.com/office/drawing/2014/main" id="{2808E860-3662-46E1-B1FF-4787F87F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83" y="4952410"/>
            <a:ext cx="5536497" cy="1464872"/>
          </a:xfrm>
          <a:prstGeom prst="rect">
            <a:avLst/>
          </a:prstGeom>
          <a:solidFill>
            <a:srgbClr val="FF9999">
              <a:alpha val="69411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Ако се  утврди дека се работи за сомнителен случај:</a:t>
            </a:r>
            <a:r>
              <a:rPr kumimoji="0" lang="ru-RU" altLang="mk-MK" sz="1400" b="1" i="0" u="sng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ru-RU" altLang="mk-M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Се повикува Службата за итна медицинска помош која со санитетско возило го транспортира патникот до Клиниката за инфективни болести и фебрилни состојби</a:t>
            </a:r>
            <a:r>
              <a:rPr kumimoji="0" lang="ru-RU" altLang="mk-M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понатамошно постапување (земање на брис за лабораториска дијагностика, изготвување на епи анкета, соодветен натамошен третман). Клиниката претходно се известува по телефон. Санитетското возило се подложува на дезинфекција.</a:t>
            </a:r>
            <a:endParaRPr kumimoji="0" lang="ru-RU" altLang="mk-M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E59E8364-B0DD-449F-8FE6-C40624B15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7" y="1953195"/>
            <a:ext cx="3240352" cy="452970"/>
          </a:xfrm>
          <a:prstGeom prst="rect">
            <a:avLst/>
          </a:prstGeom>
          <a:solidFill>
            <a:srgbClr val="FF9999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Патникот има покачена температура </a:t>
            </a:r>
            <a:endParaRPr kumimoji="0" lang="ru-RU" altLang="mk-MK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термален скрининг (≥38˚Ц)</a:t>
            </a:r>
            <a:endParaRPr kumimoji="0" lang="ru-RU" altLang="mk-MK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0BE93DC8-B7BE-4337-9CBC-3DA52862C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" y="6479867"/>
            <a:ext cx="11838219" cy="750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mk-M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mk-MK" altLang="mk-M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моментот, како "летови под надзор" се летовите од Истанбул</a:t>
            </a:r>
            <a:r>
              <a:rPr kumimoji="0" lang="en-US" altLang="mk-M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mk-MK" altLang="mk-M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Доха и Дубаи до Скопје (летови кои имаат директна конекција со Кина).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mk-M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иднина, во зависност од развојот на епидемиолошката состојба, летовите под надзор може да претрпат измени </a:t>
            </a:r>
            <a:endParaRPr kumimoji="0" lang="mk-MK" altLang="mk-M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altLang="mk-MK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**Листата на земји каде е регистрирана епидемија ќе биде редовно  ажурирана и доставена до надлежните аеродромски служби  </a:t>
            </a:r>
            <a:endParaRPr kumimoji="0" lang="mk-MK" altLang="mk-M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51">
            <a:extLst>
              <a:ext uri="{FF2B5EF4-FFF2-40B4-BE49-F238E27FC236}">
                <a16:creationId xmlns:a16="http://schemas.microsoft.com/office/drawing/2014/main" id="{D8737939-835A-4827-BF3A-13D1E64CE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720" y="5035991"/>
            <a:ext cx="3635375" cy="377825"/>
          </a:xfrm>
          <a:prstGeom prst="rect">
            <a:avLst/>
          </a:prstGeom>
          <a:gradFill rotWithShape="1">
            <a:gsLst>
              <a:gs pos="0">
                <a:srgbClr val="B1CBE9"/>
              </a:gs>
              <a:gs pos="50000">
                <a:srgbClr val="A3C1E5"/>
              </a:gs>
              <a:gs pos="100000">
                <a:srgbClr val="92B9E4"/>
              </a:gs>
            </a:gsLst>
            <a:lin ang="5400000"/>
          </a:gra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Ако се утврди дека не се работи за сомнителен случај</a:t>
            </a:r>
            <a:endParaRPr kumimoji="0" lang="ru-RU" altLang="mk-M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50">
            <a:extLst>
              <a:ext uri="{FF2B5EF4-FFF2-40B4-BE49-F238E27FC236}">
                <a16:creationId xmlns:a16="http://schemas.microsoft.com/office/drawing/2014/main" id="{DFC972BA-BDFC-45CF-839B-24818C90B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348" y="1967972"/>
            <a:ext cx="3240347" cy="438194"/>
          </a:xfrm>
          <a:prstGeom prst="rect">
            <a:avLst/>
          </a:prstGeom>
          <a:solidFill>
            <a:srgbClr val="E2EFD9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Патникот нема покачена температура (≥38˚Ц) при термален скрининг </a:t>
            </a:r>
            <a:endParaRPr kumimoji="0" lang="ru-RU" altLang="mk-MK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49">
            <a:extLst>
              <a:ext uri="{FF2B5EF4-FFF2-40B4-BE49-F238E27FC236}">
                <a16:creationId xmlns:a16="http://schemas.microsoft.com/office/drawing/2014/main" id="{5298F94A-E637-4C93-B818-A4743E9B3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289" y="4251236"/>
            <a:ext cx="3192463" cy="457200"/>
          </a:xfrm>
          <a:prstGeom prst="rect">
            <a:avLst/>
          </a:prstGeom>
          <a:solidFill>
            <a:srgbClr val="E2EFD9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Патникот заминува од аеродромот со информативно-едукативен материјал </a:t>
            </a:r>
            <a:endParaRPr kumimoji="0" lang="ru-RU" altLang="mk-M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9" name="Line 13">
            <a:extLst>
              <a:ext uri="{FF2B5EF4-FFF2-40B4-BE49-F238E27FC236}">
                <a16:creationId xmlns:a16="http://schemas.microsoft.com/office/drawing/2014/main" id="{958DA846-BA58-4635-99AD-C6170CC68F6E}"/>
              </a:ext>
            </a:extLst>
          </p:cNvPr>
          <p:cNvCxnSpPr>
            <a:cxnSpLocks/>
          </p:cNvCxnSpPr>
          <p:nvPr/>
        </p:nvCxnSpPr>
        <p:spPr bwMode="auto">
          <a:xfrm flipV="1">
            <a:off x="9760787" y="4727830"/>
            <a:ext cx="3810" cy="31098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Line 13">
            <a:extLst>
              <a:ext uri="{FF2B5EF4-FFF2-40B4-BE49-F238E27FC236}">
                <a16:creationId xmlns:a16="http://schemas.microsoft.com/office/drawing/2014/main" id="{FC345882-EEF1-4AE8-8323-D953899A8332}"/>
              </a:ext>
            </a:extLst>
          </p:cNvPr>
          <p:cNvCxnSpPr>
            <a:cxnSpLocks/>
          </p:cNvCxnSpPr>
          <p:nvPr/>
        </p:nvCxnSpPr>
        <p:spPr bwMode="auto">
          <a:xfrm>
            <a:off x="6129222" y="3856392"/>
            <a:ext cx="1144825" cy="130796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Line 13">
            <a:extLst>
              <a:ext uri="{FF2B5EF4-FFF2-40B4-BE49-F238E27FC236}">
                <a16:creationId xmlns:a16="http://schemas.microsoft.com/office/drawing/2014/main" id="{AAAA4982-119D-4493-970E-A9055D3F1D10}"/>
              </a:ext>
            </a:extLst>
          </p:cNvPr>
          <p:cNvCxnSpPr>
            <a:cxnSpLocks/>
          </p:cNvCxnSpPr>
          <p:nvPr/>
        </p:nvCxnSpPr>
        <p:spPr bwMode="auto">
          <a:xfrm>
            <a:off x="2388334" y="2406165"/>
            <a:ext cx="0" cy="30275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Line 13">
            <a:extLst>
              <a:ext uri="{FF2B5EF4-FFF2-40B4-BE49-F238E27FC236}">
                <a16:creationId xmlns:a16="http://schemas.microsoft.com/office/drawing/2014/main" id="{FA9F7FE6-9B20-42B4-AFAD-BACC5E37A7C1}"/>
              </a:ext>
            </a:extLst>
          </p:cNvPr>
          <p:cNvCxnSpPr>
            <a:cxnSpLocks/>
          </p:cNvCxnSpPr>
          <p:nvPr/>
        </p:nvCxnSpPr>
        <p:spPr bwMode="auto">
          <a:xfrm>
            <a:off x="9631521" y="2110898"/>
            <a:ext cx="7619" cy="387755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Line 13">
            <a:extLst>
              <a:ext uri="{FF2B5EF4-FFF2-40B4-BE49-F238E27FC236}">
                <a16:creationId xmlns:a16="http://schemas.microsoft.com/office/drawing/2014/main" id="{68E4AE3E-4DDE-41F8-B448-496C56494B03}"/>
              </a:ext>
            </a:extLst>
          </p:cNvPr>
          <p:cNvCxnSpPr>
            <a:cxnSpLocks/>
          </p:cNvCxnSpPr>
          <p:nvPr/>
        </p:nvCxnSpPr>
        <p:spPr bwMode="auto">
          <a:xfrm>
            <a:off x="4884218" y="1653450"/>
            <a:ext cx="0" cy="31043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Line 13">
            <a:extLst>
              <a:ext uri="{FF2B5EF4-FFF2-40B4-BE49-F238E27FC236}">
                <a16:creationId xmlns:a16="http://schemas.microsoft.com/office/drawing/2014/main" id="{E0655F8D-A3B4-42DC-AE12-9896FF965E3B}"/>
              </a:ext>
            </a:extLst>
          </p:cNvPr>
          <p:cNvCxnSpPr/>
          <p:nvPr/>
        </p:nvCxnSpPr>
        <p:spPr bwMode="auto">
          <a:xfrm flipV="1">
            <a:off x="6518910" y="1490604"/>
            <a:ext cx="819150" cy="31242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Line 13">
            <a:extLst>
              <a:ext uri="{FF2B5EF4-FFF2-40B4-BE49-F238E27FC236}">
                <a16:creationId xmlns:a16="http://schemas.microsoft.com/office/drawing/2014/main" id="{D8544F56-9E83-426A-BF52-6240082042B0}"/>
              </a:ext>
            </a:extLst>
          </p:cNvPr>
          <p:cNvCxnSpPr>
            <a:cxnSpLocks/>
          </p:cNvCxnSpPr>
          <p:nvPr/>
        </p:nvCxnSpPr>
        <p:spPr bwMode="auto">
          <a:xfrm>
            <a:off x="2361161" y="1646814"/>
            <a:ext cx="0" cy="31707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Line 13">
            <a:extLst>
              <a:ext uri="{FF2B5EF4-FFF2-40B4-BE49-F238E27FC236}">
                <a16:creationId xmlns:a16="http://schemas.microsoft.com/office/drawing/2014/main" id="{D65B578B-D000-49A9-9135-5BD08E4ED6EF}"/>
              </a:ext>
            </a:extLst>
          </p:cNvPr>
          <p:cNvCxnSpPr/>
          <p:nvPr/>
        </p:nvCxnSpPr>
        <p:spPr bwMode="auto">
          <a:xfrm>
            <a:off x="9768408" y="3860035"/>
            <a:ext cx="3810" cy="40005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Line 13">
            <a:extLst>
              <a:ext uri="{FF2B5EF4-FFF2-40B4-BE49-F238E27FC236}">
                <a16:creationId xmlns:a16="http://schemas.microsoft.com/office/drawing/2014/main" id="{79FA511A-7AD7-4427-85F0-5A900EEC57D4}"/>
              </a:ext>
            </a:extLst>
          </p:cNvPr>
          <p:cNvCxnSpPr/>
          <p:nvPr/>
        </p:nvCxnSpPr>
        <p:spPr bwMode="auto">
          <a:xfrm flipH="1">
            <a:off x="2639616" y="4645400"/>
            <a:ext cx="7620" cy="32004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Line 13">
            <a:extLst>
              <a:ext uri="{FF2B5EF4-FFF2-40B4-BE49-F238E27FC236}">
                <a16:creationId xmlns:a16="http://schemas.microsoft.com/office/drawing/2014/main" id="{B866EA2A-7185-4272-93FD-3380294D51E3}"/>
              </a:ext>
            </a:extLst>
          </p:cNvPr>
          <p:cNvCxnSpPr/>
          <p:nvPr/>
        </p:nvCxnSpPr>
        <p:spPr bwMode="auto">
          <a:xfrm>
            <a:off x="6096000" y="6021288"/>
            <a:ext cx="60198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38">
            <a:extLst>
              <a:ext uri="{FF2B5EF4-FFF2-40B4-BE49-F238E27FC236}">
                <a16:creationId xmlns:a16="http://schemas.microsoft.com/office/drawing/2014/main" id="{D166BA33-72F6-47E2-8A42-29DC3E5B8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392" y="5461097"/>
            <a:ext cx="5291470" cy="959490"/>
          </a:xfrm>
          <a:prstGeom prst="rect">
            <a:avLst/>
          </a:prstGeom>
          <a:solidFill>
            <a:srgbClr val="FF9999"/>
          </a:soli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 врши дезинфекција на собата за изолација на аеродромот како и патеката на движење на сомнителниот случај. </a:t>
            </a:r>
            <a:endParaRPr kumimoji="0" lang="en-US" altLang="mk-MK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mk-MK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Леталото со кое пристигнал, се третира согласно пропишани процедури според МЗП (</a:t>
            </a:r>
            <a:r>
              <a:rPr kumimoji="0" lang="en-US" altLang="mk-MK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IATA</a:t>
            </a:r>
            <a:r>
              <a:rPr kumimoji="0" lang="ru-RU" altLang="mk-MK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n-US" altLang="mk-MK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mk-MK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58">
            <a:extLst>
              <a:ext uri="{FF2B5EF4-FFF2-40B4-BE49-F238E27FC236}">
                <a16:creationId xmlns:a16="http://schemas.microsoft.com/office/drawing/2014/main" id="{F8FACEBD-0FC2-40AB-8BE3-A3129EF6A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721" y="266854"/>
            <a:ext cx="84262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mk-M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АЛГОРИТАМ ЗА ПОСТАПКА СО ПАТНИЦИ КОИ СЕ ВРАТИЛЕ ОД КИНА/ДРУГИ ЗЕМЈИ </a:t>
            </a:r>
            <a:endParaRPr kumimoji="0" lang="en-US" altLang="mk-MK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mk-MK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КАДЕ Е РЕГИСТРАНА ЕПИДЕМИЈА НА НОВИОТ КОРОНА ВИРУС</a:t>
            </a:r>
            <a:r>
              <a:rPr lang="en-US" altLang="mk-MK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(2019n-CoV)</a:t>
            </a:r>
            <a:r>
              <a:rPr lang="mk-MK" altLang="mk-MK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mk-MK" altLang="mk-M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70">
            <a:extLst>
              <a:ext uri="{FF2B5EF4-FFF2-40B4-BE49-F238E27FC236}">
                <a16:creationId xmlns:a16="http://schemas.microsoft.com/office/drawing/2014/main" id="{AA36F2A1-9941-44B3-84C1-DD65236D9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altLang="mk-M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mk-MK" altLang="mk-MK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mk-MK" altLang="mk-MK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altLang="mk-M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72">
            <a:extLst>
              <a:ext uri="{FF2B5EF4-FFF2-40B4-BE49-F238E27FC236}">
                <a16:creationId xmlns:a16="http://schemas.microsoft.com/office/drawing/2014/main" id="{8D09EC78-1179-4FFE-A1D5-04D54FA70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altLang="mk-MK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altLang="mk-M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25" descr="iph.png">
            <a:extLst>
              <a:ext uri="{FF2B5EF4-FFF2-40B4-BE49-F238E27FC236}">
                <a16:creationId xmlns:a16="http://schemas.microsoft.com/office/drawing/2014/main" id="{CF751E5A-CB1B-42EE-AE51-D35FFDB7F7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16" y="128530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325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A03C38A-813F-488C-A373-163B6215D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21" y="260648"/>
            <a:ext cx="10211958" cy="6586429"/>
          </a:xfrm>
          <a:prstGeom prst="rect">
            <a:avLst/>
          </a:prstGeom>
        </p:spPr>
      </p:pic>
      <p:pic>
        <p:nvPicPr>
          <p:cNvPr id="3" name="Picture 2" descr="iph.png">
            <a:extLst>
              <a:ext uri="{FF2B5EF4-FFF2-40B4-BE49-F238E27FC236}">
                <a16:creationId xmlns:a16="http://schemas.microsoft.com/office/drawing/2014/main" id="{1F699136-3085-4334-9727-934F9ABF4A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716" y="128530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200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1384" y="1114923"/>
            <a:ext cx="11305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mk-MK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mk-MK" sz="2000" dirty="0"/>
              <a:t>Стандардни препораки за да се спречи ширење на инфекција кај патниците од и до погодените области, вклучуваат: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b="1" i="1" dirty="0"/>
              <a:t>Избегнување на близок контакт </a:t>
            </a:r>
            <a:r>
              <a:rPr lang="ru-RU" sz="2000" dirty="0"/>
              <a:t>со лица кои страдаат од акутни респираторни инфекции.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b="1" i="1" dirty="0"/>
              <a:t>Често миење на рацете</a:t>
            </a:r>
            <a:r>
              <a:rPr lang="ru-RU" sz="2000" dirty="0"/>
              <a:t>, особено по директен контакт со болни лица или нивната околина.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Избегнување на незаштитен контакт со фарми или диви животни.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Лицата со симптоми на акутна респираторна инфекција треба да практикуваат </a:t>
            </a:r>
            <a:r>
              <a:rPr lang="ru-RU" sz="2000" b="1" i="1" dirty="0"/>
              <a:t>основни правила при кашлање</a:t>
            </a:r>
            <a:r>
              <a:rPr lang="ru-RU" sz="2000" dirty="0"/>
              <a:t> (одржување растојание, покривање на устата и носот со марамче за еднократна употреба, миење раце). РЕСПИРАТОРНА ХИГИЕНА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2000" dirty="0"/>
              <a:t>Во рамките на здравствените установи, </a:t>
            </a:r>
            <a:r>
              <a:rPr lang="ru-RU" sz="2000" b="1" i="1" dirty="0"/>
              <a:t>зајакнување на стандардните практики за превенција </a:t>
            </a:r>
            <a:r>
              <a:rPr lang="ru-RU" sz="2000" dirty="0"/>
              <a:t>и     контрола на инфекции во болниците, особено во одделите за итни случаи/интензивна нега.</a:t>
            </a:r>
          </a:p>
          <a:p>
            <a:pPr lvl="1"/>
            <a:endParaRPr lang="ru-RU" sz="20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sz="2000" b="1" dirty="0"/>
              <a:t>СЗО не препорачува рестрикции на меѓународните патувања и трговија. </a:t>
            </a:r>
          </a:p>
          <a:p>
            <a:pPr lvl="1"/>
            <a:r>
              <a:rPr lang="ru-RU" sz="2000" dirty="0"/>
              <a:t>Нема конкретни здравствени мерки за патниците (препораки погоре). </a:t>
            </a:r>
          </a:p>
          <a:p>
            <a:pPr lvl="1"/>
            <a:r>
              <a:rPr lang="ru-RU" sz="2000" dirty="0"/>
              <a:t>Во случај на симптоми кои укажуваат на респираторно заболување или за време или по патувањето, патниците се охрабруваат да побараат лекарска помош и да ја споделат неодамнешната историја на патување.</a:t>
            </a:r>
            <a:endParaRPr lang="mk-MK" sz="2000" dirty="0"/>
          </a:p>
        </p:txBody>
      </p:sp>
      <p:pic>
        <p:nvPicPr>
          <p:cNvPr id="8" name="Picture 7" descr="iph.png">
            <a:extLst>
              <a:ext uri="{FF2B5EF4-FFF2-40B4-BE49-F238E27FC236}">
                <a16:creationId xmlns:a16="http://schemas.microsoft.com/office/drawing/2014/main" id="{2ABB850F-BEEA-41DF-A4A7-733A1C638A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207963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28438D70-FC8A-41E0-9095-81CBDE5EBD78}"/>
              </a:ext>
            </a:extLst>
          </p:cNvPr>
          <p:cNvSpPr txBox="1">
            <a:spLocks/>
          </p:cNvSpPr>
          <p:nvPr/>
        </p:nvSpPr>
        <p:spPr>
          <a:xfrm>
            <a:off x="1703512" y="400543"/>
            <a:ext cx="842493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2800" b="1" u="sng" dirty="0">
                <a:solidFill>
                  <a:srgbClr val="2A6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ПРЕПОРАКИ И СОВЕТИ ЗА ЈАВНОСТА</a:t>
            </a:r>
            <a:endParaRPr lang="mk-MK" sz="2800" b="1" u="sng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2A6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01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84" y="1071546"/>
            <a:ext cx="112332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u="sng" dirty="0"/>
              <a:t>Сомнителен пациент на </a:t>
            </a:r>
            <a:r>
              <a:rPr lang="pl-PL" sz="2400" b="1" u="sng" dirty="0"/>
              <a:t>2019-nCoV </a:t>
            </a:r>
            <a:r>
              <a:rPr lang="mk-MK" sz="2400" b="1" u="sng" dirty="0"/>
              <a:t>инфекција: </a:t>
            </a:r>
            <a:endParaRPr lang="en-US" sz="2400" u="sng" dirty="0"/>
          </a:p>
          <a:p>
            <a:r>
              <a:rPr lang="ru-RU" sz="2400" dirty="0"/>
              <a:t>Пациент со сериозна акутна респираторна инфекција (треска, кашлица и со потреба за хоспитализација) </a:t>
            </a:r>
          </a:p>
          <a:p>
            <a:r>
              <a:rPr lang="ru-RU" sz="2400" b="1" dirty="0"/>
              <a:t>	и </a:t>
            </a:r>
          </a:p>
          <a:p>
            <a:r>
              <a:rPr lang="ru-RU" sz="2400" dirty="0"/>
              <a:t>	непостоење на друга етиологија што целосно ја објаснува клиничката слика </a:t>
            </a:r>
          </a:p>
          <a:p>
            <a:r>
              <a:rPr lang="ru-RU" sz="2400" b="1" dirty="0"/>
              <a:t>	и</a:t>
            </a:r>
            <a:r>
              <a:rPr lang="ru-RU" sz="2400" dirty="0"/>
              <a:t> </a:t>
            </a:r>
          </a:p>
          <a:p>
            <a:r>
              <a:rPr lang="ru-RU" sz="2400" dirty="0"/>
              <a:t>	историјата на патување или престој во Кина во текот на 14 дена пред  	почетокот на симптомите. </a:t>
            </a:r>
            <a:endParaRPr lang="en-US" sz="2400" dirty="0"/>
          </a:p>
          <a:p>
            <a:r>
              <a:rPr lang="ru-RU" sz="2400" b="1" dirty="0"/>
              <a:t>ИЛИ</a:t>
            </a:r>
            <a:endParaRPr lang="en-US" sz="2400" dirty="0"/>
          </a:p>
          <a:p>
            <a:r>
              <a:rPr lang="ru-RU" sz="2400" dirty="0"/>
              <a:t>Пациент со акутна респираторно заболување и барем едно од следниве, во текот на 14 дена пред почетокот на симптомите: </a:t>
            </a:r>
            <a:endParaRPr lang="en-US" sz="2400" dirty="0"/>
          </a:p>
          <a:p>
            <a:r>
              <a:rPr lang="ru-RU" sz="2400" dirty="0"/>
              <a:t>	а) контакт со потврден или веројатен случај на инфекција со </a:t>
            </a:r>
            <a:r>
              <a:rPr lang="en-US" sz="2400" dirty="0"/>
              <a:t>2019-nCoV </a:t>
            </a:r>
          </a:p>
          <a:p>
            <a:r>
              <a:rPr lang="ru-RU" sz="2400" b="1" dirty="0"/>
              <a:t>	или </a:t>
            </a:r>
            <a:endParaRPr lang="en-US" sz="2400" b="1" dirty="0"/>
          </a:p>
          <a:p>
            <a:r>
              <a:rPr lang="ru-RU" sz="2400" dirty="0"/>
              <a:t>	б) работел или престојувал во здравствена установа каде што се лекувале пациенти со потврдено или веројатно </a:t>
            </a:r>
            <a:r>
              <a:rPr lang="en-US" sz="2400" dirty="0"/>
              <a:t>2019-nCoV</a:t>
            </a:r>
            <a:r>
              <a:rPr lang="mk-MK" sz="2400" dirty="0"/>
              <a:t>-</a:t>
            </a:r>
            <a:r>
              <a:rPr lang="ru-RU" sz="2400" dirty="0"/>
              <a:t>акутно респираторно заболување. </a:t>
            </a:r>
            <a:endParaRPr lang="en-US" sz="2400" dirty="0"/>
          </a:p>
        </p:txBody>
      </p:sp>
      <p:pic>
        <p:nvPicPr>
          <p:cNvPr id="5" name="Picture 4" descr="ip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16632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91544" y="332656"/>
            <a:ext cx="91450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ДЕФИНИЦИЈА НА СЛУЧАЈ НА </a:t>
            </a:r>
            <a:r>
              <a:rPr lang="en-US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2019-nCoV </a:t>
            </a:r>
            <a:r>
              <a:rPr lang="mk-MK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инфекција (СЗО)</a:t>
            </a:r>
            <a:endParaRPr lang="mk-MK" sz="2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676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324743"/>
            <a:ext cx="10009112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mk-MK" sz="2400" b="1" u="sng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k-MK" sz="2400" b="1" u="sng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Класификација на случај:</a:t>
            </a:r>
          </a:p>
          <a:p>
            <a:pPr marL="0" indent="0">
              <a:buNone/>
            </a:pPr>
            <a:endParaRPr lang="mk-MK" sz="2400" b="1" u="sng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mk-MK" sz="2400" b="1" dirty="0">
                <a:solidFill>
                  <a:srgbClr val="FF0000"/>
                </a:solidFill>
                <a:cs typeface="Arial" panose="020B0604020202020204" pitchFamily="34" charset="0"/>
              </a:rPr>
              <a:t>Веројатен случај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Сомнителен случај за кого тестирањето на 2019-nCoV е неконклузивно, или е тестиран позитивно, со користење на тестови за панкоронавируси, и без лабораториски доказ за други респираторни патогени.</a:t>
            </a:r>
          </a:p>
          <a:p>
            <a:pPr marL="0" indent="0">
              <a:spcBef>
                <a:spcPts val="600"/>
              </a:spcBef>
              <a:buNone/>
            </a:pPr>
            <a:endParaRPr 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mk-MK" sz="2400" b="1" dirty="0">
                <a:solidFill>
                  <a:srgbClr val="FF0000"/>
                </a:solidFill>
                <a:cs typeface="Arial" panose="020B0604020202020204" pitchFamily="34" charset="0"/>
              </a:rPr>
              <a:t>Потврден случај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Лице со лабораториска потврда за инфекција со 2019-nCoV, без оглед на клиничките знаци и симптоми.</a:t>
            </a:r>
            <a:endParaRPr lang="mk-MK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" name="Picture 4" descr="ip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20" y="250111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D82B2A-D3E0-46FC-87C4-4BB23F7248C3}"/>
              </a:ext>
            </a:extLst>
          </p:cNvPr>
          <p:cNvSpPr/>
          <p:nvPr/>
        </p:nvSpPr>
        <p:spPr>
          <a:xfrm>
            <a:off x="1991544" y="574745"/>
            <a:ext cx="91450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ДЕФИНИЦИЈА НА СЛУЧАЈ НА </a:t>
            </a:r>
            <a:r>
              <a:rPr lang="en-US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2019-nCoV </a:t>
            </a:r>
            <a:r>
              <a:rPr lang="mk-MK" sz="2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инфекција (СЗО)</a:t>
            </a:r>
            <a:endParaRPr lang="mk-MK" sz="2600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432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238375" y="2257425"/>
            <a:ext cx="7543800" cy="14493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8678" y="552498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027E33A6-EE98-41ED-A653-D676089B8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1021147"/>
            <a:ext cx="13652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314490B1-7122-48A1-B83E-5478A223B7C6}"/>
              </a:ext>
            </a:extLst>
          </p:cNvPr>
          <p:cNvSpPr txBox="1">
            <a:spLocks/>
          </p:cNvSpPr>
          <p:nvPr/>
        </p:nvSpPr>
        <p:spPr bwMode="auto">
          <a:xfrm>
            <a:off x="1981200" y="1752985"/>
            <a:ext cx="82296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mk-MK" alt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БЛАГОДАРАМ ЗА ВНИМАНИЕТО</a:t>
            </a:r>
            <a:endParaRPr lang="en-GB" alt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51B20-2A66-4728-91E9-605B3278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490" y="1412776"/>
            <a:ext cx="10848150" cy="52565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mk-MK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SARS-</a:t>
            </a:r>
            <a:r>
              <a:rPr lang="en-GB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</a:t>
            </a:r>
            <a:r>
              <a:rPr lang="mk-MK" sz="2400" dirty="0"/>
              <a:t> - за прв пат дијагностициран во ноември, 2002 година во Кина.</a:t>
            </a:r>
          </a:p>
          <a:p>
            <a:pPr marL="0" indent="0">
              <a:buNone/>
            </a:pPr>
            <a:r>
              <a:rPr lang="mk-MK" sz="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mk-MK" sz="2200" dirty="0"/>
              <a:t>Епидемија во </a:t>
            </a:r>
            <a:r>
              <a:rPr lang="mk-MK" sz="2200" b="1" i="1" dirty="0"/>
              <a:t>2002-2003</a:t>
            </a:r>
            <a:r>
              <a:rPr lang="mk-MK" sz="2200" dirty="0"/>
              <a:t> - во 30 земји во светот</a:t>
            </a:r>
            <a:r>
              <a:rPr lang="en-US" sz="2200" dirty="0"/>
              <a:t>,</a:t>
            </a:r>
            <a:r>
              <a:rPr lang="mk-MK" sz="2200" dirty="0"/>
              <a:t> со вкупно </a:t>
            </a:r>
            <a:r>
              <a:rPr lang="mk-M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8.098</a:t>
            </a:r>
            <a:r>
              <a:rPr lang="mk-MK" sz="2200" dirty="0"/>
              <a:t> заболени и </a:t>
            </a:r>
            <a:r>
              <a:rPr lang="mk-M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774 </a:t>
            </a:r>
            <a:r>
              <a:rPr lang="mk-MK" sz="2200" dirty="0"/>
              <a:t>смртни случаи (</a:t>
            </a:r>
            <a:r>
              <a:rPr lang="en-US" sz="2200" dirty="0"/>
              <a:t>CFR=</a:t>
            </a:r>
            <a:r>
              <a:rPr lang="mk-M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9,6%</a:t>
            </a:r>
            <a:r>
              <a:rPr lang="mk-MK" sz="2200" dirty="0"/>
              <a:t>).</a:t>
            </a:r>
          </a:p>
          <a:p>
            <a:pPr marL="0" indent="0">
              <a:buNone/>
            </a:pPr>
            <a:endParaRPr lang="mk-MK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mk-MK" sz="2200" dirty="0"/>
              <a:t>По 2004 година не е забележан хуман случај на </a:t>
            </a:r>
            <a:r>
              <a:rPr lang="en-GB" sz="2200" dirty="0"/>
              <a:t>SARS-</a:t>
            </a:r>
            <a:r>
              <a:rPr lang="en-GB" sz="2200" dirty="0" err="1"/>
              <a:t>CoV</a:t>
            </a:r>
            <a:r>
              <a:rPr lang="mk-MK" sz="2200" dirty="0"/>
              <a:t>.</a:t>
            </a:r>
          </a:p>
          <a:p>
            <a:pPr marL="0" indent="0">
              <a:buNone/>
            </a:pPr>
            <a:endParaRPr lang="mk-MK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mk-MK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MERS-</a:t>
            </a:r>
            <a:r>
              <a:rPr lang="en-GB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</a:t>
            </a:r>
            <a:r>
              <a:rPr lang="mk-MK" sz="2400" b="1" dirty="0"/>
              <a:t> – прв пат</a:t>
            </a:r>
            <a:r>
              <a:rPr lang="mk-MK" sz="2400" dirty="0"/>
              <a:t> во </a:t>
            </a:r>
            <a:r>
              <a:rPr lang="mk-MK" sz="2400" b="1" i="1" dirty="0"/>
              <a:t>2012</a:t>
            </a:r>
            <a:r>
              <a:rPr lang="mk-MK" sz="2400" dirty="0"/>
              <a:t> година во Саудиска Арабија. </a:t>
            </a:r>
          </a:p>
          <a:p>
            <a:pPr marL="0" indent="0">
              <a:buNone/>
            </a:pPr>
            <a:endParaRPr lang="mk-MK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mk-MK" sz="2200" dirty="0"/>
              <a:t>Детектирани случаи во многу земји во светот, сите поврзани со Арапскиот полуостров - најзасегнат од ова заболување до денес</a:t>
            </a:r>
          </a:p>
          <a:p>
            <a:pPr marL="0" indent="0">
              <a:buNone/>
            </a:pPr>
            <a:endParaRPr lang="mk-MK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mk-MK" sz="2200" dirty="0"/>
              <a:t>До крај на </a:t>
            </a:r>
            <a:r>
              <a:rPr lang="mk-MK" sz="2200" b="1" i="1" dirty="0"/>
              <a:t>2019</a:t>
            </a:r>
            <a:r>
              <a:rPr lang="mk-MK" sz="2200" dirty="0"/>
              <a:t> - вкупно </a:t>
            </a:r>
            <a:r>
              <a:rPr lang="mk-M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2.499 </a:t>
            </a:r>
            <a:r>
              <a:rPr lang="mk-MK" sz="2200" dirty="0"/>
              <a:t>лаб потврдени случаи  на </a:t>
            </a:r>
            <a:r>
              <a:rPr lang="en-US" sz="2200" dirty="0"/>
              <a:t>MERS</a:t>
            </a:r>
            <a:r>
              <a:rPr lang="mk-MK" sz="2200" dirty="0"/>
              <a:t>, вклучително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861</a:t>
            </a:r>
            <a:r>
              <a:rPr lang="en-US" sz="2200" dirty="0"/>
              <a:t> </a:t>
            </a:r>
            <a:r>
              <a:rPr lang="mk-MK" sz="2200" dirty="0"/>
              <a:t>асоциран смртен случај </a:t>
            </a:r>
            <a:r>
              <a:rPr lang="en-US" sz="2200" dirty="0"/>
              <a:t>(CFR=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34,4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 sz="1800" dirty="0"/>
              <a:t>)</a:t>
            </a:r>
            <a:r>
              <a:rPr lang="mk-MK" sz="1800" dirty="0"/>
              <a:t>            (</a:t>
            </a:r>
            <a:r>
              <a:rPr lang="mk-MK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mk-MK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mk-MK" sz="1800" dirty="0"/>
              <a:t>/</a:t>
            </a:r>
            <a:r>
              <a:rPr lang="mk-MK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mk-MK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0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mk-MK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mk-MK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.2020</a:t>
            </a:r>
            <a:r>
              <a:rPr 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mk-MK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CFR </a:t>
            </a:r>
            <a:r>
              <a:rPr lang="mk-MK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mk-MK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36,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mk-MK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mk-MK" sz="1800" dirty="0"/>
              <a:t>)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mk-MK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mk-MK" sz="2200" dirty="0"/>
              <a:t>Најголем број и процент (околу </a:t>
            </a:r>
            <a:r>
              <a:rPr lang="mk-MK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85%</a:t>
            </a:r>
            <a:r>
              <a:rPr lang="en-US" sz="2200" dirty="0"/>
              <a:t>) </a:t>
            </a:r>
            <a:r>
              <a:rPr lang="mk-MK" sz="2200" dirty="0"/>
              <a:t>- од Саудиска Арабија </a:t>
            </a:r>
            <a:r>
              <a:rPr lang="en-US" sz="2200" dirty="0"/>
              <a:t>(</a:t>
            </a:r>
            <a:r>
              <a:rPr lang="en-US" sz="2200" b="1" dirty="0"/>
              <a:t>2</a:t>
            </a:r>
            <a:r>
              <a:rPr lang="mk-MK" sz="2200" b="1" dirty="0"/>
              <a:t>.</a:t>
            </a:r>
            <a:r>
              <a:rPr lang="en-US" sz="2200" b="1" dirty="0"/>
              <a:t>106</a:t>
            </a:r>
            <a:r>
              <a:rPr lang="en-US" sz="2200" dirty="0"/>
              <a:t> </a:t>
            </a:r>
            <a:r>
              <a:rPr lang="mk-MK" sz="2200" dirty="0"/>
              <a:t>случаи</a:t>
            </a:r>
            <a:r>
              <a:rPr lang="en-US" sz="2200" dirty="0"/>
              <a:t>, </a:t>
            </a:r>
            <a:r>
              <a:rPr lang="mk-MK" sz="2200" dirty="0"/>
              <a:t>од кои </a:t>
            </a:r>
            <a:r>
              <a:rPr lang="en-US" sz="2200" b="1" dirty="0"/>
              <a:t>783</a:t>
            </a:r>
            <a:r>
              <a:rPr lang="en-US" sz="2200" dirty="0"/>
              <a:t> </a:t>
            </a:r>
            <a:r>
              <a:rPr lang="mk-MK" sz="2200" dirty="0"/>
              <a:t>завршиле со смртен исход (</a:t>
            </a:r>
            <a:r>
              <a:rPr lang="en-US" sz="2200" dirty="0"/>
              <a:t>CFR=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r>
              <a:rPr lang="mk-MK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</a:t>
            </a:r>
            <a:r>
              <a:rPr lang="en-US" sz="2200" dirty="0"/>
              <a:t>).</a:t>
            </a:r>
            <a:endParaRPr lang="en-GB" sz="22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6" descr="iph.png">
            <a:extLst>
              <a:ext uri="{FF2B5EF4-FFF2-40B4-BE49-F238E27FC236}">
                <a16:creationId xmlns:a16="http://schemas.microsoft.com/office/drawing/2014/main" id="{246B2EEE-DB2A-43AE-BBB9-4C52080B92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94" y="265262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8B45A1-89D9-4E66-A441-6FA3C764205C}"/>
              </a:ext>
            </a:extLst>
          </p:cNvPr>
          <p:cNvSpPr txBox="1">
            <a:spLocks/>
          </p:cNvSpPr>
          <p:nvPr/>
        </p:nvSpPr>
        <p:spPr>
          <a:xfrm>
            <a:off x="1036761" y="404665"/>
            <a:ext cx="10118478" cy="64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32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 ВИРУСИ.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SARS I MERS</a:t>
            </a:r>
            <a:r>
              <a:rPr lang="mk-MK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-CoV</a:t>
            </a:r>
            <a:endParaRPr lang="en-GB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42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CE2640-3517-4DE4-A7FA-8BA9DBE64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7" t="16401" r="8657" b="14301"/>
          <a:stretch/>
        </p:blipFill>
        <p:spPr>
          <a:xfrm>
            <a:off x="444463" y="1124744"/>
            <a:ext cx="11303074" cy="53285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23FF98-FE24-4FAC-A91A-3A817267D677}"/>
              </a:ext>
            </a:extLst>
          </p:cNvPr>
          <p:cNvSpPr txBox="1">
            <a:spLocks/>
          </p:cNvSpPr>
          <p:nvPr/>
        </p:nvSpPr>
        <p:spPr>
          <a:xfrm>
            <a:off x="1036761" y="404665"/>
            <a:ext cx="10118478" cy="649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>
                <a:solidFill>
                  <a:srgbClr val="2A6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MERS</a:t>
            </a:r>
            <a:r>
              <a:rPr lang="mk-MK" sz="3200" b="1" u="sng" dirty="0">
                <a:solidFill>
                  <a:srgbClr val="2A6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-CoV</a:t>
            </a:r>
            <a:r>
              <a:rPr lang="en-US" sz="3200" b="1" u="sng" dirty="0">
                <a:solidFill>
                  <a:srgbClr val="2A6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mk-MK" sz="3200" b="1" u="sng" dirty="0">
                <a:solidFill>
                  <a:srgbClr val="2A6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состојба </a:t>
            </a:r>
            <a:r>
              <a:rPr lang="en-US" sz="3200" b="1" u="sng" dirty="0">
                <a:solidFill>
                  <a:srgbClr val="2A6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2012-2019</a:t>
            </a:r>
            <a:endParaRPr lang="en-GB" sz="3200" b="1" u="sng" dirty="0">
              <a:solidFill>
                <a:srgbClr val="2A6E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iph.png">
            <a:extLst>
              <a:ext uri="{FF2B5EF4-FFF2-40B4-BE49-F238E27FC236}">
                <a16:creationId xmlns:a16="http://schemas.microsoft.com/office/drawing/2014/main" id="{8845FB64-E594-439B-840F-ABD0424A8E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94" y="265262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866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3A516-A9C9-46AB-BDC9-6BBC20E48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77" y="1462015"/>
            <a:ext cx="11175032" cy="4956071"/>
          </a:xfrm>
        </p:spPr>
        <p:txBody>
          <a:bodyPr>
            <a:normAutofit fontScale="77500" lnSpcReduction="20000"/>
          </a:bodyPr>
          <a:lstStyle/>
          <a:p>
            <a:r>
              <a:rPr lang="mk-MK" b="1" dirty="0"/>
              <a:t>РНК вирус</a:t>
            </a:r>
            <a:r>
              <a:rPr lang="mk-MK" dirty="0"/>
              <a:t>, семејството </a:t>
            </a:r>
            <a:r>
              <a:rPr lang="mk-MK" b="1" dirty="0"/>
              <a:t>Coronaviridae</a:t>
            </a:r>
            <a:r>
              <a:rPr lang="mk-MK" dirty="0"/>
              <a:t>,   подфамилија                                  </a:t>
            </a:r>
            <a:r>
              <a:rPr lang="mk-MK" b="1" dirty="0"/>
              <a:t>Orthocoronavirinae. </a:t>
            </a:r>
          </a:p>
          <a:p>
            <a:pPr marL="0" indent="0">
              <a:buNone/>
            </a:pPr>
            <a:endParaRPr lang="mk-MK" sz="1000" b="1" dirty="0"/>
          </a:p>
          <a:p>
            <a:r>
              <a:rPr lang="mk-MK" b="1" dirty="0"/>
              <a:t>Резервоар и извор? Животински вид?</a:t>
            </a:r>
          </a:p>
          <a:p>
            <a:endParaRPr lang="mk-MK" sz="900" b="1" dirty="0"/>
          </a:p>
          <a:p>
            <a:r>
              <a:rPr lang="mk-MK" dirty="0"/>
              <a:t>Предизвикува респираторно заболување (≥80% блага форма)</a:t>
            </a:r>
            <a:r>
              <a:rPr lang="en-US" dirty="0"/>
              <a:t>,</a:t>
            </a:r>
            <a:r>
              <a:rPr lang="mk-MK" dirty="0"/>
              <a:t>                               одреден процент на асимптоматски форми</a:t>
            </a:r>
          </a:p>
          <a:p>
            <a:endParaRPr lang="mk-MK" sz="1000" dirty="0"/>
          </a:p>
          <a:p>
            <a:r>
              <a:rPr lang="mk-MK" dirty="0"/>
              <a:t>Се пренесува </a:t>
            </a:r>
            <a:r>
              <a:rPr lang="mk-MK" b="1" dirty="0"/>
              <a:t>од човек на човек </a:t>
            </a:r>
            <a:r>
              <a:rPr lang="mk-MK" dirty="0"/>
              <a:t>(не е јасно колку лесно, полесно од </a:t>
            </a:r>
            <a:r>
              <a:rPr lang="en-US" dirty="0"/>
              <a:t>SARS-</a:t>
            </a:r>
            <a:r>
              <a:rPr lang="mk-MK" dirty="0"/>
              <a:t>от!)</a:t>
            </a:r>
          </a:p>
          <a:p>
            <a:endParaRPr lang="mk-MK" sz="1000" dirty="0"/>
          </a:p>
          <a:p>
            <a:r>
              <a:rPr lang="mk-MK" dirty="0"/>
              <a:t>Егзактниот начин на ширење на вирусот не е познат. Коронавирусите дефинитивно се шират преку </a:t>
            </a:r>
            <a:r>
              <a:rPr lang="mk-MK" b="1" dirty="0"/>
              <a:t>респираторните секрети </a:t>
            </a:r>
            <a:r>
              <a:rPr lang="mk-MK" dirty="0"/>
              <a:t>(кашлање, кивање), слично на вирусот на инфлуенца. Исто така, може да се шири преку </a:t>
            </a:r>
            <a:r>
              <a:rPr lang="mk-MK" b="1" dirty="0"/>
              <a:t>директен</a:t>
            </a:r>
            <a:r>
              <a:rPr lang="mk-MK" dirty="0"/>
              <a:t> или </a:t>
            </a:r>
            <a:r>
              <a:rPr lang="mk-MK" b="1" dirty="0"/>
              <a:t>индиректен контакт </a:t>
            </a:r>
            <a:r>
              <a:rPr lang="mk-MK" dirty="0"/>
              <a:t>(предмети и површини од околината на болниот) </a:t>
            </a:r>
          </a:p>
          <a:p>
            <a:endParaRPr lang="mk-MK" sz="900" dirty="0"/>
          </a:p>
          <a:p>
            <a:r>
              <a:rPr lang="mk-MK" dirty="0"/>
              <a:t>Ризикот за заразување на некој во Македонија е многу низок, веројатноста за импортирање – постои и е се повеќе реална.</a:t>
            </a:r>
          </a:p>
          <a:p>
            <a:endParaRPr lang="mk-M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379D82-54EF-469A-A0F6-CB2908C0BB54}"/>
              </a:ext>
            </a:extLst>
          </p:cNvPr>
          <p:cNvSpPr txBox="1">
            <a:spLocks/>
          </p:cNvSpPr>
          <p:nvPr/>
        </p:nvSpPr>
        <p:spPr>
          <a:xfrm>
            <a:off x="1847528" y="439914"/>
            <a:ext cx="7272808" cy="54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30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 КОРОНА ВИРУС  </a:t>
            </a:r>
            <a:r>
              <a:rPr lang="mk-MK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2019-nCoV</a:t>
            </a:r>
            <a:endParaRPr lang="en-GB" sz="3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iph.png">
            <a:extLst>
              <a:ext uri="{FF2B5EF4-FFF2-40B4-BE49-F238E27FC236}">
                <a16:creationId xmlns:a16="http://schemas.microsoft.com/office/drawing/2014/main" id="{E16BF93B-2A96-4067-B8CA-85D62CF606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94" y="265262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E5C635-453A-4341-84A6-57DB67BE6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4" y="170482"/>
            <a:ext cx="289564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0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AE8E-226D-4DF8-A73B-0DA7338EF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600201"/>
            <a:ext cx="11305256" cy="4667903"/>
          </a:xfrm>
        </p:spPr>
        <p:txBody>
          <a:bodyPr>
            <a:normAutofit fontScale="85000" lnSpcReduction="20000"/>
          </a:bodyPr>
          <a:lstStyle/>
          <a:p>
            <a:r>
              <a:rPr lang="mk-MK" b="1" dirty="0"/>
              <a:t>Симптоми:</a:t>
            </a:r>
            <a:r>
              <a:rPr lang="mk-MK" dirty="0"/>
              <a:t> </a:t>
            </a:r>
          </a:p>
          <a:p>
            <a:pPr lvl="1"/>
            <a:r>
              <a:rPr lang="mk-MK" dirty="0"/>
              <a:t>висока температура и треска (98%), </a:t>
            </a:r>
          </a:p>
          <a:p>
            <a:pPr lvl="1"/>
            <a:r>
              <a:rPr lang="mk-MK" dirty="0"/>
              <a:t>кашлица (76%) и тешкотии во дишењето (55%); </a:t>
            </a:r>
          </a:p>
          <a:p>
            <a:pPr lvl="1"/>
            <a:r>
              <a:rPr lang="mk-MK" dirty="0"/>
              <a:t>мускулни болки и малаксаност (44%),</a:t>
            </a:r>
          </a:p>
          <a:p>
            <a:pPr lvl="1"/>
            <a:r>
              <a:rPr lang="mk-MK" dirty="0"/>
              <a:t>главоболка (5%) </a:t>
            </a:r>
          </a:p>
          <a:p>
            <a:endParaRPr lang="en-US" sz="800" b="1" dirty="0"/>
          </a:p>
          <a:p>
            <a:r>
              <a:rPr lang="mk-MK" b="1" dirty="0"/>
              <a:t>Знаци:</a:t>
            </a:r>
            <a:r>
              <a:rPr lang="mk-MK" dirty="0"/>
              <a:t> радиолошки тест компатибилен со обострани белодробни лезии.</a:t>
            </a:r>
          </a:p>
          <a:p>
            <a:endParaRPr lang="mk-MK" sz="1000" dirty="0"/>
          </a:p>
          <a:p>
            <a:r>
              <a:rPr lang="mk-MK" dirty="0"/>
              <a:t>Пневмониа, како </a:t>
            </a:r>
            <a:r>
              <a:rPr lang="mk-MK" b="1" dirty="0"/>
              <a:t>компликација</a:t>
            </a:r>
          </a:p>
          <a:p>
            <a:endParaRPr lang="mk-MK" sz="1000" b="1" dirty="0"/>
          </a:p>
          <a:p>
            <a:r>
              <a:rPr lang="mk-MK" b="1" dirty="0"/>
              <a:t>Лабораториска потврда</a:t>
            </a:r>
            <a:r>
              <a:rPr lang="mk-MK" dirty="0"/>
              <a:t>: молекуларна дијагностика (</a:t>
            </a:r>
            <a:r>
              <a:rPr lang="en-US" dirty="0"/>
              <a:t>RT-PCR</a:t>
            </a:r>
            <a:r>
              <a:rPr lang="mk-MK" dirty="0"/>
              <a:t>)</a:t>
            </a:r>
          </a:p>
          <a:p>
            <a:endParaRPr lang="mk-MK" sz="800" dirty="0"/>
          </a:p>
          <a:p>
            <a:r>
              <a:rPr lang="mk-MK" dirty="0"/>
              <a:t>Не постои специфичен </a:t>
            </a:r>
            <a:r>
              <a:rPr lang="mk-MK" b="1" dirty="0"/>
              <a:t>антивирален третман  </a:t>
            </a:r>
            <a:r>
              <a:rPr lang="mk-MK" dirty="0"/>
              <a:t>- каузална терапија </a:t>
            </a:r>
          </a:p>
          <a:p>
            <a:endParaRPr lang="mk-MK" sz="800" dirty="0"/>
          </a:p>
          <a:p>
            <a:r>
              <a:rPr lang="mk-MK" b="1" dirty="0"/>
              <a:t>Не постои вакцина </a:t>
            </a:r>
            <a:r>
              <a:rPr lang="mk-MK" dirty="0"/>
              <a:t>за заштита од </a:t>
            </a:r>
            <a:r>
              <a:rPr lang="en-US" dirty="0"/>
              <a:t>2019-nCoV</a:t>
            </a:r>
            <a:endParaRPr lang="mk-MK" dirty="0"/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mk-MK" sz="1300" dirty="0"/>
          </a:p>
          <a:p>
            <a:endParaRPr lang="mk-M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FB99DF-7DEF-427B-9EA4-075A567800BC}"/>
              </a:ext>
            </a:extLst>
          </p:cNvPr>
          <p:cNvSpPr txBox="1">
            <a:spLocks/>
          </p:cNvSpPr>
          <p:nvPr/>
        </p:nvSpPr>
        <p:spPr>
          <a:xfrm>
            <a:off x="1631504" y="589896"/>
            <a:ext cx="8496944" cy="54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30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 КОРОНА ВИРУС  </a:t>
            </a:r>
            <a:r>
              <a:rPr lang="mk-MK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2019-nCoV</a:t>
            </a:r>
            <a:endParaRPr lang="en-GB" sz="3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iph.png">
            <a:extLst>
              <a:ext uri="{FF2B5EF4-FFF2-40B4-BE49-F238E27FC236}">
                <a16:creationId xmlns:a16="http://schemas.microsoft.com/office/drawing/2014/main" id="{1AFBAE5B-E4C0-4694-A07D-8DA9A87260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94" y="265262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31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56F67B-AC7E-4F89-A082-C2F1E841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369563"/>
            <a:ext cx="8496944" cy="544968"/>
          </a:xfrm>
        </p:spPr>
        <p:txBody>
          <a:bodyPr>
            <a:noAutofit/>
          </a:bodyPr>
          <a:lstStyle/>
          <a:p>
            <a:r>
              <a:rPr lang="mk-MK" sz="3000" b="1" u="sng" dirty="0">
                <a:solidFill>
                  <a:srgbClr val="2961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 КОРОНА ВИРУС  </a:t>
            </a:r>
            <a:r>
              <a:rPr lang="mk-MK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2019-nCoV</a:t>
            </a:r>
            <a:endParaRPr lang="en-GB" sz="3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451B20-2A66-4728-91E9-605B3278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40" y="1097360"/>
            <a:ext cx="11429216" cy="5760640"/>
          </a:xfrm>
        </p:spPr>
        <p:txBody>
          <a:bodyPr>
            <a:normAutofit fontScale="62500" lnSpcReduction="20000"/>
          </a:bodyPr>
          <a:lstStyle/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mk-MK" dirty="0"/>
              <a:t> 31 декември 2019 - СЗО известена за случаи на пневмонија од непозната причина во градот Вухан, Кина        </a:t>
            </a:r>
            <a:r>
              <a:rPr lang="mk-MK" sz="2800" dirty="0">
                <a:solidFill>
                  <a:srgbClr val="00B0F0"/>
                </a:solidFill>
              </a:rPr>
              <a:t>(</a:t>
            </a:r>
            <a:r>
              <a:rPr lang="mk-MK" sz="2800" b="1" dirty="0">
                <a:solidFill>
                  <a:srgbClr val="00B0F0"/>
                </a:solidFill>
              </a:rPr>
              <a:t>8 декември, први симптоми, прв случај</a:t>
            </a:r>
            <a:r>
              <a:rPr lang="mk-MK" sz="2800" dirty="0">
                <a:solidFill>
                  <a:srgbClr val="00B0F0"/>
                </a:solidFill>
              </a:rPr>
              <a:t>)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endParaRPr lang="mk-MK" sz="1800" dirty="0"/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dirty="0"/>
              <a:t>Заедничко за сите - изложеноста на пазарот на морска храна во Вухан (трговија на големо,                       пазар на морска храна и живи животни). 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mk-MK" sz="1600" dirty="0"/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mk-MK" dirty="0"/>
              <a:t> 7 јануари 2020 – идентификуван нов коронавирус, со назив </a:t>
            </a:r>
            <a:r>
              <a:rPr lang="mk-MK" b="1" dirty="0"/>
              <a:t>2019-nCoV</a:t>
            </a:r>
            <a:r>
              <a:rPr lang="mk-MK" dirty="0"/>
              <a:t> </a:t>
            </a:r>
            <a:endParaRPr lang="en-US" dirty="0"/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endParaRPr lang="mk-MK" sz="900" b="1" dirty="0"/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mk-MK" dirty="0"/>
              <a:t> 10 Јануари – вирусната секвенца достапна на сите лаборатории ширум светот</a:t>
            </a:r>
            <a:r>
              <a:rPr lang="en-US" dirty="0"/>
              <a:t>,</a:t>
            </a:r>
            <a:r>
              <a:rPr lang="mk-MK" dirty="0"/>
              <a:t> преку </a:t>
            </a:r>
            <a:r>
              <a:rPr lang="en-US" dirty="0"/>
              <a:t>GISAID</a:t>
            </a:r>
            <a:endParaRPr lang="mk-MK" dirty="0"/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mk-MK" sz="1300" dirty="0"/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mk-MK" dirty="0"/>
              <a:t>11 Јануари – прв смртен случај (починал на 09.02.)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1500" dirty="0"/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/>
              <a:t>23</a:t>
            </a:r>
            <a:r>
              <a:rPr lang="mk-MK" dirty="0"/>
              <a:t> Јануари </a:t>
            </a:r>
            <a:r>
              <a:rPr lang="en-US" dirty="0"/>
              <a:t>Wuhan</a:t>
            </a:r>
            <a:r>
              <a:rPr lang="mk-MK" dirty="0"/>
              <a:t> ставен под клуч – забранет влез и излез од градот</a:t>
            </a:r>
          </a:p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</a:pPr>
            <a:endParaRPr lang="mk-MK" sz="1000" dirty="0"/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mk-MK" dirty="0">
                <a:ea typeface="Calibri" pitchFamily="34" charset="0"/>
                <a:cs typeface="Arial" pitchFamily="34" charset="0"/>
              </a:rPr>
              <a:t>30 Јануари, 2020 – СЗО прогласува </a:t>
            </a:r>
            <a:r>
              <a:rPr lang="en-US" dirty="0">
                <a:ea typeface="Calibri" pitchFamily="34" charset="0"/>
                <a:cs typeface="Arial" pitchFamily="34" charset="0"/>
              </a:rPr>
              <a:t>PHEIC </a:t>
            </a:r>
            <a:r>
              <a:rPr lang="mk-MK" dirty="0">
                <a:ea typeface="Calibri" pitchFamily="34" charset="0"/>
                <a:cs typeface="Arial" pitchFamily="34" charset="0"/>
              </a:rPr>
              <a:t>за</a:t>
            </a:r>
            <a:r>
              <a:rPr lang="en-US" dirty="0">
                <a:ea typeface="Calibri" pitchFamily="34" charset="0"/>
                <a:cs typeface="Arial" pitchFamily="34" charset="0"/>
              </a:rPr>
              <a:t> 2019</a:t>
            </a:r>
            <a:r>
              <a:rPr lang="mk-MK" dirty="0">
                <a:ea typeface="Calibri" pitchFamily="34" charset="0"/>
                <a:cs typeface="Arial" pitchFamily="34" charset="0"/>
              </a:rPr>
              <a:t>-</a:t>
            </a:r>
            <a:r>
              <a:rPr lang="en-US" dirty="0" err="1">
                <a:ea typeface="Calibri" pitchFamily="34" charset="0"/>
                <a:cs typeface="Arial" pitchFamily="34" charset="0"/>
              </a:rPr>
              <a:t>nCoV</a:t>
            </a:r>
            <a:endParaRPr lang="mk-MK" dirty="0">
              <a:ea typeface="Calibri" pitchFamily="34" charset="0"/>
              <a:cs typeface="Arial" pitchFamily="34" charset="0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mk-MK" sz="1500" dirty="0">
              <a:ea typeface="Calibri" pitchFamily="34" charset="0"/>
              <a:cs typeface="Arial" pitchFamily="34" charset="0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mk-MK" dirty="0">
                <a:ea typeface="Calibri" pitchFamily="34" charset="0"/>
                <a:cs typeface="Arial" pitchFamily="34" charset="0"/>
              </a:rPr>
              <a:t>2 Февруари – прв смртен случај надвор од Кина (Филипини)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mk-MK" sz="1300" dirty="0">
              <a:ea typeface="Calibri" pitchFamily="34" charset="0"/>
              <a:cs typeface="Arial" pitchFamily="34" charset="0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mk-MK" dirty="0">
                <a:ea typeface="Calibri" pitchFamily="34" charset="0"/>
                <a:cs typeface="Arial" pitchFamily="34" charset="0"/>
              </a:rPr>
              <a:t>10 Февруари – вирусот добива ново име/класификација </a:t>
            </a:r>
            <a:r>
              <a:rPr lang="en-US" b="1" dirty="0">
                <a:ea typeface="Calibri" pitchFamily="34" charset="0"/>
                <a:cs typeface="Arial" pitchFamily="34" charset="0"/>
              </a:rPr>
              <a:t>COVID</a:t>
            </a:r>
            <a:r>
              <a:rPr lang="mk-MK" b="1" dirty="0">
                <a:ea typeface="Calibri" pitchFamily="34" charset="0"/>
                <a:cs typeface="Arial" pitchFamily="34" charset="0"/>
              </a:rPr>
              <a:t>-</a:t>
            </a:r>
            <a:r>
              <a:rPr lang="en-US" b="1" dirty="0">
                <a:ea typeface="Calibri" pitchFamily="34" charset="0"/>
                <a:cs typeface="Arial" pitchFamily="34" charset="0"/>
              </a:rPr>
              <a:t>19</a:t>
            </a:r>
            <a:endParaRPr lang="mk-MK" b="1" dirty="0">
              <a:ea typeface="Calibri" pitchFamily="34" charset="0"/>
              <a:cs typeface="Arial" pitchFamily="34" charset="0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1500" b="1" dirty="0">
              <a:ea typeface="Calibri" pitchFamily="34" charset="0"/>
              <a:cs typeface="Arial" pitchFamily="34" charset="0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>
                <a:ea typeface="Calibri" pitchFamily="34" charset="0"/>
                <a:cs typeface="Arial" pitchFamily="34" charset="0"/>
              </a:rPr>
              <a:t>13 </a:t>
            </a:r>
            <a:r>
              <a:rPr lang="mk-MK" dirty="0">
                <a:ea typeface="Calibri" pitchFamily="34" charset="0"/>
                <a:cs typeface="Arial" pitchFamily="34" charset="0"/>
              </a:rPr>
              <a:t>Февруари – скок за скоро 15.000 новозаболени и 242 нови смртни случаи – вкупно </a:t>
            </a:r>
            <a:r>
              <a:rPr lang="mk-MK" b="1" dirty="0">
                <a:ea typeface="Calibri" pitchFamily="34" charset="0"/>
                <a:cs typeface="Arial" pitchFamily="34" charset="0"/>
              </a:rPr>
              <a:t>60.169/1.369</a:t>
            </a:r>
            <a:endParaRPr lang="en-US" b="1" dirty="0">
              <a:ea typeface="Calibri" pitchFamily="34" charset="0"/>
              <a:cs typeface="Arial" pitchFamily="34" charset="0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1300" b="1" u="sng" dirty="0">
              <a:solidFill>
                <a:srgbClr val="FF0000"/>
              </a:solidFill>
              <a:cs typeface="Arial" pitchFamily="34" charset="0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mk-MK" sz="2800" dirty="0"/>
              <a:t>2</a:t>
            </a:r>
            <a:r>
              <a:rPr lang="en-US" sz="2800" dirty="0"/>
              <a:t>3</a:t>
            </a:r>
            <a:r>
              <a:rPr lang="mk-MK" sz="2800" dirty="0"/>
              <a:t> </a:t>
            </a:r>
            <a:r>
              <a:rPr lang="mk-MK" dirty="0"/>
              <a:t>Февруари</a:t>
            </a:r>
            <a:r>
              <a:rPr lang="mk-MK" sz="2800" dirty="0"/>
              <a:t> – вкупно </a:t>
            </a:r>
            <a:r>
              <a:rPr lang="mk-MK" dirty="0"/>
              <a:t>&gt; </a:t>
            </a:r>
            <a:r>
              <a:rPr lang="en-US" dirty="0"/>
              <a:t>79.000/2.619</a:t>
            </a:r>
            <a:r>
              <a:rPr lang="mk-MK" dirty="0"/>
              <a:t>; Јуж. Кореа&gt;893</a:t>
            </a:r>
            <a:r>
              <a:rPr lang="en-US" dirty="0"/>
              <a:t>, </a:t>
            </a:r>
            <a:r>
              <a:rPr lang="mk-MK" dirty="0"/>
              <a:t>Италија</a:t>
            </a:r>
            <a:r>
              <a:rPr lang="en-US" dirty="0"/>
              <a:t> /2</a:t>
            </a:r>
            <a:r>
              <a:rPr lang="mk-MK" dirty="0"/>
              <a:t>, Иран – 43/8, Либан и Израел – регистрирани првите случаи.</a:t>
            </a:r>
            <a:endParaRPr lang="en-GB" dirty="0"/>
          </a:p>
        </p:txBody>
      </p:sp>
      <p:pic>
        <p:nvPicPr>
          <p:cNvPr id="6" name="Picture 6" descr="iph.png">
            <a:extLst>
              <a:ext uri="{FF2B5EF4-FFF2-40B4-BE49-F238E27FC236}">
                <a16:creationId xmlns:a16="http://schemas.microsoft.com/office/drawing/2014/main" id="{246B2EEE-DB2A-43AE-BBB9-4C52080B92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94" y="265262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539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524001" y="30252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iph.png">
            <a:extLst>
              <a:ext uri="{FF2B5EF4-FFF2-40B4-BE49-F238E27FC236}">
                <a16:creationId xmlns:a16="http://schemas.microsoft.com/office/drawing/2014/main" id="{A934361D-20A2-4357-AF52-5AE238F459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207963"/>
            <a:ext cx="705767" cy="64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47D6A911-AA06-4C55-B84C-121D56F3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898359"/>
            <a:ext cx="3528392" cy="714380"/>
          </a:xfrm>
        </p:spPr>
        <p:txBody>
          <a:bodyPr>
            <a:noAutofit/>
          </a:bodyPr>
          <a:lstStyle/>
          <a:p>
            <a:r>
              <a:rPr lang="mk-MK" sz="2000" b="1" u="sng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2A6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СОСТОЈБА СО НОВИ БРОЈКИ        до 05.02.2020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D16263-F64D-47B4-8181-AF56B2D350D4}"/>
              </a:ext>
            </a:extLst>
          </p:cNvPr>
          <p:cNvSpPr/>
          <p:nvPr/>
        </p:nvSpPr>
        <p:spPr>
          <a:xfrm>
            <a:off x="450065" y="1512906"/>
            <a:ext cx="3667187" cy="516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80"/>
              </a:spcBef>
              <a:spcAft>
                <a:spcPts val="0"/>
              </a:spcAft>
            </a:pPr>
            <a:r>
              <a:rPr lang="mk-MK" sz="2000" dirty="0">
                <a:solidFill>
                  <a:srgbClr val="000000"/>
                </a:solidFill>
                <a:latin typeface="Arial" panose="020B0604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 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mk-MK" b="1" u="sng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Глобално</a:t>
            </a:r>
            <a:endParaRPr lang="mk-MK" sz="16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2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4.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5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5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4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потврдени</a:t>
            </a:r>
            <a:r>
              <a:rPr lang="mk-MK" spc="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(</a:t>
            </a:r>
            <a:r>
              <a:rPr lang="mk-MK" spc="-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3.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9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2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5</a:t>
            </a:r>
            <a:r>
              <a:rPr lang="mk-MK" spc="-1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нови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)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65"/>
              </a:spcBef>
              <a:spcAft>
                <a:spcPts val="0"/>
              </a:spcAft>
            </a:pPr>
            <a:r>
              <a:rPr lang="mk-MK" sz="200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 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mk-MK" b="1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Кина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2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4.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3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6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3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потврдени</a:t>
            </a:r>
            <a:r>
              <a:rPr lang="mk-MK" spc="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(</a:t>
            </a:r>
            <a:r>
              <a:rPr lang="mk-MK" spc="-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3.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8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9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3</a:t>
            </a:r>
            <a:r>
              <a:rPr lang="mk-MK" spc="-1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нови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)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3030" marR="360680">
              <a:lnSpc>
                <a:spcPct val="107000"/>
              </a:lnSpc>
              <a:spcAft>
                <a:spcPts val="0"/>
              </a:spcAf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3.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2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19</a:t>
            </a:r>
            <a:r>
              <a:rPr lang="mk-MK" spc="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spc="-1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тешки форми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(</a:t>
            </a:r>
            <a:r>
              <a:rPr lang="mk-MK" spc="-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4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31 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нови) 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4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9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1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смртни случаи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(66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нови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)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75"/>
              </a:spcBef>
              <a:spcAft>
                <a:spcPts val="0"/>
              </a:spcAft>
            </a:pPr>
            <a:r>
              <a:rPr lang="mk-MK" sz="200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 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235">
              <a:lnSpc>
                <a:spcPct val="107000"/>
              </a:lnSpc>
              <a:spcAft>
                <a:spcPts val="0"/>
              </a:spcAft>
            </a:pPr>
            <a:r>
              <a:rPr lang="mk-MK" b="1" u="sng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Надвор од Кина</a:t>
            </a:r>
            <a:endParaRPr lang="mk-MK" sz="1600" b="1" u="sng" spc="5" dirty="0">
              <a:latin typeface="Calibri" panose="020F050202020403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102235">
              <a:lnSpc>
                <a:spcPct val="107000"/>
              </a:lnSpc>
              <a:spcAft>
                <a:spcPts val="0"/>
              </a:spcAf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1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9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1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потврден</a:t>
            </a:r>
            <a:r>
              <a:rPr lang="mk-MK" spc="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(32 нови)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0040" marR="291465">
              <a:lnSpc>
                <a:spcPct val="107000"/>
              </a:lnSpc>
              <a:spcAft>
                <a:spcPts val="0"/>
              </a:spcAft>
            </a:pPr>
            <a:r>
              <a:rPr lang="mk-MK" spc="-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24 земји 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(1</a:t>
            </a:r>
            <a:r>
              <a:rPr lang="mk-MK" spc="-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нова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)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2275" marR="989330">
              <a:lnSpc>
                <a:spcPct val="107000"/>
              </a:lnSpc>
              <a:spcAft>
                <a:spcPts val="0"/>
              </a:spcAf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1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смртен случај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65"/>
              </a:spcBef>
              <a:spcAft>
                <a:spcPts val="0"/>
              </a:spcAft>
            </a:pPr>
            <a:r>
              <a:rPr lang="mk-MK" sz="200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 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mk-MK" b="1" u="sng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СЗО </a:t>
            </a:r>
            <a:r>
              <a:rPr lang="mk-MK" b="1" u="sng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ПРОЦЕНКА НА РИЗИК</a:t>
            </a:r>
            <a:endParaRPr lang="mk-MK" sz="16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65"/>
              </a:spcBef>
              <a:spcAft>
                <a:spcPts val="0"/>
              </a:spcAft>
            </a:pPr>
            <a:r>
              <a:rPr lang="mk-MK" sz="200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 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 marR="148590">
              <a:lnSpc>
                <a:spcPct val="107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Кина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	                  Многу висок</a:t>
            </a:r>
          </a:p>
          <a:p>
            <a:pPr marL="67310" marR="148590">
              <a:lnSpc>
                <a:spcPct val="107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Регионално ниво	     Висок</a:t>
            </a:r>
          </a:p>
          <a:p>
            <a:pPr marL="67310" marR="148590">
              <a:lnSpc>
                <a:spcPct val="107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Глобално ниво 	     Висок</a:t>
            </a:r>
            <a:endParaRPr lang="mk-MK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9E2DC1-E9E2-405A-AD00-B42CE3F854F7}"/>
              </a:ext>
            </a:extLst>
          </p:cNvPr>
          <p:cNvSpPr/>
          <p:nvPr/>
        </p:nvSpPr>
        <p:spPr>
          <a:xfrm>
            <a:off x="8025735" y="1465463"/>
            <a:ext cx="3851919" cy="516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80"/>
              </a:spcBef>
              <a:spcAft>
                <a:spcPts val="0"/>
              </a:spcAft>
            </a:pPr>
            <a:r>
              <a:rPr lang="mk-MK" sz="2000" dirty="0">
                <a:solidFill>
                  <a:srgbClr val="000000"/>
                </a:solidFill>
                <a:latin typeface="Arial" panose="020B0604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 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mk-MK" b="1" u="sng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Глобално</a:t>
            </a:r>
            <a:endParaRPr lang="mk-MK" sz="16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en-US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73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.</a:t>
            </a:r>
            <a:r>
              <a:rPr lang="en-US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336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потврдени</a:t>
            </a:r>
            <a:r>
              <a:rPr lang="mk-MK" spc="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(</a:t>
            </a:r>
            <a:r>
              <a:rPr lang="mk-MK" spc="-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1.901 нов)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65"/>
              </a:spcBef>
              <a:spcAft>
                <a:spcPts val="0"/>
              </a:spcAft>
            </a:pPr>
            <a:r>
              <a:rPr lang="mk-MK" sz="1400" dirty="0">
                <a:solidFill>
                  <a:srgbClr val="FF0000"/>
                </a:solidFill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 </a:t>
            </a:r>
            <a:endParaRPr lang="mk-MK" sz="1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mk-MK" b="1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Кина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en-US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72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.52</a:t>
            </a:r>
            <a:r>
              <a:rPr lang="en-US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8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потврдени</a:t>
            </a:r>
            <a:r>
              <a:rPr lang="mk-MK" spc="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(1.891 нов)</a:t>
            </a:r>
            <a:endParaRPr lang="mk-MK" sz="1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3030" marR="360680">
              <a:lnSpc>
                <a:spcPct val="107000"/>
              </a:lnSpc>
              <a:spcAft>
                <a:spcPts val="0"/>
              </a:spcAft>
            </a:pPr>
            <a:endParaRPr lang="mk-MK" dirty="0">
              <a:latin typeface="Calibri" panose="020F0502020204030204" pitchFamily="34" charset="0"/>
              <a:ea typeface="Meiryo" panose="020B0604030504040204" pitchFamily="34" charset="-128"/>
              <a:cs typeface="Calibri" panose="020F0502020204030204" pitchFamily="34" charset="0"/>
            </a:endParaRPr>
          </a:p>
          <a:p>
            <a:pPr marL="113030" marR="36068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187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1 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смртни случаи</a:t>
            </a:r>
            <a:r>
              <a:rPr lang="en-US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(98 нови)</a:t>
            </a:r>
            <a:endParaRPr lang="mk-MK" sz="1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75"/>
              </a:spcBef>
              <a:spcAft>
                <a:spcPts val="0"/>
              </a:spcAft>
            </a:pPr>
            <a:r>
              <a:rPr lang="mk-MK" sz="2000" dirty="0">
                <a:solidFill>
                  <a:srgbClr val="FF0000"/>
                </a:solidFill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 </a:t>
            </a:r>
            <a:endParaRPr lang="mk-MK" sz="1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235">
              <a:lnSpc>
                <a:spcPct val="107000"/>
              </a:lnSpc>
              <a:spcAft>
                <a:spcPts val="0"/>
              </a:spcAft>
            </a:pPr>
            <a:r>
              <a:rPr lang="mk-MK" b="1" u="sng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Надвор од Кина</a:t>
            </a:r>
            <a:endParaRPr lang="mk-MK" sz="1600" b="1" u="sng" spc="5" dirty="0">
              <a:latin typeface="Calibri" panose="020F050202020403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102235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898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потврдени</a:t>
            </a:r>
            <a:r>
              <a:rPr lang="mk-MK" spc="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(10 нови)</a:t>
            </a:r>
          </a:p>
          <a:p>
            <a:pPr marL="102235">
              <a:lnSpc>
                <a:spcPct val="107000"/>
              </a:lnSpc>
              <a:spcAft>
                <a:spcPts val="0"/>
              </a:spcAft>
            </a:pPr>
            <a:r>
              <a:rPr lang="mk-MK" spc="-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24 земји +3 територии 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(нема 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нова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)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2275" marR="989330">
              <a:lnSpc>
                <a:spcPct val="107000"/>
              </a:lnSpc>
              <a:spcAft>
                <a:spcPts val="0"/>
              </a:spcAf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3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смртни случаи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65"/>
              </a:spcBef>
              <a:spcAft>
                <a:spcPts val="0"/>
              </a:spcAft>
            </a:pPr>
            <a:r>
              <a:rPr lang="mk-MK" sz="2000" dirty="0">
                <a:solidFill>
                  <a:srgbClr val="FF0000"/>
                </a:solidFill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 </a:t>
            </a:r>
            <a:endParaRPr lang="mk-MK" sz="1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mk-MK" b="1" u="sng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СЗО </a:t>
            </a:r>
            <a:r>
              <a:rPr lang="mk-MK" b="1" u="sng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ПРОЦЕНКА НА РИЗИК</a:t>
            </a:r>
            <a:endParaRPr lang="mk-MK" sz="16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65"/>
              </a:spcBef>
              <a:spcAft>
                <a:spcPts val="0"/>
              </a:spcAft>
            </a:pPr>
            <a:r>
              <a:rPr lang="mk-MK" sz="2000" dirty="0">
                <a:solidFill>
                  <a:srgbClr val="FF0000"/>
                </a:solidFill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 </a:t>
            </a:r>
            <a:endParaRPr lang="mk-MK" sz="1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 marR="148590">
              <a:lnSpc>
                <a:spcPct val="107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Кина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	                  Многу висок</a:t>
            </a:r>
          </a:p>
          <a:p>
            <a:pPr marL="67310" marR="148590">
              <a:lnSpc>
                <a:spcPct val="107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Регионално ниво	     Висок</a:t>
            </a:r>
          </a:p>
          <a:p>
            <a:pPr marL="67310" marR="148590">
              <a:lnSpc>
                <a:spcPct val="107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Глобално ниво 	     Висок</a:t>
            </a:r>
            <a:endParaRPr lang="mk-MK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580DD187-A171-450D-9C6E-72D64EFD75F3}"/>
              </a:ext>
            </a:extLst>
          </p:cNvPr>
          <p:cNvSpPr txBox="1">
            <a:spLocks/>
          </p:cNvSpPr>
          <p:nvPr/>
        </p:nvSpPr>
        <p:spPr>
          <a:xfrm>
            <a:off x="7826259" y="861674"/>
            <a:ext cx="337915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2000" b="1" u="sng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2A6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СОСТОЈБА СО НОВИ БРОЈКИ        до 18.02.2020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3FBB2FB8-1B09-41C2-BF94-11B350076DCA}"/>
              </a:ext>
            </a:extLst>
          </p:cNvPr>
          <p:cNvSpPr txBox="1">
            <a:spLocks/>
          </p:cNvSpPr>
          <p:nvPr/>
        </p:nvSpPr>
        <p:spPr>
          <a:xfrm>
            <a:off x="4230585" y="898359"/>
            <a:ext cx="337915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2000" b="1" u="sng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rgbClr val="2A6E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СОСТОЈБА СО НОВИ БРОЈКИ        до 14.02.2020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1D964-CAC3-4BB9-9E4F-1E39D9CA464F}"/>
              </a:ext>
            </a:extLst>
          </p:cNvPr>
          <p:cNvSpPr/>
          <p:nvPr/>
        </p:nvSpPr>
        <p:spPr>
          <a:xfrm>
            <a:off x="4014064" y="1482074"/>
            <a:ext cx="4039200" cy="516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80"/>
              </a:spcBef>
              <a:spcAft>
                <a:spcPts val="0"/>
              </a:spcAft>
            </a:pPr>
            <a:r>
              <a:rPr lang="mk-MK" sz="2000" dirty="0">
                <a:solidFill>
                  <a:srgbClr val="000000"/>
                </a:solidFill>
                <a:latin typeface="Arial" panose="020B060402020202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 </a:t>
            </a:r>
            <a:endParaRPr lang="mk-MK" sz="1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mk-MK" b="1" u="sng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Глобално</a:t>
            </a:r>
            <a:endParaRPr lang="mk-MK" sz="16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64.441 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потврдени</a:t>
            </a:r>
            <a:r>
              <a:rPr lang="mk-MK" spc="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(4.272</a:t>
            </a:r>
            <a:r>
              <a:rPr lang="mk-MK" spc="-1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нови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)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65"/>
              </a:spcBef>
              <a:spcAft>
                <a:spcPts val="0"/>
              </a:spcAft>
            </a:pPr>
            <a:r>
              <a:rPr lang="mk-MK" sz="2000" dirty="0">
                <a:solidFill>
                  <a:srgbClr val="FF0000"/>
                </a:solidFill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 </a:t>
            </a:r>
            <a:endParaRPr lang="mk-MK" sz="1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mk-MK" b="1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Кина (99%)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</a:pP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63.820 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потврдени</a:t>
            </a:r>
            <a:r>
              <a:rPr lang="mk-MK" spc="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endParaRPr lang="mk-MK" spc="10" dirty="0">
              <a:solidFill>
                <a:srgbClr val="FF0000"/>
              </a:solidFill>
              <a:latin typeface="Calibri" panose="020F0502020204030204" pitchFamily="34" charset="0"/>
              <a:ea typeface="Meiryo" panose="020B0604030504040204" pitchFamily="34" charset="-128"/>
              <a:cs typeface="Calibri" panose="020F0502020204030204" pitchFamily="34" charset="0"/>
            </a:endParaRPr>
          </a:p>
          <a:p>
            <a:pPr marL="67310">
              <a:lnSpc>
                <a:spcPct val="107000"/>
              </a:lnSpc>
            </a:pPr>
            <a:endParaRPr lang="mk-MK" spc="5" dirty="0">
              <a:solidFill>
                <a:srgbClr val="FF0000"/>
              </a:solidFill>
              <a:latin typeface="Calibri" panose="020F0502020204030204" pitchFamily="34" charset="0"/>
              <a:ea typeface="Meiryo" panose="020B0604030504040204" pitchFamily="34" charset="-128"/>
              <a:cs typeface="Calibri" panose="020F0502020204030204" pitchFamily="34" charset="0"/>
            </a:endParaRPr>
          </a:p>
          <a:p>
            <a:pPr marL="113030" marR="360680">
              <a:lnSpc>
                <a:spcPct val="107000"/>
              </a:lnSpc>
              <a:spcAft>
                <a:spcPts val="0"/>
              </a:spcAft>
            </a:pP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1.383 </a:t>
            </a: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смртни случаи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(15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нови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)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75"/>
              </a:spcBef>
              <a:spcAft>
                <a:spcPts val="0"/>
              </a:spcAft>
            </a:pPr>
            <a:r>
              <a:rPr lang="mk-MK" sz="2000" dirty="0">
                <a:solidFill>
                  <a:srgbClr val="FF0000"/>
                </a:solidFill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 </a:t>
            </a:r>
            <a:endParaRPr lang="mk-MK" sz="1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235">
              <a:lnSpc>
                <a:spcPct val="107000"/>
              </a:lnSpc>
              <a:spcAft>
                <a:spcPts val="0"/>
              </a:spcAft>
            </a:pPr>
            <a:r>
              <a:rPr lang="mk-MK" b="1" u="sng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Надвор од Кина</a:t>
            </a:r>
            <a:endParaRPr lang="mk-MK" sz="1600" b="1" u="sng" spc="5" dirty="0">
              <a:latin typeface="Calibri" panose="020F050202020403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102235">
              <a:lnSpc>
                <a:spcPct val="107000"/>
              </a:lnSpc>
              <a:spcAft>
                <a:spcPts val="0"/>
              </a:spcAf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621</a:t>
            </a:r>
            <a:r>
              <a:rPr lang="mk-MK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потврден</a:t>
            </a:r>
          </a:p>
          <a:p>
            <a:pPr marL="102235">
              <a:lnSpc>
                <a:spcPct val="107000"/>
              </a:lnSpc>
              <a:spcAft>
                <a:spcPts val="0"/>
              </a:spcAft>
            </a:pPr>
            <a:r>
              <a:rPr lang="mk-MK" spc="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</a:t>
            </a:r>
            <a:r>
              <a:rPr lang="mk-MK" spc="-1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24 земји+3 територии (нема нова)</a:t>
            </a:r>
          </a:p>
          <a:p>
            <a:pPr marL="422275" marR="989330">
              <a:lnSpc>
                <a:spcPct val="107000"/>
              </a:lnSpc>
              <a:spcAft>
                <a:spcPts val="0"/>
              </a:spcAf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1 смртен случај</a:t>
            </a:r>
            <a:endParaRPr lang="mk-MK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65"/>
              </a:spcBef>
              <a:spcAft>
                <a:spcPts val="0"/>
              </a:spcAft>
            </a:pPr>
            <a:r>
              <a:rPr lang="mk-MK" sz="2000" dirty="0">
                <a:solidFill>
                  <a:srgbClr val="FF0000"/>
                </a:solidFill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 </a:t>
            </a:r>
            <a:endParaRPr lang="mk-MK" sz="1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>
              <a:lnSpc>
                <a:spcPct val="107000"/>
              </a:lnSpc>
              <a:spcAft>
                <a:spcPts val="0"/>
              </a:spcAft>
            </a:pPr>
            <a:r>
              <a:rPr lang="mk-MK" b="1" u="sng" spc="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СЗО </a:t>
            </a:r>
            <a:r>
              <a:rPr lang="mk-MK" b="1" u="sng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ПРОЦЕНКА НА РИЗИК</a:t>
            </a:r>
            <a:endParaRPr lang="mk-MK" sz="16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Bef>
                <a:spcPts val="65"/>
              </a:spcBef>
              <a:spcAft>
                <a:spcPts val="0"/>
              </a:spcAft>
            </a:pPr>
            <a:r>
              <a:rPr lang="mk-MK" sz="200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 </a:t>
            </a:r>
            <a:endParaRPr lang="mk-MK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10" marR="148590">
              <a:lnSpc>
                <a:spcPct val="107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mk-MK" spc="-5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Кина</a:t>
            </a: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	                  Многу висок</a:t>
            </a:r>
          </a:p>
          <a:p>
            <a:pPr marL="67310" marR="148590">
              <a:lnSpc>
                <a:spcPct val="107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Регионално ниво	     Висок</a:t>
            </a:r>
          </a:p>
          <a:p>
            <a:pPr marL="67310" marR="148590">
              <a:lnSpc>
                <a:spcPct val="107000"/>
              </a:lnSpc>
              <a:spcAft>
                <a:spcPts val="0"/>
              </a:spcAft>
              <a:tabLst>
                <a:tab pos="1143000" algn="l"/>
              </a:tabLst>
            </a:pPr>
            <a:r>
              <a:rPr lang="mk-MK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Глобално ниво 	     Висок</a:t>
            </a:r>
            <a:endParaRPr lang="mk-MK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8118ACFC-05F0-45D2-881D-5B9486F8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227435"/>
            <a:ext cx="10081120" cy="484733"/>
          </a:xfrm>
        </p:spPr>
        <p:txBody>
          <a:bodyPr>
            <a:noAutofit/>
          </a:bodyPr>
          <a:lstStyle/>
          <a:p>
            <a:pPr algn="l"/>
            <a:r>
              <a:rPr lang="mk-MK" sz="1800" b="1" dirty="0">
                <a:solidFill>
                  <a:srgbClr val="296187"/>
                </a:solidFill>
              </a:rPr>
              <a:t>Земји, територии и подрачја со пријавени конфирмирани случаи на </a:t>
            </a:r>
            <a:r>
              <a:rPr lang="en-US" sz="1800" b="1" dirty="0">
                <a:solidFill>
                  <a:srgbClr val="296187"/>
                </a:solidFill>
              </a:rPr>
              <a:t>SARS-</a:t>
            </a:r>
            <a:r>
              <a:rPr lang="mk-MK" sz="1800" b="1" dirty="0">
                <a:solidFill>
                  <a:srgbClr val="296187"/>
                </a:solidFill>
              </a:rPr>
              <a:t>CoV</a:t>
            </a:r>
            <a:r>
              <a:rPr lang="en-US" sz="1800" b="1" dirty="0">
                <a:solidFill>
                  <a:srgbClr val="296187"/>
                </a:solidFill>
              </a:rPr>
              <a:t>2</a:t>
            </a:r>
            <a:r>
              <a:rPr lang="mk-MK" sz="1800" b="1" dirty="0">
                <a:solidFill>
                  <a:srgbClr val="296187"/>
                </a:solidFill>
              </a:rPr>
              <a:t>, </a:t>
            </a:r>
            <a:r>
              <a:rPr lang="en-US" sz="1800" b="1" dirty="0">
                <a:solidFill>
                  <a:srgbClr val="296187"/>
                </a:solidFill>
              </a:rPr>
              <a:t>24</a:t>
            </a:r>
            <a:r>
              <a:rPr lang="mk-MK" sz="1800" b="1" dirty="0">
                <a:solidFill>
                  <a:srgbClr val="296187"/>
                </a:solidFill>
              </a:rPr>
              <a:t> Февруари, 2020</a:t>
            </a:r>
            <a:endParaRPr lang="mk-MK" sz="1800" b="1" u="sng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rgbClr val="2961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iph.png">
            <a:extLst>
              <a:ext uri="{FF2B5EF4-FFF2-40B4-BE49-F238E27FC236}">
                <a16:creationId xmlns:a16="http://schemas.microsoft.com/office/drawing/2014/main" id="{C47DA4A8-F99B-4F45-AAB1-86D77304C2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108571"/>
            <a:ext cx="526913" cy="4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AA3B6C-B838-42A1-BF70-735D94BDF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0" y="622778"/>
            <a:ext cx="11008158" cy="608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933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13204</TotalTime>
  <Words>2802</Words>
  <Application>Microsoft Office PowerPoint</Application>
  <PresentationFormat>Widescreen</PresentationFormat>
  <Paragraphs>326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НОВ КОРОНА ВИРУС  2019-nCoV</vt:lpstr>
      <vt:lpstr>СОСТОЈБА СО НОВИ БРОЈКИ        до 05.02.2020</vt:lpstr>
      <vt:lpstr>Земји, територии и подрачја со пријавени конфирмирани случаи на SARS-CoV2, 24 Февруари, 2020</vt:lpstr>
      <vt:lpstr>PowerPoint Presentation</vt:lpstr>
      <vt:lpstr>PowerPoint Presentation</vt:lpstr>
      <vt:lpstr>PowerPoint Presentation</vt:lpstr>
      <vt:lpstr>РЕЗУЛТАТИ ОД НАЈГОЛЕМАТА СТУДИЈА ЗА CОVID-19</vt:lpstr>
      <vt:lpstr>ГЛОБАЛЕН СТРАТЕШКИ ПЛАН ЗА  ПОДГОТВЕНОСТ И ОДГОВОР НА 2019 ‑ nCoV</vt:lpstr>
      <vt:lpstr>СТРАТЕШКИ ЦЕЛИ НА ПЛАНОТ</vt:lpstr>
      <vt:lpstr>АКЦИИ ЗА ПОСТИГНУВАЊЕ НА ЦЕЛИТЕ</vt:lpstr>
      <vt:lpstr>МАКЕДОНИЈА – ПРЕВЗЕМЕНИ МЕРКИ</vt:lpstr>
      <vt:lpstr>МАКЕДОНИЈА – ПОДИГАЊЕ НА СТЕПЕНОТ НА АЛЕРТ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ЕЛИМИНАЦИЈА НА МАЛИТЕ СИПАНИЦИ -  ПРЕДИЗВИК  ЗА ЈАВНОТО ЗДРАВЈЕ  ВО РЕПУБЛИКА МАКЕДОНИЈА   д-р Кристина Ставридис</dc:title>
  <dc:creator>Mikic</dc:creator>
  <cp:lastModifiedBy>Gordana Kuzmanovska</cp:lastModifiedBy>
  <cp:revision>318</cp:revision>
  <cp:lastPrinted>2020-02-14T09:53:50Z</cp:lastPrinted>
  <dcterms:created xsi:type="dcterms:W3CDTF">2015-12-23T12:54:31Z</dcterms:created>
  <dcterms:modified xsi:type="dcterms:W3CDTF">2020-02-26T06:28:51Z</dcterms:modified>
</cp:coreProperties>
</file>