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7"/>
  </p:notesMasterIdLst>
  <p:sldIdLst>
    <p:sldId id="424" r:id="rId2"/>
    <p:sldId id="467" r:id="rId3"/>
    <p:sldId id="267" r:id="rId4"/>
    <p:sldId id="464" r:id="rId5"/>
    <p:sldId id="465" r:id="rId6"/>
    <p:sldId id="268" r:id="rId7"/>
    <p:sldId id="592" r:id="rId8"/>
    <p:sldId id="570" r:id="rId9"/>
    <p:sldId id="574" r:id="rId10"/>
    <p:sldId id="571" r:id="rId11"/>
    <p:sldId id="591" r:id="rId12"/>
    <p:sldId id="572" r:id="rId13"/>
    <p:sldId id="573" r:id="rId14"/>
    <p:sldId id="271" r:id="rId15"/>
    <p:sldId id="466" r:id="rId16"/>
    <p:sldId id="461" r:id="rId17"/>
    <p:sldId id="270" r:id="rId18"/>
    <p:sldId id="414" r:id="rId19"/>
    <p:sldId id="285" r:id="rId20"/>
    <p:sldId id="312" r:id="rId21"/>
    <p:sldId id="462" r:id="rId22"/>
    <p:sldId id="593" r:id="rId23"/>
    <p:sldId id="594" r:id="rId24"/>
    <p:sldId id="314" r:id="rId25"/>
    <p:sldId id="360" r:id="rId26"/>
    <p:sldId id="416" r:id="rId27"/>
    <p:sldId id="371" r:id="rId28"/>
    <p:sldId id="372" r:id="rId29"/>
    <p:sldId id="595" r:id="rId30"/>
    <p:sldId id="596" r:id="rId31"/>
    <p:sldId id="597" r:id="rId32"/>
    <p:sldId id="598" r:id="rId33"/>
    <p:sldId id="599" r:id="rId34"/>
    <p:sldId id="600" r:id="rId35"/>
    <p:sldId id="601" r:id="rId36"/>
    <p:sldId id="602" r:id="rId37"/>
    <p:sldId id="603" r:id="rId38"/>
    <p:sldId id="604" r:id="rId39"/>
    <p:sldId id="605" r:id="rId40"/>
    <p:sldId id="606" r:id="rId41"/>
    <p:sldId id="611" r:id="rId42"/>
    <p:sldId id="607" r:id="rId43"/>
    <p:sldId id="608" r:id="rId44"/>
    <p:sldId id="609" r:id="rId45"/>
    <p:sldId id="610" r:id="rId46"/>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86"/>
        <p:guide pos="2880"/>
      </p:guideLst>
    </p:cSldViewPr>
  </p:slideViewPr>
  <p:notesTextViewPr>
    <p:cViewPr>
      <p:scale>
        <a:sx n="100" d="100"/>
        <a:sy n="100" d="100"/>
      </p:scale>
      <p:origin x="0" y="0"/>
    </p:cViewPr>
  </p:notesTextViewPr>
  <p:gridSpacing cx="78027213" cy="780272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70213" cy="45561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2051" name="Date Placeholder 2"/>
          <p:cNvSpPr>
            <a:spLocks noGrp="1" noChangeArrowheads="1"/>
          </p:cNvSpPr>
          <p:nvPr>
            <p:ph type="dt" idx="1"/>
          </p:nvPr>
        </p:nvSpPr>
        <p:spPr bwMode="auto">
          <a:xfrm>
            <a:off x="3883025" y="0"/>
            <a:ext cx="2971800" cy="45561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a:lvl1pPr>
          </a:lstStyle>
          <a:p>
            <a:fld id="{54EDF577-A1EC-4682-991E-89D9C79CD5B8}" type="datetime1">
              <a:rPr lang="en-US"/>
              <a:pPr/>
              <a:t>4/9/2016</a:t>
            </a:fld>
            <a:endParaRPr lang="en-US" sz="1200"/>
          </a:p>
        </p:txBody>
      </p:sp>
      <p:sp>
        <p:nvSpPr>
          <p:cNvPr id="2052" name="Slide Image Placeholder 3"/>
          <p:cNvSpPr>
            <a:spLocks noGrp="1" noRot="1" noChangeAspect="1" noChangeArrowheads="1"/>
          </p:cNvSpPr>
          <p:nvPr>
            <p:ph type="sldImg" idx="2"/>
          </p:nvPr>
        </p:nvSpPr>
        <p:spPr bwMode="auto">
          <a:xfrm>
            <a:off x="1154113" y="685800"/>
            <a:ext cx="4548187" cy="3429000"/>
          </a:xfrm>
          <a:prstGeom prst="rect">
            <a:avLst/>
          </a:prstGeom>
          <a:noFill/>
          <a:ln w="9525">
            <a:noFill/>
            <a:miter lim="800000"/>
            <a:headEnd/>
            <a:tailEnd/>
          </a:ln>
        </p:spPr>
      </p:sp>
      <p:sp>
        <p:nvSpPr>
          <p:cNvPr id="2053" name="Notes Placeholder 4"/>
          <p:cNvSpPr>
            <a:spLocks noGrp="1" noRot="1" noChangeAspect="1" noChangeArrowheads="1"/>
          </p:cNvSpPr>
          <p:nvPr/>
        </p:nvSpPr>
        <p:spPr bwMode="auto">
          <a:xfrm>
            <a:off x="684213" y="4341813"/>
            <a:ext cx="5486400" cy="4114800"/>
          </a:xfrm>
          <a:prstGeom prst="rect">
            <a:avLst/>
          </a:prstGeom>
          <a:noFill/>
          <a:ln w="9525">
            <a:noFill/>
            <a:miter lim="800000"/>
            <a:headEnd/>
            <a:tailEnd/>
          </a:ln>
        </p:spPr>
        <p:txBody>
          <a:bodyPr lIns="93177" tIns="46589" rIns="93177" bIns="46589" anchor="ctr"/>
          <a:lstStyle/>
          <a:p>
            <a:pPr defTabSz="0" eaLnBrk="0" hangingPunct="0">
              <a:spcBef>
                <a:spcPct val="30000"/>
              </a:spcBef>
              <a:buFontTx/>
              <a:buNone/>
            </a:pPr>
            <a:r>
              <a:rPr lang="en-US" altLang="zh-CN" sz="1200"/>
              <a:t>Click to edit Master text styles</a:t>
            </a:r>
          </a:p>
          <a:p>
            <a:pPr defTabSz="0" eaLnBrk="0" hangingPunct="0">
              <a:spcBef>
                <a:spcPct val="30000"/>
              </a:spcBef>
              <a:buFontTx/>
              <a:buNone/>
            </a:pPr>
            <a:r>
              <a:rPr lang="en-US" altLang="zh-CN" sz="1200"/>
              <a:t>Second level</a:t>
            </a:r>
          </a:p>
          <a:p>
            <a:pPr defTabSz="0" eaLnBrk="0" hangingPunct="0">
              <a:spcBef>
                <a:spcPct val="30000"/>
              </a:spcBef>
              <a:buFontTx/>
              <a:buNone/>
            </a:pPr>
            <a:r>
              <a:rPr lang="en-US" altLang="zh-CN" sz="1200"/>
              <a:t>Third level</a:t>
            </a:r>
          </a:p>
          <a:p>
            <a:pPr defTabSz="0" eaLnBrk="0" hangingPunct="0">
              <a:spcBef>
                <a:spcPct val="30000"/>
              </a:spcBef>
              <a:buFontTx/>
              <a:buNone/>
            </a:pPr>
            <a:r>
              <a:rPr lang="en-US" altLang="zh-CN" sz="1200"/>
              <a:t>Fourth level</a:t>
            </a:r>
          </a:p>
          <a:p>
            <a:pPr defTabSz="0" eaLnBrk="0" hangingPunct="0">
              <a:spcBef>
                <a:spcPct val="30000"/>
              </a:spcBef>
              <a:buFontTx/>
              <a:buNone/>
            </a:pPr>
            <a:r>
              <a:rPr lang="en-US" altLang="zh-CN" sz="1200"/>
              <a:t>Fifth level</a:t>
            </a:r>
          </a:p>
        </p:txBody>
      </p:sp>
      <p:sp>
        <p:nvSpPr>
          <p:cNvPr id="2054" name="Footer Placeholder 5"/>
          <p:cNvSpPr>
            <a:spLocks noGrp="1" noChangeArrowheads="1"/>
          </p:cNvSpPr>
          <p:nvPr>
            <p:ph type="ftr" sz="quarter" idx="4"/>
          </p:nvPr>
        </p:nvSpPr>
        <p:spPr bwMode="auto">
          <a:xfrm>
            <a:off x="0" y="8683625"/>
            <a:ext cx="2970213" cy="45720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2055" name="Slide Number Placeholder 6"/>
          <p:cNvSpPr>
            <a:spLocks noGrp="1" noChangeArrowheads="1"/>
          </p:cNvSpPr>
          <p:nvPr>
            <p:ph type="sldNum" sz="quarter" idx="5"/>
          </p:nvPr>
        </p:nvSpPr>
        <p:spPr bwMode="auto">
          <a:xfrm>
            <a:off x="3883025" y="8683625"/>
            <a:ext cx="2971800" cy="45720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a:lvl1pPr>
          </a:lstStyle>
          <a:p>
            <a:fld id="{B193CE43-46E8-45EB-BEEF-4D1C65DB3288}" type="slidenum">
              <a:rPr lang="en-US"/>
              <a:pPr/>
              <a:t>‹#›</a:t>
            </a:fld>
            <a:endParaRPr lang="en-US" sz="1200"/>
          </a:p>
        </p:txBody>
      </p:sp>
    </p:spTree>
  </p:cSld>
  <p:clrMap bg1="dk2" tx1="lt1" bg2="dk1" tx2="lt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Slide Image Placeholder 1"/>
          <p:cNvSpPr>
            <a:spLocks noGrp="1" noRot="1" noChangeAspect="1" noChangeArrowheads="1"/>
          </p:cNvSpPr>
          <p:nvPr>
            <p:ph type="sldImg" idx="4294967295"/>
          </p:nvPr>
        </p:nvSpPr>
        <p:spPr>
          <a:xfrm>
            <a:off x="2147483647" y="-2147483648"/>
            <a:ext cx="0" cy="0"/>
          </a:xfrm>
          <a:ln/>
        </p:spPr>
      </p:sp>
      <p:sp>
        <p:nvSpPr>
          <p:cNvPr id="28675" name="Notes Placeholder 2"/>
          <p:cNvSpPr>
            <a:spLocks noGrp="1" noRot="1" noChangeAspect="1" noChangeArrowheads="1"/>
          </p:cNvSpPr>
          <p:nvPr>
            <p:ph type="body" idx="1"/>
          </p:nvPr>
        </p:nvSpPr>
        <p:spPr bwMode="auto">
          <a:xfrm>
            <a:off x="446088" y="1573213"/>
            <a:ext cx="8050212" cy="4452937"/>
          </a:xfrm>
          <a:prstGeom prst="rect">
            <a:avLst/>
          </a:prstGeom>
          <a:noFill/>
          <a:ln>
            <a:miter lim="800000"/>
            <a:headEnd/>
            <a:tailEnd/>
          </a:ln>
        </p:spPr>
        <p:txBody>
          <a:bodyPr/>
          <a:lstStyle/>
          <a:p>
            <a:r>
              <a:rPr lang="en-US"/>
              <a:t>I</a:t>
            </a:r>
            <a:endParaRPr lang="en-US" altLang="en-US"/>
          </a:p>
        </p:txBody>
      </p:sp>
    </p:spTree>
  </p:cSld>
  <p:clrMapOvr>
    <a:overrideClrMapping bg1="dk2" tx1="lt1" bg2="dk1" tx2="lt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Slide Image Placeholder 1"/>
          <p:cNvSpPr>
            <a:spLocks noGrp="1" noRot="1" noChangeAspect="1" noChangeArrowheads="1"/>
          </p:cNvSpPr>
          <p:nvPr>
            <p:ph type="sldImg" idx="4294967295"/>
          </p:nvPr>
        </p:nvSpPr>
        <p:spPr>
          <a:xfrm>
            <a:off x="-153876375" y="0"/>
            <a:ext cx="307755925" cy="2147483647"/>
          </a:xfrm>
          <a:ln/>
        </p:spPr>
      </p:sp>
      <p:sp>
        <p:nvSpPr>
          <p:cNvPr id="32771" name="Notes Placeholder 2"/>
          <p:cNvSpPr>
            <a:spLocks noGrp="1" noRot="1" noChangeAspect="1" noChangeArrowheads="1"/>
          </p:cNvSpPr>
          <p:nvPr>
            <p:ph type="body" idx="1"/>
          </p:nvPr>
        </p:nvSpPr>
        <p:spPr bwMode="auto">
          <a:xfrm>
            <a:off x="446088" y="1573213"/>
            <a:ext cx="8050212" cy="4452937"/>
          </a:xfrm>
          <a:prstGeom prst="rect">
            <a:avLst/>
          </a:prstGeom>
          <a:noFill/>
          <a:ln>
            <a:miter lim="800000"/>
            <a:headEnd/>
            <a:tailEnd/>
          </a:ln>
        </p:spPr>
        <p:txBody>
          <a:bodyPr/>
          <a:lstStyle/>
          <a:p>
            <a:pPr eaLnBrk="1" hangingPunct="1">
              <a:spcBef>
                <a:spcPct val="0"/>
              </a:spcBef>
            </a:pPr>
            <a:r>
              <a:rPr lang="en-US"/>
              <a:t>I</a:t>
            </a:r>
            <a:endParaRPr lang="en-US" altLang="en-US"/>
          </a:p>
        </p:txBody>
      </p:sp>
    </p:spTree>
  </p:cSld>
  <p:clrMapOvr>
    <a:overrideClrMapping bg1="dk2" tx1="lt1" bg2="dk1" tx2="lt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E940F90A-0327-49E5-B910-8270E8712DCA}"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B142838D-8AE6-4B18-BAA4-2F022FC429F8}"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36329CF-0626-4D90-836D-7E13E592C935}"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E4A49FC-F2A3-4B4A-8C96-95A53E3E3BC0}"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F94A1CAA-B433-4D74-AA81-59E903559168}"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68C98FB-0A06-450E-B363-EBE5E1511BDF}"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AD60F81B-86EC-4EC5-A3FB-ABD10DB2ECDB}"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6D4B6038-DF43-421F-8B73-2A1EB02E5F63}"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A4688566-5D52-4966-BFE5-9062847BE656}"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656B2DCE-7319-43C2-B0BA-6D6500E4BD4C}"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19DC9E4-6019-4CD4-A3C5-A68AF69F1E44}"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DAEEF69-47FA-4DC3-8874-0CAEB3B23F06}"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A02987-D0DB-412C-9920-1568EEAD56F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a:spLocks noChangeArrowheads="1"/>
          </p:cNvSpPr>
          <p:nvPr/>
        </p:nvSpPr>
        <p:spPr bwMode="auto">
          <a:xfrm>
            <a:off x="77788" y="838200"/>
            <a:ext cx="8990012" cy="762000"/>
          </a:xfrm>
          <a:prstGeom prst="rect">
            <a:avLst/>
          </a:prstGeom>
          <a:solidFill>
            <a:schemeClr val="bg1"/>
          </a:solidFill>
          <a:ln w="9525">
            <a:noFill/>
            <a:miter lim="800000"/>
            <a:headEnd/>
            <a:tailEnd/>
          </a:ln>
        </p:spPr>
        <p:txBody>
          <a:bodyPr>
            <a:spAutoFit/>
          </a:bodyPr>
          <a:lstStyle/>
          <a:p>
            <a:pPr algn="ctr"/>
            <a:r>
              <a:rPr lang="en-US" sz="4400" b="1">
                <a:latin typeface="MAC C Times" pitchFamily="18" charset="0"/>
                <a:sym typeface="Microsoft Sans Serif" pitchFamily="34" charset="0"/>
              </a:rPr>
              <a:t>Medicinska marihuana</a:t>
            </a:r>
          </a:p>
        </p:txBody>
      </p:sp>
      <p:pic>
        <p:nvPicPr>
          <p:cNvPr id="3075" name="Picture 7" descr="http://static.ddmcdn.com/gif/marijuana-leaf.jpg"/>
          <p:cNvPicPr>
            <a:picLocks noChangeAspect="1" noChangeArrowheads="1"/>
          </p:cNvPicPr>
          <p:nvPr/>
        </p:nvPicPr>
        <p:blipFill>
          <a:blip r:embed="rId2" cstate="print"/>
          <a:srcRect l="5670" t="3770" r="3612"/>
          <a:stretch>
            <a:fillRect/>
          </a:stretch>
        </p:blipFill>
        <p:spPr bwMode="auto">
          <a:xfrm>
            <a:off x="2819400" y="1676400"/>
            <a:ext cx="3455988" cy="3460750"/>
          </a:xfrm>
          <a:prstGeom prst="rect">
            <a:avLst/>
          </a:prstGeom>
          <a:noFill/>
          <a:ln w="9525">
            <a:noFill/>
            <a:miter lim="800000"/>
            <a:headEnd/>
            <a:tailEnd/>
          </a:ln>
          <a:effectLst/>
        </p:spPr>
      </p:pic>
      <p:sp>
        <p:nvSpPr>
          <p:cNvPr id="3076" name="Text Box 4"/>
          <p:cNvSpPr txBox="1">
            <a:spLocks noChangeArrowheads="1"/>
          </p:cNvSpPr>
          <p:nvPr/>
        </p:nvSpPr>
        <p:spPr bwMode="auto">
          <a:xfrm>
            <a:off x="1058863" y="5321300"/>
            <a:ext cx="7170737" cy="457200"/>
          </a:xfrm>
          <a:prstGeom prst="rect">
            <a:avLst/>
          </a:prstGeom>
          <a:noFill/>
          <a:ln w="9525">
            <a:noFill/>
            <a:miter lim="800000"/>
            <a:headEnd/>
            <a:tailEnd/>
          </a:ln>
        </p:spPr>
        <p:txBody>
          <a:bodyPr>
            <a:spAutoFit/>
          </a:bodyPr>
          <a:lstStyle/>
          <a:p>
            <a:pPr algn="ctr"/>
            <a:r>
              <a:rPr lang="en-US" sz="2400">
                <a:latin typeface="MAC C Times" pitchFamily="18" charset="0"/>
              </a:rPr>
              <a:t>Nau~. Sor. D-r Dragica Zendelovska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549275" y="230188"/>
            <a:ext cx="8042275" cy="684212"/>
          </a:xfrm>
        </p:spPr>
        <p:txBody>
          <a:bodyPr/>
          <a:lstStyle/>
          <a:p>
            <a:r>
              <a:rPr lang="en-US" sz="4000">
                <a:solidFill>
                  <a:srgbClr val="006100"/>
                </a:solidFill>
                <a:latin typeface="MAC C Times" pitchFamily="18" charset="0"/>
                <a:ea typeface="MS PGothic" pitchFamily="34" charset="-128"/>
              </a:rPr>
              <a:t>Kanabinoidni receptori</a:t>
            </a:r>
          </a:p>
        </p:txBody>
      </p:sp>
      <p:sp>
        <p:nvSpPr>
          <p:cNvPr id="12291" name="Content Placeholder 2"/>
          <p:cNvSpPr>
            <a:spLocks noGrp="1"/>
          </p:cNvSpPr>
          <p:nvPr>
            <p:ph idx="4294967295"/>
          </p:nvPr>
        </p:nvSpPr>
        <p:spPr>
          <a:xfrm>
            <a:off x="228600" y="917575"/>
            <a:ext cx="5257800" cy="4722813"/>
          </a:xfrm>
        </p:spPr>
        <p:txBody>
          <a:bodyPr/>
          <a:lstStyle/>
          <a:p>
            <a:pPr algn="just">
              <a:buFontTx/>
              <a:buNone/>
            </a:pPr>
            <a:r>
              <a:rPr lang="en-US" sz="1600">
                <a:solidFill>
                  <a:srgbClr val="000000"/>
                </a:solidFill>
                <a:latin typeface="MAC C Times" pitchFamily="18" charset="0"/>
                <a:ea typeface="MS PGothic" pitchFamily="34" charset="-128"/>
              </a:rPr>
              <a:t>Identifikuvani dva tipa na receptori </a:t>
            </a:r>
            <a:r>
              <a:rPr lang="en-US" sz="1600">
                <a:solidFill>
                  <a:srgbClr val="000000"/>
                </a:solidFill>
                <a:latin typeface="Times New Roman" pitchFamily="18" charset="0"/>
                <a:ea typeface="MS PGothic" pitchFamily="34" charset="-128"/>
              </a:rPr>
              <a:t>CB</a:t>
            </a:r>
            <a:r>
              <a:rPr lang="en-US" sz="1600" baseline="-25000">
                <a:solidFill>
                  <a:srgbClr val="000000"/>
                </a:solidFill>
                <a:latin typeface="Times New Roman" pitchFamily="18" charset="0"/>
                <a:ea typeface="MS PGothic" pitchFamily="34" charset="-128"/>
              </a:rPr>
              <a:t>1</a:t>
            </a:r>
            <a:r>
              <a:rPr lang="en-US" sz="1600">
                <a:solidFill>
                  <a:srgbClr val="000000"/>
                </a:solidFill>
                <a:latin typeface="Times New Roman" pitchFamily="18" charset="0"/>
                <a:ea typeface="MS PGothic" pitchFamily="34" charset="-128"/>
              </a:rPr>
              <a:t> </a:t>
            </a:r>
            <a:r>
              <a:rPr lang="en-US" sz="1600">
                <a:solidFill>
                  <a:srgbClr val="000000"/>
                </a:solidFill>
                <a:latin typeface="MAC C Times" pitchFamily="18" charset="0"/>
                <a:ea typeface="MS PGothic" pitchFamily="34" charset="-128"/>
              </a:rPr>
              <a:t>i </a:t>
            </a:r>
            <a:r>
              <a:rPr lang="en-US" sz="1600">
                <a:solidFill>
                  <a:srgbClr val="000000"/>
                </a:solidFill>
                <a:latin typeface="Times New Roman" pitchFamily="18" charset="0"/>
                <a:ea typeface="MS PGothic" pitchFamily="34" charset="-128"/>
              </a:rPr>
              <a:t>CB</a:t>
            </a:r>
            <a:r>
              <a:rPr lang="en-US" sz="1600" baseline="-25000">
                <a:solidFill>
                  <a:srgbClr val="000000"/>
                </a:solidFill>
                <a:latin typeface="Times New Roman" pitchFamily="18" charset="0"/>
                <a:ea typeface="MS PGothic" pitchFamily="34" charset="-128"/>
              </a:rPr>
              <a:t>2</a:t>
            </a:r>
            <a:r>
              <a:rPr lang="en-US" sz="1600">
                <a:solidFill>
                  <a:srgbClr val="000000"/>
                </a:solidFill>
                <a:latin typeface="Times New Roman" pitchFamily="18" charset="0"/>
                <a:ea typeface="MS PGothic" pitchFamily="34" charset="-128"/>
              </a:rPr>
              <a:t> </a:t>
            </a:r>
          </a:p>
          <a:p>
            <a:pPr lvl="1" algn="just">
              <a:buFont typeface="Courier New" pitchFamily="49" charset="0"/>
              <a:buChar char="o"/>
            </a:pPr>
            <a:r>
              <a:rPr lang="en-US" sz="1600">
                <a:solidFill>
                  <a:srgbClr val="000000"/>
                </a:solidFill>
                <a:latin typeface="MAC C Times" pitchFamily="18" charset="0"/>
                <a:ea typeface="MS PGothic" pitchFamily="34" charset="-128"/>
              </a:rPr>
              <a:t>i dvata povrzani so G-protein;</a:t>
            </a:r>
          </a:p>
          <a:p>
            <a:pPr lvl="1" algn="just">
              <a:buFont typeface="Courier New" pitchFamily="49" charset="0"/>
              <a:buChar char="o"/>
            </a:pPr>
            <a:r>
              <a:rPr lang="en-US" sz="1600">
                <a:solidFill>
                  <a:srgbClr val="000000"/>
                </a:solidFill>
                <a:latin typeface="MAC C Times" pitchFamily="18" charset="0"/>
                <a:ea typeface="MS PGothic" pitchFamily="34" charset="-128"/>
              </a:rPr>
              <a:t>koga se aktivni, osloboduvaweto na mnogu neurotransmiteri e inhibirano.</a:t>
            </a:r>
          </a:p>
          <a:p>
            <a:pPr algn="just">
              <a:buFontTx/>
              <a:buNone/>
            </a:pPr>
            <a:r>
              <a:rPr lang="en-US" sz="1600">
                <a:solidFill>
                  <a:srgbClr val="000000"/>
                </a:solidFill>
                <a:latin typeface="MAC C Times" pitchFamily="18" charset="0"/>
                <a:ea typeface="MS PGothic" pitchFamily="34" charset="-128"/>
              </a:rPr>
              <a:t>- </a:t>
            </a:r>
            <a:r>
              <a:rPr lang="en-US" sz="1600">
                <a:solidFill>
                  <a:srgbClr val="000000"/>
                </a:solidFill>
                <a:latin typeface="Times New Roman" pitchFamily="18" charset="0"/>
                <a:ea typeface="MS PGothic" pitchFamily="34" charset="-128"/>
              </a:rPr>
              <a:t>CB</a:t>
            </a:r>
            <a:r>
              <a:rPr lang="en-US" sz="1600" baseline="-25000">
                <a:solidFill>
                  <a:srgbClr val="000000"/>
                </a:solidFill>
                <a:latin typeface="Times New Roman" pitchFamily="18" charset="0"/>
                <a:ea typeface="MS PGothic" pitchFamily="34" charset="-128"/>
              </a:rPr>
              <a:t>1 </a:t>
            </a:r>
            <a:r>
              <a:rPr lang="en-US" sz="1600">
                <a:solidFill>
                  <a:srgbClr val="000000"/>
                </a:solidFill>
                <a:latin typeface="MAC C Times" pitchFamily="18" charset="0"/>
                <a:ea typeface="MS PGothic" pitchFamily="34" charset="-128"/>
              </a:rPr>
              <a:t>(metabotropen)- na zavr{etokot na aksonot</a:t>
            </a:r>
          </a:p>
          <a:p>
            <a:pPr lvl="1" algn="just">
              <a:buFont typeface="Courier New" pitchFamily="49" charset="0"/>
              <a:buChar char="o"/>
            </a:pPr>
            <a:r>
              <a:rPr lang="en-US" sz="1600">
                <a:solidFill>
                  <a:srgbClr val="000000"/>
                </a:solidFill>
                <a:latin typeface="MAC C Times" pitchFamily="18" charset="0"/>
                <a:ea typeface="MS PGothic" pitchFamily="34" charset="-128"/>
              </a:rPr>
              <a:t>inhibira formirawe na </a:t>
            </a:r>
            <a:r>
              <a:rPr lang="en-US" sz="1600">
                <a:solidFill>
                  <a:srgbClr val="000000"/>
                </a:solidFill>
                <a:latin typeface="Times New Roman" pitchFamily="18" charset="0"/>
                <a:ea typeface="MS PGothic" pitchFamily="34" charset="-128"/>
              </a:rPr>
              <a:t>cAMP </a:t>
            </a:r>
            <a:r>
              <a:rPr lang="en-US" sz="1600">
                <a:solidFill>
                  <a:srgbClr val="000000"/>
                </a:solidFill>
                <a:latin typeface="MAC C Times" pitchFamily="18" charset="0"/>
                <a:ea typeface="MS PGothic" pitchFamily="34" charset="-128"/>
              </a:rPr>
              <a:t>i volta`no zavisni </a:t>
            </a:r>
            <a:r>
              <a:rPr lang="en-US" sz="1600">
                <a:solidFill>
                  <a:srgbClr val="000000"/>
                </a:solidFill>
                <a:latin typeface="Times New Roman" pitchFamily="18" charset="0"/>
                <a:ea typeface="MS PGothic" pitchFamily="34" charset="-128"/>
              </a:rPr>
              <a:t>Ca</a:t>
            </a:r>
            <a:r>
              <a:rPr lang="en-US" sz="1600" baseline="30000">
                <a:solidFill>
                  <a:srgbClr val="000000"/>
                </a:solidFill>
                <a:latin typeface="Times New Roman" pitchFamily="18" charset="0"/>
                <a:ea typeface="MS PGothic" pitchFamily="34" charset="-128"/>
              </a:rPr>
              <a:t>2</a:t>
            </a:r>
            <a:r>
              <a:rPr lang="en-US" sz="1600" baseline="30000">
                <a:solidFill>
                  <a:srgbClr val="000000"/>
                </a:solidFill>
                <a:latin typeface="MAC C Times" pitchFamily="18" charset="0"/>
                <a:ea typeface="MS PGothic" pitchFamily="34" charset="-128"/>
              </a:rPr>
              <a:t>+</a:t>
            </a:r>
            <a:r>
              <a:rPr lang="en-US" sz="1600">
                <a:solidFill>
                  <a:srgbClr val="000000"/>
                </a:solidFill>
                <a:latin typeface="MAC C Times" pitchFamily="18" charset="0"/>
                <a:ea typeface="MS PGothic" pitchFamily="34" charset="-128"/>
              </a:rPr>
              <a:t> kanali, aktivira K</a:t>
            </a:r>
            <a:r>
              <a:rPr lang="en-US" sz="1600" baseline="30000">
                <a:solidFill>
                  <a:srgbClr val="000000"/>
                </a:solidFill>
                <a:latin typeface="MAC C Times" pitchFamily="18" charset="0"/>
                <a:ea typeface="MS PGothic" pitchFamily="34" charset="-128"/>
              </a:rPr>
              <a:t>+</a:t>
            </a:r>
            <a:r>
              <a:rPr lang="en-US" sz="1600">
                <a:solidFill>
                  <a:srgbClr val="000000"/>
                </a:solidFill>
                <a:latin typeface="MAC C Times" pitchFamily="18" charset="0"/>
                <a:ea typeface="MS PGothic" pitchFamily="34" charset="-128"/>
              </a:rPr>
              <a:t> kanali;</a:t>
            </a:r>
          </a:p>
          <a:p>
            <a:pPr lvl="1" algn="just">
              <a:buFont typeface="Courier New" pitchFamily="49" charset="0"/>
              <a:buChar char="o"/>
            </a:pPr>
            <a:r>
              <a:rPr lang="en-US" sz="1600">
                <a:solidFill>
                  <a:srgbClr val="000000"/>
                </a:solidFill>
                <a:latin typeface="MAC C Times" pitchFamily="18" charset="0"/>
                <a:ea typeface="MS PGothic" pitchFamily="34" charset="-128"/>
              </a:rPr>
              <a:t>prisutni vo razli~ni delovi na mozkot (bazalni ganglii, cerebelum, hipokampus i cerebralen korteks).</a:t>
            </a:r>
          </a:p>
          <a:p>
            <a:pPr algn="just">
              <a:buFontTx/>
              <a:buNone/>
            </a:pPr>
            <a:r>
              <a:rPr lang="en-US" sz="1600">
                <a:solidFill>
                  <a:srgbClr val="000000"/>
                </a:solidFill>
                <a:latin typeface="MAC C Times" pitchFamily="18" charset="0"/>
                <a:ea typeface="MS PGothic" pitchFamily="34" charset="-128"/>
              </a:rPr>
              <a:t>- </a:t>
            </a:r>
            <a:r>
              <a:rPr lang="en-US" sz="1600">
                <a:solidFill>
                  <a:srgbClr val="000000"/>
                </a:solidFill>
                <a:latin typeface="Times New Roman" pitchFamily="18" charset="0"/>
                <a:ea typeface="MS PGothic" pitchFamily="34" charset="-128"/>
              </a:rPr>
              <a:t>CB</a:t>
            </a:r>
            <a:r>
              <a:rPr lang="en-US" sz="1600" baseline="-25000">
                <a:solidFill>
                  <a:srgbClr val="000000"/>
                </a:solidFill>
                <a:latin typeface="Times New Roman" pitchFamily="18" charset="0"/>
                <a:ea typeface="MS PGothic" pitchFamily="34" charset="-128"/>
              </a:rPr>
              <a:t>2</a:t>
            </a:r>
          </a:p>
          <a:p>
            <a:pPr lvl="1" algn="just">
              <a:buFont typeface="Courier New" pitchFamily="49" charset="0"/>
              <a:buChar char="o"/>
            </a:pPr>
            <a:r>
              <a:rPr lang="en-US" sz="1600">
                <a:solidFill>
                  <a:srgbClr val="000000"/>
                </a:solidFill>
                <a:latin typeface="MAC C Times" pitchFamily="18" charset="0"/>
                <a:ea typeface="MS PGothic" pitchFamily="34" charset="-128"/>
              </a:rPr>
              <a:t>samo vo periferno tkivo (imun sistem, beli drobovi, pankreas itn.);</a:t>
            </a:r>
          </a:p>
          <a:p>
            <a:pPr lvl="1" algn="just">
              <a:buFont typeface="Courier New" pitchFamily="49" charset="0"/>
              <a:buNone/>
            </a:pPr>
            <a:r>
              <a:rPr lang="en-US" sz="1600">
                <a:solidFill>
                  <a:srgbClr val="006600"/>
                </a:solidFill>
                <a:latin typeface="MAC C Times" pitchFamily="18" charset="0"/>
                <a:ea typeface="MS PGothic" pitchFamily="34" charset="-128"/>
              </a:rPr>
              <a:t>Izolacijata na receptorite ovozmo`uva razvoj na sinteti~ki soedinenija so visok selektiven afinitet za eden ili drug tip na receptor, nekoi deluvaat kako agonisti drugi kako antganosti.</a:t>
            </a:r>
          </a:p>
          <a:p>
            <a:pPr algn="just">
              <a:buFontTx/>
              <a:buNone/>
            </a:pPr>
            <a:r>
              <a:rPr lang="en-US" sz="1600">
                <a:solidFill>
                  <a:srgbClr val="000000"/>
                </a:solidFill>
                <a:latin typeface="MAC C Times" pitchFamily="18" charset="0"/>
                <a:ea typeface="MS PGothic" pitchFamily="34" charset="-128"/>
              </a:rPr>
              <a:t>- </a:t>
            </a:r>
            <a:r>
              <a:rPr lang="en-US" sz="1600">
                <a:solidFill>
                  <a:srgbClr val="000000"/>
                </a:solidFill>
                <a:latin typeface="Times New Roman" pitchFamily="18" charset="0"/>
                <a:ea typeface="MS PGothic" pitchFamily="34" charset="-128"/>
              </a:rPr>
              <a:t>THC</a:t>
            </a:r>
            <a:r>
              <a:rPr lang="en-US" sz="1600">
                <a:solidFill>
                  <a:srgbClr val="000000"/>
                </a:solidFill>
                <a:latin typeface="MAC C Times" pitchFamily="18" charset="0"/>
                <a:ea typeface="MS PGothic" pitchFamily="34" charset="-128"/>
              </a:rPr>
              <a:t>-antagonist: SR 141617 (rimonabant)</a:t>
            </a:r>
          </a:p>
          <a:p>
            <a:pPr lvl="1" algn="just">
              <a:buFont typeface="Courier New" pitchFamily="49" charset="0"/>
              <a:buChar char="o"/>
            </a:pPr>
            <a:r>
              <a:rPr lang="en-US" sz="1600">
                <a:solidFill>
                  <a:srgbClr val="000000"/>
                </a:solidFill>
                <a:latin typeface="MAC C Times" pitchFamily="18" charset="0"/>
                <a:ea typeface="MS PGothic" pitchFamily="34" charset="-128"/>
              </a:rPr>
              <a:t>Potenten i selektiven, oralno aktiven</a:t>
            </a:r>
          </a:p>
          <a:p>
            <a:pPr lvl="1"/>
            <a:endParaRPr lang="en-US" sz="1600">
              <a:solidFill>
                <a:srgbClr val="000000"/>
              </a:solidFill>
              <a:latin typeface="MAC C Times" pitchFamily="18" charset="0"/>
              <a:ea typeface="MS PGothic" pitchFamily="34" charset="-128"/>
            </a:endParaRPr>
          </a:p>
          <a:p>
            <a:pPr lvl="1">
              <a:buFont typeface="Wingdings 2" pitchFamily="18" charset="2"/>
              <a:buNone/>
            </a:pPr>
            <a:endParaRPr lang="en-US" sz="1600">
              <a:solidFill>
                <a:srgbClr val="000000"/>
              </a:solidFill>
              <a:ea typeface="MS PGothic" pitchFamily="34" charset="-128"/>
            </a:endParaRPr>
          </a:p>
        </p:txBody>
      </p:sp>
      <p:pic>
        <p:nvPicPr>
          <p:cNvPr id="12292" name="Picture 5" descr="http://static.ddmcdn.com/gif/marijuana-brain.gif"/>
          <p:cNvPicPr>
            <a:picLocks noChangeAspect="1" noChangeArrowheads="1"/>
          </p:cNvPicPr>
          <p:nvPr/>
        </p:nvPicPr>
        <p:blipFill>
          <a:blip r:embed="rId2" cstate="print"/>
          <a:srcRect/>
          <a:stretch>
            <a:fillRect/>
          </a:stretch>
        </p:blipFill>
        <p:spPr bwMode="auto">
          <a:xfrm>
            <a:off x="5867400" y="2133600"/>
            <a:ext cx="2955925" cy="3032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ph type="title"/>
          </p:nvPr>
        </p:nvSpPr>
        <p:spPr/>
        <p:txBody>
          <a:bodyPr/>
          <a:lstStyle/>
          <a:p>
            <a:r>
              <a:rPr lang="en-US" sz="3600">
                <a:solidFill>
                  <a:srgbClr val="006600"/>
                </a:solidFill>
                <a:latin typeface="MAC C Times" pitchFamily="18" charset="0"/>
              </a:rPr>
              <a:t>Endokanabinoiden sistem</a:t>
            </a:r>
          </a:p>
        </p:txBody>
      </p:sp>
      <p:sp>
        <p:nvSpPr>
          <p:cNvPr id="13315" name="Rectangle 3"/>
          <p:cNvSpPr>
            <a:spLocks noChangeArrowheads="1"/>
          </p:cNvSpPr>
          <p:nvPr>
            <p:ph type="body" idx="1"/>
          </p:nvPr>
        </p:nvSpPr>
        <p:spPr/>
        <p:txBody>
          <a:bodyPr/>
          <a:lstStyle/>
          <a:p>
            <a:pPr algn="ctr">
              <a:lnSpc>
                <a:spcPct val="90000"/>
              </a:lnSpc>
              <a:buFontTx/>
              <a:buNone/>
            </a:pPr>
            <a:r>
              <a:rPr lang="en-US" sz="2800" b="1">
                <a:latin typeface="MAC C Times" pitchFamily="18" charset="0"/>
              </a:rPr>
              <a:t>Grupa na endogeni kanabinoidni receptori locirani vo mozokot, centralniot i periferen nerven sistem, se sostoi od neuromodulatorni lipidi i nivni receptori.</a:t>
            </a:r>
          </a:p>
          <a:p>
            <a:pPr algn="ctr">
              <a:lnSpc>
                <a:spcPct val="90000"/>
              </a:lnSpc>
              <a:buFontTx/>
              <a:buNone/>
            </a:pPr>
            <a:r>
              <a:rPr lang="en-US" sz="2800" b="1">
                <a:latin typeface="MAC C Times" pitchFamily="18" charset="0"/>
              </a:rPr>
              <a:t>Poznat kako na{iot sopstven kanabinoiden sistem koj e vklu~en vo razli~ni fiziolo{ki procesi vklu~uvaj}i apetit, bolka, raspolo`enie, memorija , kako i medijacija na psihoaktivnite efekti na kanabis.</a:t>
            </a:r>
            <a:endParaRPr lang="en-US" altLang="en-US" sz="2800" b="1">
              <a:latin typeface="MAC C Times"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39750" y="260350"/>
            <a:ext cx="8042275" cy="968375"/>
          </a:xfrm>
        </p:spPr>
        <p:txBody>
          <a:bodyPr/>
          <a:lstStyle/>
          <a:p>
            <a:r>
              <a:rPr lang="en-US" sz="3200">
                <a:solidFill>
                  <a:srgbClr val="006600"/>
                </a:solidFill>
                <a:latin typeface="MAC C Times" pitchFamily="18" charset="0"/>
                <a:ea typeface="MS PGothic" pitchFamily="34" charset="-128"/>
              </a:rPr>
              <a:t>Endokanabinoidi-aleikozanoidi</a:t>
            </a:r>
          </a:p>
        </p:txBody>
      </p:sp>
      <p:pic>
        <p:nvPicPr>
          <p:cNvPr id="14339" name="Picture 5" descr="http://www.nature.com/nrc/journal/v3/n10/images/nrc1188-i1.jpg"/>
          <p:cNvPicPr>
            <a:picLocks noChangeAspect="1" noChangeArrowheads="1"/>
          </p:cNvPicPr>
          <p:nvPr/>
        </p:nvPicPr>
        <p:blipFill>
          <a:blip r:embed="rId2" cstate="print"/>
          <a:srcRect l="41922"/>
          <a:stretch>
            <a:fillRect/>
          </a:stretch>
        </p:blipFill>
        <p:spPr bwMode="auto">
          <a:xfrm>
            <a:off x="5257800" y="1447800"/>
            <a:ext cx="3527425" cy="4379913"/>
          </a:xfrm>
          <a:prstGeom prst="rect">
            <a:avLst/>
          </a:prstGeom>
          <a:noFill/>
          <a:ln w="9525">
            <a:noFill/>
            <a:miter lim="800000"/>
            <a:headEnd/>
            <a:tailEnd/>
          </a:ln>
        </p:spPr>
      </p:pic>
      <p:sp>
        <p:nvSpPr>
          <p:cNvPr id="14340" name="Text Box 4"/>
          <p:cNvSpPr txBox="1">
            <a:spLocks noChangeArrowheads="1"/>
          </p:cNvSpPr>
          <p:nvPr/>
        </p:nvSpPr>
        <p:spPr bwMode="auto">
          <a:xfrm>
            <a:off x="365125" y="1414463"/>
            <a:ext cx="4740275" cy="4968875"/>
          </a:xfrm>
          <a:prstGeom prst="rect">
            <a:avLst/>
          </a:prstGeom>
          <a:noFill/>
          <a:ln w="9525">
            <a:noFill/>
            <a:miter lim="800000"/>
            <a:headEnd/>
            <a:tailEnd/>
          </a:ln>
        </p:spPr>
        <p:txBody>
          <a:bodyPr>
            <a:spAutoFit/>
          </a:bodyPr>
          <a:lstStyle/>
          <a:p>
            <a:pPr algn="ctr"/>
            <a:r>
              <a:rPr lang="en-US" sz="2000">
                <a:latin typeface="MAC C Times" pitchFamily="18" charset="0"/>
              </a:rPr>
              <a:t>Postoeweto na receptori implicira deka nekoj endogen materijal vo mozokot se vrzuva za niv. Podocna e izoliran Anandamid (AEA) koj se formira lokalno vo mozokot i vrzuva za receptorite poka`uvaj}i dejstvo sli~no na fitokanabinoidot </a:t>
            </a:r>
            <a:r>
              <a:rPr lang="en-US" sz="2000">
                <a:latin typeface="Times New Roman" pitchFamily="18" charset="0"/>
              </a:rPr>
              <a:t>THC</a:t>
            </a:r>
            <a:r>
              <a:rPr lang="en-US" sz="2000">
                <a:latin typeface="MAC C Times" pitchFamily="18" charset="0"/>
              </a:rPr>
              <a:t>, no pomalku potentno.</a:t>
            </a:r>
          </a:p>
          <a:p>
            <a:pPr algn="ctr"/>
            <a:r>
              <a:rPr lang="en-US" sz="2000">
                <a:latin typeface="MAC C Times" pitchFamily="18" charset="0"/>
              </a:rPr>
              <a:t>Vtor, glaven endokanabinoid e            2-arahidonoil glicerol (2-</a:t>
            </a:r>
            <a:r>
              <a:rPr lang="en-US" sz="2000">
                <a:latin typeface="Times New Roman" pitchFamily="18" charset="0"/>
              </a:rPr>
              <a:t>AG</a:t>
            </a:r>
            <a:r>
              <a:rPr lang="en-US" sz="2000">
                <a:latin typeface="MAC C Times" pitchFamily="18" charset="0"/>
              </a:rPr>
              <a:t>), aktiven na dvata receptora zaedno so negoviot mimeti~ki fitokanabinoid </a:t>
            </a:r>
            <a:r>
              <a:rPr lang="en-US" sz="2000">
                <a:latin typeface="Times New Roman" pitchFamily="18" charset="0"/>
              </a:rPr>
              <a:t>CBD</a:t>
            </a:r>
            <a:r>
              <a:rPr lang="en-US" sz="2000">
                <a:latin typeface="MAC C Times" pitchFamily="18" charset="0"/>
              </a:rPr>
              <a:t>. 2-</a:t>
            </a:r>
            <a:r>
              <a:rPr lang="en-US" sz="2000">
                <a:latin typeface="Times New Roman" pitchFamily="18" charset="0"/>
              </a:rPr>
              <a:t>AG </a:t>
            </a:r>
            <a:r>
              <a:rPr lang="en-US" sz="2000">
                <a:latin typeface="MAC C Times" pitchFamily="18" charset="0"/>
              </a:rPr>
              <a:t>i </a:t>
            </a:r>
            <a:r>
              <a:rPr lang="en-US" sz="2000">
                <a:latin typeface="Times New Roman" pitchFamily="18" charset="0"/>
              </a:rPr>
              <a:t>CBD </a:t>
            </a:r>
            <a:r>
              <a:rPr lang="en-US" sz="2000">
                <a:latin typeface="MAC C Times" pitchFamily="18" charset="0"/>
              </a:rPr>
              <a:t>se vklu~eni vo regulacija na apetit, vo funkcionirawe na imunolo{kiot sistem i menaxirawe na bolka.</a:t>
            </a:r>
            <a:endParaRPr lang="en-US" altLang="en-US" sz="2000">
              <a:latin typeface="MAC C Times"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29BE017-D3BF-4FE3-8B95-48B54F9165F1}" type="slidenum">
              <a:rPr lang="en-US" altLang="zh-CN"/>
              <a:pPr/>
              <a:t>13</a:t>
            </a:fld>
            <a:endParaRPr lang="en-US" altLang="zh-CN"/>
          </a:p>
        </p:txBody>
      </p:sp>
      <p:sp>
        <p:nvSpPr>
          <p:cNvPr id="15362" name="Title 1"/>
          <p:cNvSpPr>
            <a:spLocks noGrp="1" noChangeArrowheads="1"/>
          </p:cNvSpPr>
          <p:nvPr>
            <p:ph type="title" idx="4294967295"/>
          </p:nvPr>
        </p:nvSpPr>
        <p:spPr>
          <a:xfrm>
            <a:off x="533400" y="685800"/>
            <a:ext cx="8153400" cy="3048000"/>
          </a:xfrm>
          <a:noFill/>
          <a:ln/>
        </p:spPr>
        <p:txBody>
          <a:bodyPr/>
          <a:lstStyle/>
          <a:p>
            <a:r>
              <a:rPr lang="en-US" sz="3200">
                <a:solidFill>
                  <a:srgbClr val="006600"/>
                </a:solidFill>
                <a:latin typeface="MAC C Times" pitchFamily="18" charset="0"/>
                <a:sym typeface="Microsoft Sans Serif" pitchFamily="34" charset="0"/>
              </a:rPr>
              <a:t>Neposredni efekti</a:t>
            </a:r>
            <a:r>
              <a:rPr lang="en-US" sz="2000">
                <a:solidFill>
                  <a:srgbClr val="006600"/>
                </a:solidFill>
                <a:latin typeface="MAC C Times" pitchFamily="18" charset="0"/>
                <a:sym typeface="Microsoft Sans Serif" pitchFamily="34" charset="0"/>
              </a:rPr>
              <a:t/>
            </a:r>
            <a:br>
              <a:rPr lang="en-US" sz="2000">
                <a:solidFill>
                  <a:srgbClr val="006600"/>
                </a:solidFill>
                <a:latin typeface="MAC C Times" pitchFamily="18" charset="0"/>
                <a:sym typeface="Microsoft Sans Serif" pitchFamily="34" charset="0"/>
              </a:rPr>
            </a:br>
            <a:r>
              <a:rPr lang="en-US" sz="3200">
                <a:latin typeface="MAC C Times" pitchFamily="18" charset="0"/>
                <a:sym typeface="Microsoft Sans Serif" pitchFamily="34" charset="0"/>
              </a:rPr>
              <a:t/>
            </a:r>
            <a:br>
              <a:rPr lang="en-US" sz="3200">
                <a:latin typeface="MAC C Times" pitchFamily="18" charset="0"/>
                <a:sym typeface="Microsoft Sans Serif" pitchFamily="34" charset="0"/>
              </a:rPr>
            </a:br>
            <a:r>
              <a:rPr lang="en-US" sz="2400">
                <a:latin typeface="MAC C Times" pitchFamily="18" charset="0"/>
                <a:sym typeface="Microsoft Sans Serif" pitchFamily="34" charset="0"/>
              </a:rPr>
              <a:t>Promena vo raspolo`enie, kongnitivno naru{uvawe (vnimanie, prosuduvawe), promeneta percepcija, naru{ena koordinacija, glad, reducirana anksioznost, sedacija, zgolemen puls, halucinacii (vo golemi dozi).</a:t>
            </a:r>
            <a:endParaRPr lang="en-US" sz="2400">
              <a:solidFill>
                <a:schemeClr val="tx1"/>
              </a:solidFill>
              <a:latin typeface="MAC C Times" pitchFamily="18" charset="0"/>
              <a:sym typeface="Microsoft Sans Serif" pitchFamily="34" charset="0"/>
            </a:endParaRPr>
          </a:p>
        </p:txBody>
      </p:sp>
      <p:sp>
        <p:nvSpPr>
          <p:cNvPr id="15363" name="Content Placeholder 2"/>
          <p:cNvSpPr>
            <a:spLocks noGrp="1" noChangeArrowheads="1"/>
          </p:cNvSpPr>
          <p:nvPr>
            <p:ph idx="1"/>
          </p:nvPr>
        </p:nvSpPr>
        <p:spPr>
          <a:xfrm>
            <a:off x="533400" y="3657600"/>
            <a:ext cx="8153400" cy="2286000"/>
          </a:xfrm>
          <a:noFill/>
          <a:ln/>
        </p:spPr>
        <p:txBody>
          <a:bodyPr/>
          <a:lstStyle/>
          <a:p>
            <a:pPr>
              <a:lnSpc>
                <a:spcPct val="80000"/>
              </a:lnSpc>
            </a:pPr>
            <a:endParaRPr lang="en-US" altLang="en-US" sz="2800">
              <a:latin typeface="Calibri" pitchFamily="34" charset="0"/>
              <a:sym typeface="Microsoft Sans Serif" pitchFamily="34" charset="0"/>
            </a:endParaRPr>
          </a:p>
          <a:p>
            <a:pPr>
              <a:lnSpc>
                <a:spcPct val="80000"/>
              </a:lnSpc>
            </a:pPr>
            <a:r>
              <a:rPr lang="en-US" sz="2400">
                <a:latin typeface="MAC C Times" pitchFamily="18" charset="0"/>
                <a:sym typeface="Microsoft Sans Serif" pitchFamily="34" charset="0"/>
              </a:rPr>
              <a:t>Efektite mo`e da variraat zavisno od vidot:</a:t>
            </a:r>
            <a:r>
              <a:rPr lang="en-US" altLang="en-US" sz="2400">
                <a:latin typeface="MAC C Times" pitchFamily="18" charset="0"/>
                <a:sym typeface="Microsoft Sans Serif" pitchFamily="34" charset="0"/>
              </a:rPr>
              <a:t> </a:t>
            </a:r>
          </a:p>
          <a:p>
            <a:pPr lvl="1">
              <a:lnSpc>
                <a:spcPct val="80000"/>
              </a:lnSpc>
            </a:pPr>
            <a:r>
              <a:rPr lang="en-US" altLang="en-US" sz="2400" i="1">
                <a:latin typeface="Calibri" pitchFamily="34" charset="0"/>
                <a:sym typeface="Microsoft Sans Serif" pitchFamily="34" charset="0"/>
              </a:rPr>
              <a:t>Sativa</a:t>
            </a:r>
            <a:r>
              <a:rPr lang="en-US" altLang="en-US" sz="2400">
                <a:latin typeface="Calibri" pitchFamily="34" charset="0"/>
                <a:sym typeface="Microsoft Sans Serif" pitchFamily="34" charset="0"/>
              </a:rPr>
              <a:t>: </a:t>
            </a:r>
            <a:r>
              <a:rPr lang="en-US" sz="2400">
                <a:latin typeface="MAC C Times" pitchFamily="18" charset="0"/>
                <a:sym typeface="Microsoft Sans Serif" pitchFamily="34" charset="0"/>
              </a:rPr>
              <a:t>Pove}e euforija, osloboduvawe od stres;</a:t>
            </a:r>
          </a:p>
          <a:p>
            <a:pPr lvl="1">
              <a:lnSpc>
                <a:spcPct val="80000"/>
              </a:lnSpc>
            </a:pPr>
            <a:r>
              <a:rPr lang="en-US" altLang="en-US" sz="2400" i="1">
                <a:latin typeface="Calibri" pitchFamily="34" charset="0"/>
                <a:sym typeface="Microsoft Sans Serif" pitchFamily="34" charset="0"/>
              </a:rPr>
              <a:t>Indica</a:t>
            </a:r>
            <a:r>
              <a:rPr lang="en-US" altLang="en-US" sz="2400">
                <a:latin typeface="Calibri" pitchFamily="34" charset="0"/>
                <a:sym typeface="Microsoft Sans Serif" pitchFamily="34" charset="0"/>
              </a:rPr>
              <a:t>: </a:t>
            </a:r>
            <a:r>
              <a:rPr lang="en-US" sz="2400">
                <a:latin typeface="MAC C Times" pitchFamily="18" charset="0"/>
                <a:sym typeface="Microsoft Sans Serif" pitchFamily="34" charset="0"/>
              </a:rPr>
              <a:t>Relaksacija</a:t>
            </a:r>
            <a:r>
              <a:rPr lang="en-US" altLang="en-US" sz="2400">
                <a:latin typeface="MAC C Times" pitchFamily="18" charset="0"/>
                <a:sym typeface="Microsoft Sans Serif" pitchFamily="34" charset="0"/>
              </a:rPr>
              <a:t>, </a:t>
            </a:r>
            <a:r>
              <a:rPr lang="en-US" sz="2400">
                <a:latin typeface="MAC C Times" pitchFamily="18" charset="0"/>
                <a:sym typeface="Microsoft Sans Serif" pitchFamily="34" charset="0"/>
              </a:rPr>
              <a:t>osloboduvawe od bolka;</a:t>
            </a:r>
            <a:endParaRPr lang="en-US" altLang="en-US" sz="2400">
              <a:latin typeface="MAC C Times" pitchFamily="18" charset="0"/>
              <a:sym typeface="Microsoft Sans Serif" pitchFamily="34" charset="0"/>
            </a:endParaRPr>
          </a:p>
          <a:p>
            <a:pPr lvl="1">
              <a:lnSpc>
                <a:spcPct val="80000"/>
              </a:lnSpc>
            </a:pPr>
            <a:r>
              <a:rPr lang="en-US" sz="2400" i="1">
                <a:latin typeface="MAC C Times" pitchFamily="18" charset="0"/>
                <a:sym typeface="Microsoft Sans Serif" pitchFamily="34" charset="0"/>
              </a:rPr>
              <a:t>Naj~esto </a:t>
            </a:r>
            <a:r>
              <a:rPr lang="en-US" altLang="en-US" sz="2400" i="1">
                <a:latin typeface="Calibri" pitchFamily="34" charset="0"/>
                <a:sym typeface="Microsoft Sans Serif" pitchFamily="34" charset="0"/>
              </a:rPr>
              <a:t>Sativa</a:t>
            </a:r>
            <a:r>
              <a:rPr lang="en-US" altLang="en-US" sz="2400">
                <a:latin typeface="Calibri" pitchFamily="34" charset="0"/>
                <a:sym typeface="Microsoft Sans Serif" pitchFamily="34" charset="0"/>
              </a:rPr>
              <a:t> </a:t>
            </a:r>
            <a:r>
              <a:rPr lang="en-US" sz="2400">
                <a:latin typeface="MAC C Times" pitchFamily="18" charset="0"/>
                <a:sym typeface="Microsoft Sans Serif" pitchFamily="34" charset="0"/>
              </a:rPr>
              <a:t>i</a:t>
            </a:r>
            <a:r>
              <a:rPr lang="en-US" altLang="en-US" sz="2400">
                <a:latin typeface="Calibri" pitchFamily="34" charset="0"/>
                <a:sym typeface="Microsoft Sans Serif" pitchFamily="34" charset="0"/>
              </a:rPr>
              <a:t> </a:t>
            </a:r>
            <a:r>
              <a:rPr lang="en-US" altLang="en-US" sz="2400" i="1">
                <a:latin typeface="Calibri" pitchFamily="34" charset="0"/>
                <a:sym typeface="Microsoft Sans Serif" pitchFamily="34" charset="0"/>
              </a:rPr>
              <a:t>Indica</a:t>
            </a:r>
            <a:r>
              <a:rPr lang="en-US" altLang="en-US" sz="2400">
                <a:latin typeface="Calibri" pitchFamily="34" charset="0"/>
                <a:sym typeface="Microsoft Sans Serif" pitchFamily="34" charset="0"/>
              </a:rPr>
              <a:t> </a:t>
            </a:r>
            <a:r>
              <a:rPr lang="en-US" sz="2400">
                <a:latin typeface="MAC C Times" pitchFamily="18" charset="0"/>
                <a:sym typeface="Microsoft Sans Serif" pitchFamily="34" charset="0"/>
              </a:rPr>
              <a:t>se kombiniraat {to doveduva do variabilni efekti.</a:t>
            </a:r>
            <a:endParaRPr lang="en-US" altLang="en-US" sz="2400">
              <a:latin typeface="MAC C Times" pitchFamily="18" charset="0"/>
            </a:endParaRPr>
          </a:p>
        </p:txBody>
      </p:sp>
      <p:sp>
        <p:nvSpPr>
          <p:cNvPr id="15364" name="Rectangle 3"/>
          <p:cNvSpPr>
            <a:spLocks noChangeArrowheads="1"/>
          </p:cNvSpPr>
          <p:nvPr/>
        </p:nvSpPr>
        <p:spPr bwMode="auto">
          <a:xfrm>
            <a:off x="-4763" y="6553200"/>
            <a:ext cx="3095626" cy="307975"/>
          </a:xfrm>
          <a:prstGeom prst="rect">
            <a:avLst/>
          </a:prstGeom>
          <a:noFill/>
          <a:ln w="9525">
            <a:noFill/>
            <a:miter lim="800000"/>
            <a:headEnd/>
            <a:tailEnd/>
          </a:ln>
        </p:spPr>
        <p:txBody>
          <a:bodyPr wrap="none">
            <a:spAutoFit/>
          </a:bodyPr>
          <a:lstStyle/>
          <a:p>
            <a:r>
              <a:rPr lang="en-US" sz="1400">
                <a:solidFill>
                  <a:srgbClr val="FFFFFF"/>
                </a:solidFill>
                <a:sym typeface="Microsoft Sans Serif" pitchFamily="34" charset="0"/>
              </a:rPr>
              <a:t>SOURCES: NIDA 2012a;b (reference list).</a:t>
            </a:r>
            <a:endParaRPr lang="en-US" sz="1400">
              <a:solidFill>
                <a:srgbClr val="FFFFFF"/>
              </a:solidFill>
              <a:latin typeface="Calibri" pitchFamily="34" charset="0"/>
              <a:ea typeface="Calibri" pitchFamily="34" charset="0"/>
              <a:cs typeface="Calibri" pitchFamily="34" charset="0"/>
              <a:sym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2A4799D-6868-4ADB-A207-A2E7F6956A56}" type="slidenum">
              <a:rPr lang="en-US" altLang="zh-CN"/>
              <a:pPr/>
              <a:t>14</a:t>
            </a:fld>
            <a:endParaRPr lang="en-US" altLang="zh-CN"/>
          </a:p>
        </p:txBody>
      </p:sp>
      <p:sp>
        <p:nvSpPr>
          <p:cNvPr id="16386" name="Title 1"/>
          <p:cNvSpPr>
            <a:spLocks noGrp="1" noChangeArrowheads="1"/>
          </p:cNvSpPr>
          <p:nvPr>
            <p:ph type="title" idx="4294967295"/>
          </p:nvPr>
        </p:nvSpPr>
        <p:spPr>
          <a:xfrm>
            <a:off x="457200" y="381000"/>
            <a:ext cx="8229600" cy="990600"/>
          </a:xfrm>
          <a:noFill/>
          <a:ln/>
        </p:spPr>
        <p:txBody>
          <a:bodyPr/>
          <a:lstStyle/>
          <a:p>
            <a:r>
              <a:rPr lang="en-US" altLang="en-US" sz="3200">
                <a:solidFill>
                  <a:srgbClr val="006600"/>
                </a:solidFill>
                <a:latin typeface="MAC C Times" pitchFamily="18" charset="0"/>
                <a:sym typeface="Microsoft Sans Serif" pitchFamily="34" charset="0"/>
              </a:rPr>
              <a:t>Ma</a:t>
            </a:r>
            <a:r>
              <a:rPr lang="en-US" sz="3200">
                <a:solidFill>
                  <a:srgbClr val="006600"/>
                </a:solidFill>
                <a:latin typeface="MAC C Times" pitchFamily="18" charset="0"/>
                <a:sym typeface="Microsoft Sans Serif" pitchFamily="34" charset="0"/>
              </a:rPr>
              <a:t>rihuana</a:t>
            </a:r>
            <a:r>
              <a:rPr lang="en-US" altLang="en-US" sz="3200">
                <a:solidFill>
                  <a:srgbClr val="006600"/>
                </a:solidFill>
                <a:latin typeface="MAC C Times" pitchFamily="18" charset="0"/>
                <a:sym typeface="Microsoft Sans Serif" pitchFamily="34" charset="0"/>
              </a:rPr>
              <a:t>: </a:t>
            </a:r>
            <a:r>
              <a:rPr lang="en-US" sz="3200">
                <a:solidFill>
                  <a:srgbClr val="006600"/>
                </a:solidFill>
                <a:latin typeface="MAC C Times" pitchFamily="18" charset="0"/>
                <a:sym typeface="Microsoft Sans Serif" pitchFamily="34" charset="0"/>
              </a:rPr>
              <a:t>negativni efekti na odnesuvawe i mentalno zdravje</a:t>
            </a:r>
            <a:r>
              <a:rPr lang="en-US" altLang="en-US" sz="3200">
                <a:solidFill>
                  <a:srgbClr val="006600"/>
                </a:solidFill>
                <a:latin typeface="MAC C Times" pitchFamily="18" charset="0"/>
                <a:sym typeface="Microsoft Sans Serif" pitchFamily="34" charset="0"/>
              </a:rPr>
              <a:t> </a:t>
            </a:r>
            <a:endParaRPr lang="en-US" altLang="en-US" sz="1000">
              <a:solidFill>
                <a:srgbClr val="006600"/>
              </a:solidFill>
              <a:latin typeface="MAC C Times" pitchFamily="18" charset="0"/>
              <a:sym typeface="Microsoft Sans Serif" pitchFamily="34" charset="0"/>
            </a:endParaRPr>
          </a:p>
        </p:txBody>
      </p:sp>
      <p:sp>
        <p:nvSpPr>
          <p:cNvPr id="16387" name="Content Placeholder 2"/>
          <p:cNvSpPr>
            <a:spLocks noGrp="1" noChangeArrowheads="1"/>
          </p:cNvSpPr>
          <p:nvPr>
            <p:ph idx="1"/>
          </p:nvPr>
        </p:nvSpPr>
        <p:spPr>
          <a:xfrm>
            <a:off x="228600" y="1981200"/>
            <a:ext cx="8893175" cy="4419600"/>
          </a:xfrm>
          <a:noFill/>
          <a:ln/>
        </p:spPr>
        <p:txBody>
          <a:bodyPr/>
          <a:lstStyle/>
          <a:p>
            <a:r>
              <a:rPr lang="en-US" sz="2400">
                <a:latin typeface="MAC C Times" pitchFamily="18" charset="0"/>
                <a:sym typeface="Microsoft Sans Serif" pitchFamily="34" charset="0"/>
              </a:rPr>
              <a:t>Sli~no na alkohol/drugi lekovi koi se zloupotrebuvaat;</a:t>
            </a:r>
            <a:endParaRPr lang="en-US" altLang="en-US" sz="2400">
              <a:latin typeface="MAC C Times" pitchFamily="18" charset="0"/>
              <a:sym typeface="Microsoft Sans Serif" pitchFamily="34" charset="0"/>
            </a:endParaRPr>
          </a:p>
          <a:p>
            <a:r>
              <a:rPr lang="en-US" sz="2400">
                <a:latin typeface="MAC C Times" pitchFamily="18" charset="0"/>
                <a:sym typeface="Microsoft Sans Serif" pitchFamily="34" charset="0"/>
              </a:rPr>
              <a:t>Dolgotrajna upotreba ima negativno vlijanie na sposobnosta za u~ewe i memorija;</a:t>
            </a:r>
            <a:endParaRPr lang="en-US" altLang="en-US" sz="2400">
              <a:latin typeface="MAC C Times" pitchFamily="18" charset="0"/>
              <a:sym typeface="Microsoft Sans Serif" pitchFamily="34" charset="0"/>
            </a:endParaRPr>
          </a:p>
          <a:p>
            <a:r>
              <a:rPr lang="en-US" sz="2400">
                <a:latin typeface="MAC C Times" pitchFamily="18" charset="0"/>
                <a:sym typeface="Microsoft Sans Serif" pitchFamily="34" charset="0"/>
              </a:rPr>
              <a:t>Reducirana motivacija pri dolgotrajna upotreba;</a:t>
            </a:r>
            <a:endParaRPr lang="en-US" altLang="en-US" sz="2400">
              <a:latin typeface="MAC C Times" pitchFamily="18" charset="0"/>
              <a:sym typeface="Microsoft Sans Serif" pitchFamily="34" charset="0"/>
            </a:endParaRPr>
          </a:p>
          <a:p>
            <a:r>
              <a:rPr lang="en-US" sz="2400">
                <a:latin typeface="MAC C Times" pitchFamily="18" charset="0"/>
                <a:sym typeface="Microsoft Sans Serif" pitchFamily="34" charset="0"/>
              </a:rPr>
              <a:t>Problemi povrzani so mentalnoto zdravje (dolgotrajnata upotreba na povisoki dozi e visoko povrzana so seriozni mentalni bolesti, osobeno kaj onie so visok rizik na pr., familijarna istorija.</a:t>
            </a:r>
            <a:endParaRPr lang="en-US" altLang="en-US" sz="2400">
              <a:latin typeface="MAC C Times" pitchFamily="18" charset="0"/>
              <a:sym typeface="Microsoft Sans Serif" pitchFamily="34" charset="0"/>
            </a:endParaRPr>
          </a:p>
          <a:p>
            <a:endParaRPr lang="en-US" altLang="en-US" sz="2400">
              <a:latin typeface="MAC C Times" pitchFamily="18" charset="0"/>
              <a:sym typeface="Microsoft Sans Serif" pitchFamily="34" charset="0"/>
            </a:endParaRPr>
          </a:p>
          <a:p>
            <a:endParaRPr lang="en-US" altLang="en-US" sz="2400">
              <a:latin typeface="Calibri" pitchFamily="34" charset="0"/>
              <a:sym typeface="Microsoft Sans Serif" pitchFamily="34" charset="0"/>
            </a:endParaRPr>
          </a:p>
          <a:p>
            <a:pPr lvl="1"/>
            <a:endParaRPr lang="en-US" altLang="en-US" sz="2400">
              <a:solidFill>
                <a:srgbClr val="FFFF00"/>
              </a:solidFill>
              <a:latin typeface="Calibri" pitchFamily="34" charset="0"/>
              <a:sym typeface="Microsoft Sans Serif" pitchFamily="34" charset="0"/>
            </a:endParaRPr>
          </a:p>
          <a:p>
            <a:endParaRPr lang="en-US" altLang="en-US" sz="2400">
              <a:latin typeface="Calibri" pitchFamily="34" charset="0"/>
            </a:endParaRPr>
          </a:p>
        </p:txBody>
      </p:sp>
      <p:sp>
        <p:nvSpPr>
          <p:cNvPr id="16388" name="TextBox 4"/>
          <p:cNvSpPr>
            <a:spLocks noChangeArrowheads="1"/>
          </p:cNvSpPr>
          <p:nvPr/>
        </p:nvSpPr>
        <p:spPr bwMode="auto">
          <a:xfrm>
            <a:off x="0" y="6550025"/>
            <a:ext cx="6781800"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sym typeface="Microsoft Sans Serif" pitchFamily="34" charset="0"/>
              </a:rPr>
              <a:t>SOURCES: Ben Amar, 2006; Bostwick, 2012; NIDA, 2012a, 2012b (reference list).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D51097C-3225-4D64-B643-E8A4570B90EC}" type="slidenum">
              <a:rPr lang="en-US" altLang="zh-CN"/>
              <a:pPr/>
              <a:t>15</a:t>
            </a:fld>
            <a:endParaRPr lang="en-US" altLang="zh-CN"/>
          </a:p>
        </p:txBody>
      </p:sp>
      <p:sp>
        <p:nvSpPr>
          <p:cNvPr id="17410" name="Title 1"/>
          <p:cNvSpPr>
            <a:spLocks noGrp="1" noChangeArrowheads="1"/>
          </p:cNvSpPr>
          <p:nvPr>
            <p:ph type="title" idx="4294967295"/>
          </p:nvPr>
        </p:nvSpPr>
        <p:spPr>
          <a:xfrm>
            <a:off x="381000" y="534988"/>
            <a:ext cx="8229600" cy="914400"/>
          </a:xfrm>
          <a:noFill/>
          <a:ln/>
        </p:spPr>
        <p:txBody>
          <a:bodyPr/>
          <a:lstStyle/>
          <a:p>
            <a:r>
              <a:rPr lang="en-US" sz="3200">
                <a:solidFill>
                  <a:srgbClr val="006600"/>
                </a:solidFill>
                <a:latin typeface="MAC C Times" pitchFamily="18" charset="0"/>
              </a:rPr>
              <a:t>Marihuana, negativni efekti pri pu{ewe</a:t>
            </a:r>
          </a:p>
        </p:txBody>
      </p:sp>
      <p:sp>
        <p:nvSpPr>
          <p:cNvPr id="17411" name="Content Placeholder 2"/>
          <p:cNvSpPr>
            <a:spLocks noGrp="1" noChangeArrowheads="1"/>
          </p:cNvSpPr>
          <p:nvPr>
            <p:ph idx="1"/>
          </p:nvPr>
        </p:nvSpPr>
        <p:spPr>
          <a:xfrm>
            <a:off x="609600" y="1906588"/>
            <a:ext cx="8077200" cy="4570412"/>
          </a:xfrm>
          <a:noFill/>
          <a:ln/>
        </p:spPr>
        <p:txBody>
          <a:bodyPr/>
          <a:lstStyle/>
          <a:p>
            <a:pPr>
              <a:lnSpc>
                <a:spcPct val="80000"/>
              </a:lnSpc>
            </a:pPr>
            <a:r>
              <a:rPr lang="en-US" sz="2400">
                <a:latin typeface="MAC C Times" pitchFamily="18" charset="0"/>
                <a:sym typeface="Microsoft Sans Serif" pitchFamily="34" charset="0"/>
              </a:rPr>
              <a:t>Vodi do respiratorni zaboluvawa:</a:t>
            </a:r>
            <a:endParaRPr lang="en-US" altLang="en-US" sz="2400">
              <a:latin typeface="MAC C Times" pitchFamily="18" charset="0"/>
              <a:sym typeface="Microsoft Sans Serif" pitchFamily="34" charset="0"/>
            </a:endParaRPr>
          </a:p>
          <a:p>
            <a:pPr lvl="1">
              <a:lnSpc>
                <a:spcPct val="80000"/>
              </a:lnSpc>
            </a:pPr>
            <a:r>
              <a:rPr lang="en-US" sz="2400">
                <a:latin typeface="MAC C Times" pitchFamily="18" charset="0"/>
                <a:sym typeface="Microsoft Sans Serif" pitchFamily="34" charset="0"/>
              </a:rPr>
              <a:t>Edna cigara marihuana mo`e da predizvika respiratorni problemi kako 4-10 cigari so tutun;</a:t>
            </a:r>
            <a:endParaRPr lang="en-US" altLang="en-US" sz="2400">
              <a:solidFill>
                <a:srgbClr val="FFFF00"/>
              </a:solidFill>
              <a:latin typeface="MAC C Times" pitchFamily="18" charset="0"/>
              <a:sym typeface="Microsoft Sans Serif" pitchFamily="34" charset="0"/>
            </a:endParaRPr>
          </a:p>
          <a:p>
            <a:pPr lvl="1">
              <a:lnSpc>
                <a:spcPct val="80000"/>
              </a:lnSpc>
            </a:pPr>
            <a:r>
              <a:rPr lang="en-US" sz="2400">
                <a:latin typeface="MAC C Times" pitchFamily="18" charset="0"/>
                <a:sym typeface="Microsoft Sans Serif" pitchFamily="34" charset="0"/>
              </a:rPr>
              <a:t>Zgolemen rizik za bronhit, emfizema, karcinom na beli drobovi.</a:t>
            </a:r>
            <a:endParaRPr lang="en-US" altLang="en-US" sz="2400">
              <a:solidFill>
                <a:srgbClr val="FFFF00"/>
              </a:solidFill>
              <a:latin typeface="MAC C Times" pitchFamily="18" charset="0"/>
              <a:sym typeface="Microsoft Sans Serif" pitchFamily="34" charset="0"/>
            </a:endParaRPr>
          </a:p>
          <a:p>
            <a:pPr>
              <a:lnSpc>
                <a:spcPct val="80000"/>
              </a:lnSpc>
            </a:pPr>
            <a:r>
              <a:rPr lang="en-US" sz="2400">
                <a:latin typeface="MAC C Times" pitchFamily="18" charset="0"/>
                <a:sym typeface="Microsoft Sans Serif" pitchFamily="34" charset="0"/>
              </a:rPr>
              <a:t>Mo`e da predizvika kardiovaskularni komplikacii:</a:t>
            </a:r>
            <a:endParaRPr lang="en-US" altLang="en-US" sz="2400">
              <a:latin typeface="MAC C Times" pitchFamily="18" charset="0"/>
              <a:sym typeface="Microsoft Sans Serif" pitchFamily="34" charset="0"/>
            </a:endParaRPr>
          </a:p>
          <a:p>
            <a:pPr lvl="1">
              <a:lnSpc>
                <a:spcPct val="80000"/>
              </a:lnSpc>
            </a:pPr>
            <a:r>
              <a:rPr lang="en-US" sz="2400">
                <a:latin typeface="MAC C Times" pitchFamily="18" charset="0"/>
                <a:sym typeface="Microsoft Sans Serif" pitchFamily="34" charset="0"/>
              </a:rPr>
              <a:t>Poka~en krven pritisok i puls 2</a:t>
            </a:r>
            <a:r>
              <a:rPr lang="en-US" altLang="en-US" sz="2400">
                <a:latin typeface="MAC C Times" pitchFamily="18" charset="0"/>
                <a:sym typeface="Microsoft Sans Serif" pitchFamily="34" charset="0"/>
              </a:rPr>
              <a:t>0-100%</a:t>
            </a:r>
            <a:r>
              <a:rPr lang="en-US" sz="2400">
                <a:latin typeface="MAC C Times" pitchFamily="18" charset="0"/>
                <a:sym typeface="Microsoft Sans Serif" pitchFamily="34" charset="0"/>
              </a:rPr>
              <a:t>;</a:t>
            </a:r>
            <a:r>
              <a:rPr lang="en-US" altLang="en-US" sz="2400">
                <a:latin typeface="MAC C Times" pitchFamily="18" charset="0"/>
                <a:sym typeface="Microsoft Sans Serif" pitchFamily="34" charset="0"/>
              </a:rPr>
              <a:t> </a:t>
            </a:r>
          </a:p>
          <a:p>
            <a:pPr lvl="1">
              <a:lnSpc>
                <a:spcPct val="80000"/>
              </a:lnSpc>
            </a:pPr>
            <a:r>
              <a:rPr lang="en-US" sz="2400">
                <a:latin typeface="MAC C Times" pitchFamily="18" charset="0"/>
                <a:sym typeface="Microsoft Sans Serif" pitchFamily="34" charset="0"/>
              </a:rPr>
              <a:t>4.8 pati pogolem rizik od srcev udar po eden ~as od upotrebata.</a:t>
            </a:r>
            <a:endParaRPr lang="en-US" altLang="en-US" sz="2400">
              <a:latin typeface="MAC C Times" pitchFamily="18" charset="0"/>
              <a:sym typeface="Microsoft Sans Serif" pitchFamily="34" charset="0"/>
            </a:endParaRPr>
          </a:p>
          <a:p>
            <a:pPr lvl="1">
              <a:lnSpc>
                <a:spcPct val="80000"/>
              </a:lnSpc>
            </a:pPr>
            <a:endParaRPr lang="en-US" altLang="en-US" sz="2400">
              <a:latin typeface="MAC C Times" pitchFamily="18" charset="0"/>
              <a:sym typeface="Microsoft Sans Serif" pitchFamily="34" charset="0"/>
            </a:endParaRPr>
          </a:p>
          <a:p>
            <a:pPr>
              <a:lnSpc>
                <a:spcPct val="80000"/>
              </a:lnSpc>
            </a:pPr>
            <a:endParaRPr lang="en-US" altLang="en-US">
              <a:latin typeface="Calibri" pitchFamily="34" charset="0"/>
            </a:endParaRPr>
          </a:p>
        </p:txBody>
      </p:sp>
      <p:sp>
        <p:nvSpPr>
          <p:cNvPr id="17412" name="TextBox 4"/>
          <p:cNvSpPr>
            <a:spLocks noChangeArrowheads="1"/>
          </p:cNvSpPr>
          <p:nvPr/>
        </p:nvSpPr>
        <p:spPr bwMode="auto">
          <a:xfrm>
            <a:off x="0" y="6608763"/>
            <a:ext cx="6477000"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sym typeface="Microsoft Sans Serif" pitchFamily="34" charset="0"/>
              </a:rPr>
              <a:t>SOURCES: Ben Amar, 2006; Bostwick, 2012; NIDA, 2012a, 2012b (reference list).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CFD1F8F-22C0-4EC1-AED5-9398CF53DEDB}" type="slidenum">
              <a:rPr lang="en-US" altLang="zh-CN"/>
              <a:pPr/>
              <a:t>16</a:t>
            </a:fld>
            <a:endParaRPr lang="en-US" altLang="zh-CN"/>
          </a:p>
        </p:txBody>
      </p:sp>
      <p:sp>
        <p:nvSpPr>
          <p:cNvPr id="18434" name="Title 1"/>
          <p:cNvSpPr>
            <a:spLocks noGrp="1" noChangeArrowheads="1"/>
          </p:cNvSpPr>
          <p:nvPr>
            <p:ph type="title" idx="4294967295"/>
          </p:nvPr>
        </p:nvSpPr>
        <p:spPr>
          <a:xfrm>
            <a:off x="0" y="153988"/>
            <a:ext cx="9144000" cy="1219200"/>
          </a:xfrm>
          <a:noFill/>
          <a:ln/>
        </p:spPr>
        <p:txBody>
          <a:bodyPr/>
          <a:lstStyle/>
          <a:p>
            <a:r>
              <a:rPr lang="en-US" sz="3600">
                <a:solidFill>
                  <a:srgbClr val="006600"/>
                </a:solidFill>
                <a:latin typeface="MAC C Times" pitchFamily="18" charset="0"/>
                <a:sym typeface="Microsoft Sans Serif" pitchFamily="34" charset="0"/>
              </a:rPr>
              <a:t>Marihuana, negativni efekti vo bremenost</a:t>
            </a:r>
          </a:p>
        </p:txBody>
      </p:sp>
      <p:sp>
        <p:nvSpPr>
          <p:cNvPr id="18435" name="Content Placeholder 2"/>
          <p:cNvSpPr>
            <a:spLocks noGrp="1" noChangeArrowheads="1"/>
          </p:cNvSpPr>
          <p:nvPr>
            <p:ph idx="1"/>
          </p:nvPr>
        </p:nvSpPr>
        <p:spPr>
          <a:xfrm>
            <a:off x="76200" y="1982788"/>
            <a:ext cx="8991600" cy="4648200"/>
          </a:xfrm>
          <a:noFill/>
          <a:ln/>
        </p:spPr>
        <p:txBody>
          <a:bodyPr/>
          <a:lstStyle/>
          <a:p>
            <a:pPr marL="573088" lvl="1" indent="-455613">
              <a:lnSpc>
                <a:spcPct val="80000"/>
              </a:lnSpc>
              <a:buFont typeface="Arial" pitchFamily="34" charset="0"/>
              <a:buChar char="•"/>
            </a:pPr>
            <a:r>
              <a:rPr lang="en-US">
                <a:latin typeface="MAC C Times" pitchFamily="18" charset="0"/>
                <a:sym typeface="Microsoft Sans Serif" pitchFamily="34" charset="0"/>
              </a:rPr>
              <a:t>Postojat dokazi deka upotrebata na marihuana za vreme na bremenost mo`e da rezultira so:</a:t>
            </a:r>
            <a:endParaRPr lang="en-US" altLang="en-US">
              <a:latin typeface="MAC C Times" pitchFamily="18" charset="0"/>
              <a:sym typeface="Microsoft Sans Serif" pitchFamily="34" charset="0"/>
            </a:endParaRPr>
          </a:p>
          <a:p>
            <a:pPr marL="573088" lvl="1" indent="-455613">
              <a:lnSpc>
                <a:spcPct val="80000"/>
              </a:lnSpc>
            </a:pPr>
            <a:r>
              <a:rPr lang="en-US">
                <a:latin typeface="MAC C Times" pitchFamily="18" charset="0"/>
                <a:sym typeface="Microsoft Sans Serif" pitchFamily="34" charset="0"/>
              </a:rPr>
              <a:t>Zgolemen rizik od motorni, socijalni i kongnitivni naru{uvawa;</a:t>
            </a:r>
            <a:endParaRPr lang="en-US" altLang="en-US">
              <a:solidFill>
                <a:srgbClr val="FFFF00"/>
              </a:solidFill>
              <a:latin typeface="MAC C Times" pitchFamily="18" charset="0"/>
              <a:sym typeface="Microsoft Sans Serif" pitchFamily="34" charset="0"/>
            </a:endParaRPr>
          </a:p>
          <a:p>
            <a:pPr marL="573088" lvl="1" indent="-455613">
              <a:lnSpc>
                <a:spcPct val="80000"/>
              </a:lnSpc>
            </a:pPr>
            <a:r>
              <a:rPr lang="en-US">
                <a:latin typeface="MAC C Times" pitchFamily="18" charset="0"/>
                <a:sym typeface="Microsoft Sans Serif" pitchFamily="34" charset="0"/>
              </a:rPr>
              <a:t>Visok stepen na rodeni bebiwa so mala te`ina i razvoj na leukemija vo detstvo;</a:t>
            </a:r>
            <a:endParaRPr lang="en-US" altLang="en-US">
              <a:solidFill>
                <a:srgbClr val="FFFF00"/>
              </a:solidFill>
              <a:latin typeface="MAC C Times" pitchFamily="18" charset="0"/>
              <a:sym typeface="Microsoft Sans Serif" pitchFamily="34" charset="0"/>
            </a:endParaRPr>
          </a:p>
          <a:p>
            <a:pPr marL="573088" lvl="1" indent="-455613">
              <a:lnSpc>
                <a:spcPct val="80000"/>
              </a:lnSpc>
              <a:buClr>
                <a:schemeClr val="tx1"/>
              </a:buClr>
              <a:buSzPct val="85000"/>
              <a:buFont typeface="Arial" pitchFamily="34" charset="0"/>
              <a:buChar char="•"/>
            </a:pPr>
            <a:r>
              <a:rPr lang="en-US">
                <a:latin typeface="MAC C Times" pitchFamily="18" charset="0"/>
                <a:sym typeface="Microsoft Sans Serif" pitchFamily="34" charset="0"/>
              </a:rPr>
              <a:t>Marihuanata e najdena vo maj~inoto mleko iako nivoata generalno se smetaat za subklini~ki</a:t>
            </a:r>
            <a:r>
              <a:rPr lang="en-US" altLang="en-US">
                <a:latin typeface="MAC C Times" pitchFamily="18" charset="0"/>
                <a:sym typeface="Microsoft Sans Serif" pitchFamily="34" charset="0"/>
              </a:rPr>
              <a:t>. </a:t>
            </a:r>
          </a:p>
          <a:p>
            <a:pPr>
              <a:lnSpc>
                <a:spcPct val="80000"/>
              </a:lnSpc>
            </a:pPr>
            <a:endParaRPr lang="en-US" altLang="en-US">
              <a:latin typeface="MAC C Times" pitchFamily="18" charset="0"/>
              <a:sym typeface="Microsoft Sans Serif" pitchFamily="34" charset="0"/>
            </a:endParaRPr>
          </a:p>
        </p:txBody>
      </p:sp>
      <p:sp>
        <p:nvSpPr>
          <p:cNvPr id="18436" name="Rectangle 3"/>
          <p:cNvSpPr>
            <a:spLocks noChangeArrowheads="1"/>
          </p:cNvSpPr>
          <p:nvPr/>
        </p:nvSpPr>
        <p:spPr bwMode="auto">
          <a:xfrm>
            <a:off x="0" y="6550025"/>
            <a:ext cx="7315200"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ea typeface="Calibri" pitchFamily="34" charset="0"/>
                <a:cs typeface="Calibri" pitchFamily="34" charset="0"/>
                <a:sym typeface="Calibri" pitchFamily="34" charset="0"/>
              </a:rPr>
              <a:t>SOURCE: Texas Tech University, Health Sciences Center, 2013 (reference list).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p:cBhvr>
                                        <p:cTn id="12" dur="500"/>
                                        <p:tgtEl>
                                          <p:spTgt spid="18435">
                                            <p:txEl>
                                              <p:pRg st="1" end="1"/>
                                            </p:txEl>
                                          </p:spTgt>
                                        </p:tgtEl>
                                      </p:cBhvr>
                                    </p:animEffect>
                                  </p:childTnLst>
                                  <p:subTnLst>
                                    <p:par>
                                      <p:cTn dur="1" fill="hold" display="1" masterRel="nextClick" afterEffect="1"/>
                                    </p:pa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p:cBhvr>
                                        <p:cTn id="17" dur="500"/>
                                        <p:tgtEl>
                                          <p:spTgt spid="1843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Effect>
                                      <p:cBhvr>
                                        <p:cTn id="20"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920300D-FDCB-4535-93E8-C2153E4C3E70}" type="slidenum">
              <a:rPr lang="en-US" altLang="zh-CN"/>
              <a:pPr/>
              <a:t>17</a:t>
            </a:fld>
            <a:endParaRPr lang="en-US" altLang="zh-CN"/>
          </a:p>
        </p:txBody>
      </p:sp>
      <p:sp>
        <p:nvSpPr>
          <p:cNvPr id="19458" name="Title 1"/>
          <p:cNvSpPr>
            <a:spLocks noGrp="1" noChangeArrowheads="1"/>
          </p:cNvSpPr>
          <p:nvPr>
            <p:ph type="title" idx="4294967295"/>
          </p:nvPr>
        </p:nvSpPr>
        <p:spPr>
          <a:xfrm>
            <a:off x="0" y="152400"/>
            <a:ext cx="9144000" cy="1143000"/>
          </a:xfrm>
          <a:noFill/>
          <a:ln/>
        </p:spPr>
        <p:txBody>
          <a:bodyPr/>
          <a:lstStyle/>
          <a:p>
            <a:r>
              <a:rPr lang="en-US" altLang="en-US" sz="3200">
                <a:solidFill>
                  <a:srgbClr val="006600"/>
                </a:solidFill>
                <a:latin typeface="MAC C Times" pitchFamily="18" charset="0"/>
                <a:sym typeface="Microsoft Sans Serif" pitchFamily="34" charset="0"/>
              </a:rPr>
              <a:t>Mar</a:t>
            </a:r>
            <a:r>
              <a:rPr lang="en-US" sz="3200">
                <a:solidFill>
                  <a:srgbClr val="006600"/>
                </a:solidFill>
                <a:latin typeface="MAC C Times" pitchFamily="18" charset="0"/>
                <a:sym typeface="Microsoft Sans Serif" pitchFamily="34" charset="0"/>
              </a:rPr>
              <a:t>huana</a:t>
            </a:r>
            <a:r>
              <a:rPr lang="en-US" altLang="en-US" sz="3200">
                <a:solidFill>
                  <a:srgbClr val="006600"/>
                </a:solidFill>
                <a:latin typeface="MAC C Times" pitchFamily="18" charset="0"/>
                <a:sym typeface="Microsoft Sans Serif" pitchFamily="34" charset="0"/>
              </a:rPr>
              <a:t>: </a:t>
            </a:r>
            <a:br>
              <a:rPr lang="en-US" altLang="en-US" sz="3200">
                <a:solidFill>
                  <a:srgbClr val="006600"/>
                </a:solidFill>
                <a:latin typeface="MAC C Times" pitchFamily="18" charset="0"/>
                <a:sym typeface="Microsoft Sans Serif" pitchFamily="34" charset="0"/>
              </a:rPr>
            </a:br>
            <a:r>
              <a:rPr lang="en-US" altLang="en-US" sz="3200">
                <a:solidFill>
                  <a:srgbClr val="006600"/>
                </a:solidFill>
                <a:latin typeface="MAC C Times" pitchFamily="18" charset="0"/>
                <a:sym typeface="Microsoft Sans Serif" pitchFamily="34" charset="0"/>
              </a:rPr>
              <a:t>Poten</a:t>
            </a:r>
            <a:r>
              <a:rPr lang="en-US" sz="3200">
                <a:solidFill>
                  <a:srgbClr val="006600"/>
                </a:solidFill>
                <a:latin typeface="MAC C Times" pitchFamily="18" charset="0"/>
                <a:sym typeface="Microsoft Sans Serif" pitchFamily="34" charset="0"/>
              </a:rPr>
              <a:t>cijal za zloupotreba/zavisnost</a:t>
            </a:r>
            <a:endParaRPr lang="en-US" altLang="en-US" sz="3200">
              <a:solidFill>
                <a:srgbClr val="006600"/>
              </a:solidFill>
              <a:latin typeface="MAC C Times" pitchFamily="18" charset="0"/>
              <a:sym typeface="Microsoft Sans Serif" pitchFamily="34" charset="0"/>
            </a:endParaRPr>
          </a:p>
        </p:txBody>
      </p:sp>
      <p:sp>
        <p:nvSpPr>
          <p:cNvPr id="19459" name="Content Placeholder 2"/>
          <p:cNvSpPr>
            <a:spLocks noGrp="1" noChangeArrowheads="1"/>
          </p:cNvSpPr>
          <p:nvPr>
            <p:ph idx="1"/>
          </p:nvPr>
        </p:nvSpPr>
        <p:spPr>
          <a:xfrm>
            <a:off x="533400" y="2057400"/>
            <a:ext cx="8153400" cy="3657600"/>
          </a:xfrm>
          <a:noFill/>
          <a:ln/>
        </p:spPr>
        <p:txBody>
          <a:bodyPr/>
          <a:lstStyle/>
          <a:p>
            <a:pPr>
              <a:lnSpc>
                <a:spcPct val="80000"/>
              </a:lnSpc>
              <a:spcBef>
                <a:spcPct val="0"/>
              </a:spcBef>
              <a:spcAft>
                <a:spcPts val="900"/>
              </a:spcAft>
            </a:pPr>
            <a:r>
              <a:rPr lang="en-US" sz="2400">
                <a:latin typeface="MAC C Times" pitchFamily="18" charset="0"/>
                <a:sym typeface="Microsoft Sans Serif" pitchFamily="34" charset="0"/>
              </a:rPr>
              <a:t>Regularna i prolongirana upotreba mo`e da go promeni na~inot na rabota na mozokot vodej}i do zloupotreba ili zavisnost;</a:t>
            </a:r>
            <a:endParaRPr lang="en-US" altLang="en-US" sz="2400">
              <a:latin typeface="MAC C Times" pitchFamily="18" charset="0"/>
              <a:sym typeface="Microsoft Sans Serif" pitchFamily="34" charset="0"/>
            </a:endParaRPr>
          </a:p>
          <a:p>
            <a:pPr>
              <a:lnSpc>
                <a:spcPct val="80000"/>
              </a:lnSpc>
              <a:spcBef>
                <a:spcPct val="0"/>
              </a:spcBef>
              <a:spcAft>
                <a:spcPts val="900"/>
              </a:spcAft>
            </a:pPr>
            <a:r>
              <a:rPr lang="en-US" sz="2400">
                <a:latin typeface="MAC C Times" pitchFamily="18" charset="0"/>
                <a:sym typeface="Microsoft Sans Serif" pitchFamily="34" charset="0"/>
              </a:rPr>
              <a:t>Zloupotreba/zavisnost naj~esto se javuva kaj lu|e so naru{eno mentalno zdravje;</a:t>
            </a:r>
            <a:endParaRPr lang="en-US" altLang="en-US" sz="2400">
              <a:solidFill>
                <a:srgbClr val="FFFF00"/>
              </a:solidFill>
              <a:latin typeface="MAC C Times" pitchFamily="18" charset="0"/>
              <a:sym typeface="Microsoft Sans Serif" pitchFamily="34" charset="0"/>
            </a:endParaRPr>
          </a:p>
          <a:p>
            <a:pPr>
              <a:lnSpc>
                <a:spcPct val="80000"/>
              </a:lnSpc>
              <a:spcBef>
                <a:spcPct val="0"/>
              </a:spcBef>
              <a:spcAft>
                <a:spcPts val="900"/>
              </a:spcAft>
            </a:pPr>
            <a:r>
              <a:rPr lang="en-US" sz="2400">
                <a:latin typeface="MAC C Times" pitchFamily="18" charset="0"/>
                <a:sym typeface="Microsoft Sans Serif" pitchFamily="34" charset="0"/>
              </a:rPr>
              <a:t>Pacienti koi se na tretman od zavisnost prose~no ja koristele marihuanata sekojdnevno vo tek na deset godini i se otka`ale najmalku {est pati.</a:t>
            </a:r>
          </a:p>
          <a:p>
            <a:pPr>
              <a:lnSpc>
                <a:spcPct val="80000"/>
              </a:lnSpc>
              <a:spcBef>
                <a:spcPct val="0"/>
              </a:spcBef>
              <a:spcAft>
                <a:spcPts val="900"/>
              </a:spcAft>
            </a:pPr>
            <a:r>
              <a:rPr lang="en-US" sz="2400">
                <a:latin typeface="MAC C Times" pitchFamily="18" charset="0"/>
                <a:sym typeface="Microsoft Sans Serif" pitchFamily="34" charset="0"/>
              </a:rPr>
              <a:t>Rizik od zavisnost (nikotin 32%, alkohol 15%, marihuana 9%).</a:t>
            </a:r>
            <a:endParaRPr lang="en-US" altLang="en-US" sz="2400">
              <a:latin typeface="MAC C Times" pitchFamily="18" charset="0"/>
              <a:sym typeface="Microsoft Sans Serif" pitchFamily="34" charset="0"/>
            </a:endParaRPr>
          </a:p>
        </p:txBody>
      </p:sp>
      <p:sp>
        <p:nvSpPr>
          <p:cNvPr id="19460" name="TextBox 4"/>
          <p:cNvSpPr>
            <a:spLocks noChangeArrowheads="1"/>
          </p:cNvSpPr>
          <p:nvPr/>
        </p:nvSpPr>
        <p:spPr bwMode="auto">
          <a:xfrm>
            <a:off x="14288" y="6553200"/>
            <a:ext cx="6261100"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 Compton et al., 2004; NIDA, 2012a, 2012b; SAMHSA, 2012 (reference 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p:cBhvr>
                                        <p:cTn id="17" dur="500"/>
                                        <p:tgtEl>
                                          <p:spTgt spid="1945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p:cBhvr>
                                        <p:cTn id="20"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D86256E-6B73-42C1-8120-786BBB2A0ECE}" type="slidenum">
              <a:rPr lang="en-US" altLang="zh-CN"/>
              <a:pPr/>
              <a:t>18</a:t>
            </a:fld>
            <a:endParaRPr lang="en-US" altLang="zh-CN"/>
          </a:p>
        </p:txBody>
      </p:sp>
      <p:sp>
        <p:nvSpPr>
          <p:cNvPr id="20482" name="Content Placeholder 2"/>
          <p:cNvSpPr>
            <a:spLocks noGrp="1" noChangeArrowheads="1"/>
          </p:cNvSpPr>
          <p:nvPr>
            <p:ph idx="1"/>
          </p:nvPr>
        </p:nvSpPr>
        <p:spPr>
          <a:xfrm>
            <a:off x="0" y="4116388"/>
            <a:ext cx="8915400" cy="1979612"/>
          </a:xfrm>
          <a:noFill/>
          <a:ln/>
        </p:spPr>
        <p:txBody>
          <a:bodyPr/>
          <a:lstStyle/>
          <a:p>
            <a:pPr>
              <a:lnSpc>
                <a:spcPct val="80000"/>
              </a:lnSpc>
            </a:pPr>
            <a:endParaRPr lang="en-US" altLang="en-US" sz="2000">
              <a:latin typeface="Calibri" pitchFamily="34" charset="0"/>
              <a:sym typeface="Microsoft Sans Serif" pitchFamily="34" charset="0"/>
            </a:endParaRPr>
          </a:p>
          <a:p>
            <a:pPr lvl="1">
              <a:lnSpc>
                <a:spcPct val="80000"/>
              </a:lnSpc>
            </a:pPr>
            <a:r>
              <a:rPr lang="en-US" sz="2000">
                <a:latin typeface="MAC C Times" pitchFamily="18" charset="0"/>
                <a:sym typeface="Microsoft Sans Serif" pitchFamily="34" charset="0"/>
              </a:rPr>
              <a:t>Odgleduva~ite na marihuana rabotat vo nasoka da proizvedat {to pove}e potentna marihuana</a:t>
            </a:r>
            <a:r>
              <a:rPr lang="en-US" altLang="en-US" sz="2000">
                <a:latin typeface="MAC C Times" pitchFamily="18" charset="0"/>
                <a:sym typeface="Microsoft Sans Serif" pitchFamily="34" charset="0"/>
              </a:rPr>
              <a:t>.</a:t>
            </a:r>
          </a:p>
          <a:p>
            <a:pPr lvl="1">
              <a:lnSpc>
                <a:spcPct val="80000"/>
              </a:lnSpc>
            </a:pPr>
            <a:r>
              <a:rPr lang="en-US" sz="2000">
                <a:latin typeface="MAC C Times" pitchFamily="18" charset="0"/>
                <a:sym typeface="Microsoft Sans Serif" pitchFamily="34" charset="0"/>
              </a:rPr>
              <a:t>Vo sedumdesetite godini prose~nata koncentracija na </a:t>
            </a:r>
            <a:r>
              <a:rPr lang="en-US" altLang="en-US" sz="2000">
                <a:latin typeface="Times New Roman" pitchFamily="18" charset="0"/>
                <a:sym typeface="Microsoft Sans Serif" pitchFamily="34" charset="0"/>
              </a:rPr>
              <a:t>THC </a:t>
            </a:r>
            <a:r>
              <a:rPr lang="en-US" sz="2000">
                <a:latin typeface="MAC C Times" pitchFamily="18" charset="0"/>
                <a:sym typeface="Microsoft Sans Serif" pitchFamily="34" charset="0"/>
              </a:rPr>
              <a:t>bila</a:t>
            </a:r>
            <a:r>
              <a:rPr lang="en-US" altLang="en-US" sz="2000">
                <a:latin typeface="MAC C Times" pitchFamily="18" charset="0"/>
                <a:sym typeface="Microsoft Sans Serif" pitchFamily="34" charset="0"/>
              </a:rPr>
              <a:t> 1-2%. </a:t>
            </a:r>
            <a:r>
              <a:rPr lang="en-US" sz="2000">
                <a:latin typeface="MAC C Times" pitchFamily="18" charset="0"/>
                <a:sym typeface="Microsoft Sans Serif" pitchFamily="34" charset="0"/>
              </a:rPr>
              <a:t>Denes, koncentracijata na </a:t>
            </a:r>
            <a:r>
              <a:rPr lang="en-US" sz="2000">
                <a:latin typeface="Times New Roman" pitchFamily="18" charset="0"/>
                <a:sym typeface="Microsoft Sans Serif" pitchFamily="34" charset="0"/>
              </a:rPr>
              <a:t>THC </a:t>
            </a:r>
            <a:r>
              <a:rPr lang="en-US" sz="2000">
                <a:latin typeface="MAC C Times" pitchFamily="18" charset="0"/>
                <a:sym typeface="Microsoft Sans Serif" pitchFamily="34" charset="0"/>
              </a:rPr>
              <a:t>e okolu 20 %.</a:t>
            </a:r>
            <a:endParaRPr lang="en-US" altLang="en-US" sz="2000">
              <a:solidFill>
                <a:srgbClr val="FFFF00"/>
              </a:solidFill>
              <a:latin typeface="MAC C Times" pitchFamily="18" charset="0"/>
              <a:sym typeface="Microsoft Sans Serif" pitchFamily="34" charset="0"/>
            </a:endParaRPr>
          </a:p>
          <a:p>
            <a:pPr lvl="1">
              <a:lnSpc>
                <a:spcPct val="80000"/>
              </a:lnSpc>
            </a:pPr>
            <a:endParaRPr lang="en-US" altLang="en-US" sz="2000">
              <a:solidFill>
                <a:srgbClr val="FFFF00"/>
              </a:solidFill>
              <a:latin typeface="MAC C Times" pitchFamily="18" charset="0"/>
              <a:sym typeface="Microsoft Sans Serif" pitchFamily="34" charset="0"/>
            </a:endParaRPr>
          </a:p>
          <a:p>
            <a:pPr lvl="1">
              <a:lnSpc>
                <a:spcPct val="80000"/>
              </a:lnSpc>
            </a:pPr>
            <a:endParaRPr lang="en-US" altLang="en-US" sz="2000">
              <a:solidFill>
                <a:srgbClr val="FFFF00"/>
              </a:solidFill>
              <a:latin typeface="MAC C Times" pitchFamily="18" charset="0"/>
              <a:sym typeface="Microsoft Sans Serif" pitchFamily="34" charset="0"/>
            </a:endParaRPr>
          </a:p>
        </p:txBody>
      </p:sp>
      <p:sp>
        <p:nvSpPr>
          <p:cNvPr id="20483" name="TextBox 5"/>
          <p:cNvSpPr>
            <a:spLocks noChangeArrowheads="1"/>
          </p:cNvSpPr>
          <p:nvPr/>
        </p:nvSpPr>
        <p:spPr bwMode="auto">
          <a:xfrm>
            <a:off x="0" y="6553200"/>
            <a:ext cx="3768725"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SOURCES: Kleber, 2012; TRI, 2012 (reference list).</a:t>
            </a:r>
          </a:p>
        </p:txBody>
      </p:sp>
      <p:pic>
        <p:nvPicPr>
          <p:cNvPr id="20484" name="Picture 242"/>
          <p:cNvPicPr>
            <a:picLocks noChangeAspect="1" noChangeArrowheads="1"/>
          </p:cNvPicPr>
          <p:nvPr/>
        </p:nvPicPr>
        <p:blipFill>
          <a:blip r:embed="rId2" cstate="print"/>
          <a:srcRect/>
          <a:stretch>
            <a:fillRect/>
          </a:stretch>
        </p:blipFill>
        <p:spPr bwMode="auto">
          <a:xfrm>
            <a:off x="2514600" y="381000"/>
            <a:ext cx="3994150" cy="3354388"/>
          </a:xfrm>
          <a:prstGeom prst="rect">
            <a:avLst/>
          </a:prstGeom>
          <a:noFill/>
          <a:ln w="38100" cmpd="sng">
            <a:solidFill>
              <a:srgbClr val="00B0F0"/>
            </a:solidFill>
            <a:miter lim="800000"/>
            <a:headEnd/>
            <a:tailEnd/>
          </a:ln>
        </p:spPr>
      </p:pic>
      <p:sp>
        <p:nvSpPr>
          <p:cNvPr id="20485" name="Text Box 5"/>
          <p:cNvSpPr txBox="1">
            <a:spLocks noChangeArrowheads="1"/>
          </p:cNvSpPr>
          <p:nvPr/>
        </p:nvSpPr>
        <p:spPr bwMode="auto">
          <a:xfrm>
            <a:off x="533400" y="5792788"/>
            <a:ext cx="8077200" cy="639762"/>
          </a:xfrm>
          <a:prstGeom prst="rect">
            <a:avLst/>
          </a:prstGeom>
          <a:noFill/>
          <a:ln w="9525">
            <a:noFill/>
            <a:miter lim="800000"/>
            <a:headEnd/>
            <a:tailEnd/>
          </a:ln>
        </p:spPr>
        <p:txBody>
          <a:bodyPr>
            <a:spAutoFit/>
          </a:bodyPr>
          <a:lstStyle/>
          <a:p>
            <a:r>
              <a:rPr lang="en-US" altLang="en-US">
                <a:solidFill>
                  <a:srgbClr val="006600"/>
                </a:solidFill>
              </a:rPr>
              <a:t>Charlotte's Web</a:t>
            </a:r>
            <a:r>
              <a:rPr lang="en-US">
                <a:solidFill>
                  <a:srgbClr val="006600"/>
                </a:solidFill>
              </a:rPr>
              <a:t> (Canabis sativa L.), </a:t>
            </a:r>
            <a:r>
              <a:rPr lang="en-US">
                <a:solidFill>
                  <a:srgbClr val="006600"/>
                </a:solidFill>
                <a:latin typeface="MAC C Times" pitchFamily="18" charset="0"/>
              </a:rPr>
              <a:t>kanabis razvien vo 2011 godina so pomalku </a:t>
            </a:r>
            <a:r>
              <a:rPr lang="en-US">
                <a:solidFill>
                  <a:srgbClr val="006600"/>
                </a:solidFill>
                <a:latin typeface="Times New Roman" pitchFamily="18" charset="0"/>
              </a:rPr>
              <a:t>THC (&lt;0,3 %) </a:t>
            </a:r>
            <a:r>
              <a:rPr lang="en-US">
                <a:solidFill>
                  <a:srgbClr val="006600"/>
                </a:solidFill>
                <a:latin typeface="MAC C Times" pitchFamily="18" charset="0"/>
              </a:rPr>
              <a:t>i pove}e </a:t>
            </a:r>
            <a:r>
              <a:rPr lang="en-US">
                <a:solidFill>
                  <a:srgbClr val="006600"/>
                </a:solidFill>
                <a:latin typeface="Times New Roman" pitchFamily="18" charset="0"/>
              </a:rPr>
              <a:t>CBD</a:t>
            </a:r>
            <a:r>
              <a:rPr lang="en-US">
                <a:solidFill>
                  <a:srgbClr val="006600"/>
                </a:solidFill>
                <a:latin typeface="MAC C Times" pitchFamily="18" charset="0"/>
              </a:rPr>
              <a:t>.</a:t>
            </a:r>
            <a:endParaRPr lang="en-US" altLang="en-US">
              <a:solidFill>
                <a:srgbClr val="006600"/>
              </a:solidFill>
              <a:latin typeface="MAC C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p:cBhvr>
                                        <p:cTn id="7" dur="500"/>
                                        <p:tgtEl>
                                          <p:spTgt spid="204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p:cBhvr>
                                        <p:cTn id="12" dur="500"/>
                                        <p:tgtEl>
                                          <p:spTgt spid="20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9515F7B-68E7-488A-A3B0-9DD37842B548}" type="slidenum">
              <a:rPr lang="en-US" altLang="zh-CN"/>
              <a:pPr/>
              <a:t>19</a:t>
            </a:fld>
            <a:endParaRPr lang="en-US" altLang="zh-CN"/>
          </a:p>
        </p:txBody>
      </p:sp>
      <p:sp>
        <p:nvSpPr>
          <p:cNvPr id="21506" name="Title 1"/>
          <p:cNvSpPr>
            <a:spLocks noGrp="1" noChangeArrowheads="1"/>
          </p:cNvSpPr>
          <p:nvPr>
            <p:ph type="title" idx="4294967295"/>
          </p:nvPr>
        </p:nvSpPr>
        <p:spPr>
          <a:xfrm>
            <a:off x="457200" y="228600"/>
            <a:ext cx="8229600" cy="1143000"/>
          </a:xfrm>
          <a:noFill/>
          <a:ln/>
        </p:spPr>
        <p:txBody>
          <a:bodyPr/>
          <a:lstStyle/>
          <a:p>
            <a:r>
              <a:rPr lang="en-US" altLang="en-US" sz="3600">
                <a:latin typeface="MAC C Times" pitchFamily="18" charset="0"/>
                <a:sym typeface="Microsoft Sans Serif" pitchFamily="34" charset="0"/>
              </a:rPr>
              <a:t>Medic</a:t>
            </a:r>
            <a:r>
              <a:rPr lang="en-US" sz="3600">
                <a:latin typeface="MAC C Times" pitchFamily="18" charset="0"/>
                <a:sym typeface="Microsoft Sans Serif" pitchFamily="34" charset="0"/>
              </a:rPr>
              <a:t>inska Marihuana</a:t>
            </a:r>
            <a:endParaRPr lang="en-US" altLang="en-US" sz="3600">
              <a:latin typeface="MAC C Times" pitchFamily="18" charset="0"/>
              <a:sym typeface="Microsoft Sans Serif" pitchFamily="34" charset="0"/>
            </a:endParaRPr>
          </a:p>
        </p:txBody>
      </p:sp>
      <p:pic>
        <p:nvPicPr>
          <p:cNvPr id="21507" name="Picture 4"/>
          <p:cNvPicPr>
            <a:picLocks noChangeAspect="1" noChangeArrowheads="1"/>
          </p:cNvPicPr>
          <p:nvPr/>
        </p:nvPicPr>
        <p:blipFill>
          <a:blip r:embed="rId2" cstate="print"/>
          <a:srcRect/>
          <a:stretch>
            <a:fillRect/>
          </a:stretch>
        </p:blipFill>
        <p:spPr bwMode="auto">
          <a:xfrm>
            <a:off x="457200" y="1752600"/>
            <a:ext cx="3810000" cy="3811588"/>
          </a:xfrm>
          <a:prstGeom prst="rect">
            <a:avLst/>
          </a:prstGeom>
          <a:noFill/>
          <a:ln w="38100" cmpd="sng">
            <a:solidFill>
              <a:srgbClr val="00B0F0"/>
            </a:solidFill>
            <a:miter lim="800000"/>
            <a:headEnd/>
            <a:tailEnd/>
          </a:ln>
        </p:spPr>
      </p:pic>
      <p:sp>
        <p:nvSpPr>
          <p:cNvPr id="21508" name="Text Box 4"/>
          <p:cNvSpPr txBox="1">
            <a:spLocks noChangeArrowheads="1"/>
          </p:cNvSpPr>
          <p:nvPr/>
        </p:nvSpPr>
        <p:spPr bwMode="auto">
          <a:xfrm>
            <a:off x="4797425" y="2530475"/>
            <a:ext cx="3660775" cy="2651125"/>
          </a:xfrm>
          <a:prstGeom prst="rect">
            <a:avLst/>
          </a:prstGeom>
          <a:noFill/>
          <a:ln w="9525">
            <a:noFill/>
            <a:miter lim="800000"/>
            <a:headEnd/>
            <a:tailEnd/>
          </a:ln>
        </p:spPr>
        <p:txBody>
          <a:bodyPr>
            <a:spAutoFit/>
          </a:bodyPr>
          <a:lstStyle/>
          <a:p>
            <a:pPr algn="ctr"/>
            <a:r>
              <a:rPr lang="en-US" sz="2800">
                <a:latin typeface="MAC C Times" pitchFamily="18" charset="0"/>
              </a:rPr>
              <a:t>Upotreba na kanabis i negovi kanabinoidi vo tretman na bolesti ili za podobruvawe na simptomi.</a:t>
            </a:r>
            <a:endParaRPr lang="en-US" altLang="en-US" sz="2800">
              <a:latin typeface="MAC C Times"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C05931F-A25A-494A-9AB2-81ECF555D434}" type="slidenum">
              <a:rPr lang="en-US" altLang="zh-CN"/>
              <a:pPr/>
              <a:t>2</a:t>
            </a:fld>
            <a:endParaRPr lang="en-US" altLang="zh-CN"/>
          </a:p>
        </p:txBody>
      </p:sp>
      <p:sp>
        <p:nvSpPr>
          <p:cNvPr id="4098" name="Title 1"/>
          <p:cNvSpPr>
            <a:spLocks noGrp="1" noChangeArrowheads="1"/>
          </p:cNvSpPr>
          <p:nvPr>
            <p:ph type="title" idx="4294967295"/>
          </p:nvPr>
        </p:nvSpPr>
        <p:spPr>
          <a:xfrm>
            <a:off x="439738" y="0"/>
            <a:ext cx="8229600" cy="914400"/>
          </a:xfrm>
          <a:noFill/>
          <a:ln/>
        </p:spPr>
        <p:txBody>
          <a:bodyPr/>
          <a:lstStyle/>
          <a:p>
            <a:r>
              <a:rPr lang="en-US" sz="4000">
                <a:solidFill>
                  <a:srgbClr val="006600"/>
                </a:solidFill>
                <a:latin typeface="MAC C Times" pitchFamily="18" charset="0"/>
              </a:rPr>
              <a:t>Zo{to se upotrebuva marihuana</a:t>
            </a:r>
            <a:r>
              <a:rPr lang="en-US" altLang="en-US" sz="4000">
                <a:solidFill>
                  <a:srgbClr val="006600"/>
                </a:solidFill>
                <a:latin typeface="MAC C Times" pitchFamily="18" charset="0"/>
              </a:rPr>
              <a:t>?</a:t>
            </a:r>
          </a:p>
        </p:txBody>
      </p:sp>
      <p:sp>
        <p:nvSpPr>
          <p:cNvPr id="4099" name="Slide Number Placeholder 3"/>
          <p:cNvSpPr>
            <a:spLocks noGrp="1" noChangeArrowheads="1"/>
          </p:cNvSpPr>
          <p:nvPr/>
        </p:nvSpPr>
        <p:spPr bwMode="auto">
          <a:xfrm>
            <a:off x="6553200" y="6356350"/>
            <a:ext cx="2133600" cy="365125"/>
          </a:xfrm>
          <a:prstGeom prst="rect">
            <a:avLst/>
          </a:prstGeom>
          <a:noFill/>
          <a:ln>
            <a:noFill/>
          </a:ln>
        </p:spPr>
        <p:txBody>
          <a:bodyPr/>
          <a:lstStyle/>
          <a:p>
            <a:fld id="{08C5716C-460B-4253-B4CE-B2721DCCF3E8}" type="slidenum">
              <a:rPr lang="en-US"/>
              <a:pPr/>
              <a:t>2</a:t>
            </a:fld>
            <a:endParaRPr lang="en-US"/>
          </a:p>
        </p:txBody>
      </p:sp>
      <p:sp>
        <p:nvSpPr>
          <p:cNvPr id="4100" name="TextBox 4"/>
          <p:cNvSpPr>
            <a:spLocks noChangeArrowheads="1"/>
          </p:cNvSpPr>
          <p:nvPr/>
        </p:nvSpPr>
        <p:spPr bwMode="auto">
          <a:xfrm>
            <a:off x="-25400" y="6550025"/>
            <a:ext cx="4579938"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sym typeface="Microsoft Sans Serif" pitchFamily="34" charset="0"/>
              </a:rPr>
              <a:t>SOURCE: Pew Charitable Trust, 2013 (reference list).</a:t>
            </a:r>
          </a:p>
        </p:txBody>
      </p:sp>
      <p:pic>
        <p:nvPicPr>
          <p:cNvPr id="4101" name="Chart 5"/>
          <p:cNvPicPr>
            <a:picLocks noChangeArrowheads="1"/>
          </p:cNvPicPr>
          <p:nvPr/>
        </p:nvPicPr>
        <p:blipFill>
          <a:blip r:embed="rId2" cstate="print"/>
          <a:srcRect/>
          <a:stretch>
            <a:fillRect/>
          </a:stretch>
        </p:blipFill>
        <p:spPr bwMode="auto">
          <a:xfrm>
            <a:off x="76200" y="1219200"/>
            <a:ext cx="9144000" cy="564038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AAE7ED2-E80F-4497-83F2-F9FBDEEF8CEA}" type="slidenum">
              <a:rPr lang="en-US" altLang="zh-CN"/>
              <a:pPr/>
              <a:t>20</a:t>
            </a:fld>
            <a:endParaRPr lang="en-US" altLang="zh-CN"/>
          </a:p>
        </p:txBody>
      </p:sp>
      <p:sp>
        <p:nvSpPr>
          <p:cNvPr id="22530" name="Title 1"/>
          <p:cNvSpPr>
            <a:spLocks noGrp="1" noChangeArrowheads="1"/>
          </p:cNvSpPr>
          <p:nvPr>
            <p:ph type="title" idx="4294967295"/>
          </p:nvPr>
        </p:nvSpPr>
        <p:spPr>
          <a:noFill/>
          <a:ln/>
        </p:spPr>
        <p:txBody>
          <a:bodyPr/>
          <a:lstStyle/>
          <a:p>
            <a:r>
              <a:rPr lang="en-US" altLang="en-US" sz="3200">
                <a:solidFill>
                  <a:srgbClr val="006600"/>
                </a:solidFill>
                <a:latin typeface="MAC C Times" pitchFamily="18" charset="0"/>
                <a:sym typeface="Microsoft Sans Serif" pitchFamily="34" charset="0"/>
              </a:rPr>
              <a:t>M</a:t>
            </a:r>
            <a:r>
              <a:rPr lang="en-US" sz="3200">
                <a:solidFill>
                  <a:srgbClr val="006600"/>
                </a:solidFill>
                <a:latin typeface="MAC C Times" pitchFamily="18" charset="0"/>
                <a:sym typeface="Microsoft Sans Serif" pitchFamily="34" charset="0"/>
              </a:rPr>
              <a:t>arihuana-medicinski potencijal </a:t>
            </a:r>
            <a:br>
              <a:rPr lang="en-US" sz="3200">
                <a:solidFill>
                  <a:srgbClr val="006600"/>
                </a:solidFill>
                <a:latin typeface="MAC C Times" pitchFamily="18" charset="0"/>
                <a:sym typeface="Microsoft Sans Serif" pitchFamily="34" charset="0"/>
              </a:rPr>
            </a:br>
            <a:r>
              <a:rPr lang="en-US" sz="3200">
                <a:solidFill>
                  <a:srgbClr val="006600"/>
                </a:solidFill>
                <a:latin typeface="MAC C Times" pitchFamily="18" charset="0"/>
                <a:sym typeface="Microsoft Sans Serif" pitchFamily="34" charset="0"/>
              </a:rPr>
              <a:t>(baziran na istra`uva~ki dokazi)</a:t>
            </a:r>
            <a:endParaRPr lang="en-US" altLang="en-US" sz="3200">
              <a:solidFill>
                <a:srgbClr val="006600"/>
              </a:solidFill>
              <a:latin typeface="MAC C Times" pitchFamily="18" charset="0"/>
              <a:sym typeface="Microsoft Sans Serif" pitchFamily="34" charset="0"/>
            </a:endParaRPr>
          </a:p>
        </p:txBody>
      </p:sp>
      <p:sp>
        <p:nvSpPr>
          <p:cNvPr id="22531" name="Content Placeholder 2"/>
          <p:cNvSpPr>
            <a:spLocks noGrp="1" noChangeArrowheads="1"/>
          </p:cNvSpPr>
          <p:nvPr>
            <p:ph idx="1"/>
          </p:nvPr>
        </p:nvSpPr>
        <p:spPr>
          <a:xfrm>
            <a:off x="533400" y="1828800"/>
            <a:ext cx="7772400" cy="4573588"/>
          </a:xfrm>
          <a:noFill/>
          <a:ln/>
        </p:spPr>
        <p:txBody>
          <a:bodyPr/>
          <a:lstStyle/>
          <a:p>
            <a:pPr>
              <a:lnSpc>
                <a:spcPct val="80000"/>
              </a:lnSpc>
            </a:pPr>
            <a:r>
              <a:rPr lang="en-US" sz="2000">
                <a:latin typeface="MAC C Times" pitchFamily="18" charset="0"/>
                <a:sym typeface="Microsoft Sans Serif" pitchFamily="34" charset="0"/>
              </a:rPr>
              <a:t>Reducira gadewe;</a:t>
            </a:r>
            <a:r>
              <a:rPr lang="en-US" altLang="en-US" sz="2000">
                <a:latin typeface="MAC C Times" pitchFamily="18" charset="0"/>
                <a:sym typeface="Microsoft Sans Serif" pitchFamily="34" charset="0"/>
              </a:rPr>
              <a:t> </a:t>
            </a:r>
          </a:p>
          <a:p>
            <a:pPr>
              <a:lnSpc>
                <a:spcPct val="80000"/>
              </a:lnSpc>
            </a:pPr>
            <a:endParaRPr lang="en-US" alt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Stimulira apetit;</a:t>
            </a:r>
            <a:r>
              <a:rPr lang="en-US" altLang="en-US" sz="2000">
                <a:latin typeface="MAC C Times" pitchFamily="18" charset="0"/>
                <a:sym typeface="Microsoft Sans Serif" pitchFamily="34" charset="0"/>
              </a:rPr>
              <a:t> </a:t>
            </a:r>
          </a:p>
          <a:p>
            <a:pPr>
              <a:lnSpc>
                <a:spcPct val="80000"/>
              </a:lnSpc>
            </a:pPr>
            <a:endParaRPr lang="en-US" alt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Namaluva bolka;</a:t>
            </a:r>
            <a:r>
              <a:rPr lang="en-US" altLang="en-US" sz="2000">
                <a:latin typeface="MAC C Times" pitchFamily="18" charset="0"/>
                <a:sym typeface="Microsoft Sans Serif" pitchFamily="34" charset="0"/>
              </a:rPr>
              <a:t> </a:t>
            </a:r>
          </a:p>
          <a:p>
            <a:pPr>
              <a:lnSpc>
                <a:spcPct val="80000"/>
              </a:lnSpc>
            </a:pPr>
            <a:endParaRPr lang="en-US" alt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Kontrolira muskulna bolka, spazmi</a:t>
            </a:r>
            <a:r>
              <a:rPr lang="en-US" altLang="en-US" sz="2000">
                <a:latin typeface="MAC C Times" pitchFamily="18" charset="0"/>
                <a:sym typeface="Microsoft Sans Serif" pitchFamily="34" charset="0"/>
              </a:rPr>
              <a:t> </a:t>
            </a:r>
          </a:p>
          <a:p>
            <a:pPr>
              <a:lnSpc>
                <a:spcPct val="80000"/>
              </a:lnSpc>
            </a:pPr>
            <a:endParaRPr lang="en-US" alt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Reducira tikovi;</a:t>
            </a:r>
            <a:endParaRPr lang="en-US" altLang="en-US" sz="2000">
              <a:latin typeface="MAC C Times" pitchFamily="18" charset="0"/>
              <a:sym typeface="Microsoft Sans Serif" pitchFamily="34" charset="0"/>
            </a:endParaRPr>
          </a:p>
          <a:p>
            <a:pPr>
              <a:lnSpc>
                <a:spcPct val="80000"/>
              </a:lnSpc>
            </a:pPr>
            <a:endParaRPr lang="en-US" alt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Reducira konvulzii </a:t>
            </a:r>
            <a:r>
              <a:rPr lang="en-US" altLang="en-US" sz="2000">
                <a:latin typeface="MAC C Times" pitchFamily="18" charset="0"/>
                <a:sym typeface="Microsoft Sans Serif" pitchFamily="34" charset="0"/>
              </a:rPr>
              <a:t>(epilep</a:t>
            </a:r>
            <a:r>
              <a:rPr lang="en-US" sz="2000">
                <a:latin typeface="MAC C Times" pitchFamily="18" charset="0"/>
                <a:sym typeface="Microsoft Sans Serif" pitchFamily="34" charset="0"/>
              </a:rPr>
              <a:t>sija);</a:t>
            </a:r>
          </a:p>
          <a:p>
            <a:pPr>
              <a:lnSpc>
                <a:spcPct val="80000"/>
              </a:lnSpc>
            </a:pPr>
            <a:endParaRPr 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 Odbrena indikacija za terapevtska upotreba na ~ist </a:t>
            </a:r>
            <a:r>
              <a:rPr lang="en-US" sz="2000">
                <a:latin typeface="Times New Roman" pitchFamily="18" charset="0"/>
                <a:sym typeface="Microsoft Sans Serif" pitchFamily="34" charset="0"/>
              </a:rPr>
              <a:t>THC </a:t>
            </a:r>
            <a:r>
              <a:rPr lang="en-US" sz="2000">
                <a:latin typeface="MAC C Times" pitchFamily="18" charset="0"/>
                <a:sym typeface="Microsoft Sans Serif" pitchFamily="34" charset="0"/>
              </a:rPr>
              <a:t>kaj pacienti so HIV i kancer.</a:t>
            </a:r>
            <a:endParaRPr lang="en-US" altLang="en-US" sz="2000">
              <a:latin typeface="MAC C Times" pitchFamily="18" charset="0"/>
              <a:sym typeface="Microsoft Sans Serif" pitchFamily="34" charset="0"/>
            </a:endParaRPr>
          </a:p>
          <a:p>
            <a:pPr>
              <a:lnSpc>
                <a:spcPct val="80000"/>
              </a:lnSpc>
            </a:pPr>
            <a:endParaRPr lang="en-US" altLang="en-US" sz="2000">
              <a:latin typeface="MAC C Times" pitchFamily="18" charset="0"/>
            </a:endParaRPr>
          </a:p>
        </p:txBody>
      </p:sp>
      <p:sp>
        <p:nvSpPr>
          <p:cNvPr id="22532" name="TextBox 4"/>
          <p:cNvSpPr>
            <a:spLocks noChangeArrowheads="1"/>
          </p:cNvSpPr>
          <p:nvPr/>
        </p:nvSpPr>
        <p:spPr bwMode="auto">
          <a:xfrm>
            <a:off x="0" y="6550025"/>
            <a:ext cx="3167063"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 Ben Amar, 2006 (reference list).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AA8EADC-1BE3-4811-AFAD-CE7EFE469BA7}" type="slidenum">
              <a:rPr lang="en-US" altLang="zh-CN"/>
              <a:pPr/>
              <a:t>21</a:t>
            </a:fld>
            <a:endParaRPr lang="en-US" altLang="zh-CN"/>
          </a:p>
        </p:txBody>
      </p:sp>
      <p:sp>
        <p:nvSpPr>
          <p:cNvPr id="23554" name="Title 1"/>
          <p:cNvSpPr>
            <a:spLocks noGrp="1" noChangeArrowheads="1"/>
          </p:cNvSpPr>
          <p:nvPr>
            <p:ph type="title" idx="4294967295"/>
          </p:nvPr>
        </p:nvSpPr>
        <p:spPr>
          <a:xfrm>
            <a:off x="304800" y="0"/>
            <a:ext cx="8382000" cy="1447800"/>
          </a:xfrm>
          <a:noFill/>
          <a:ln/>
        </p:spPr>
        <p:txBody>
          <a:bodyPr/>
          <a:lstStyle/>
          <a:p>
            <a:r>
              <a:rPr lang="en-US" altLang="en-US" sz="3600">
                <a:solidFill>
                  <a:srgbClr val="006600"/>
                </a:solidFill>
                <a:latin typeface="MAC C Times" pitchFamily="18" charset="0"/>
              </a:rPr>
              <a:t>Mari</a:t>
            </a:r>
            <a:r>
              <a:rPr lang="en-US" sz="3600">
                <a:solidFill>
                  <a:srgbClr val="006600"/>
                </a:solidFill>
                <a:latin typeface="MAC C Times" pitchFamily="18" charset="0"/>
              </a:rPr>
              <a:t>huana-medicinski potencijal</a:t>
            </a:r>
            <a:r>
              <a:rPr lang="en-US" altLang="en-US" sz="3600">
                <a:solidFill>
                  <a:srgbClr val="006600"/>
                </a:solidFill>
                <a:latin typeface="MAC C Times" pitchFamily="18" charset="0"/>
              </a:rPr>
              <a:t/>
            </a:r>
            <a:br>
              <a:rPr lang="en-US" altLang="en-US" sz="3600">
                <a:solidFill>
                  <a:srgbClr val="006600"/>
                </a:solidFill>
                <a:latin typeface="MAC C Times" pitchFamily="18" charset="0"/>
              </a:rPr>
            </a:br>
            <a:r>
              <a:rPr lang="en-US" sz="3600">
                <a:solidFill>
                  <a:srgbClr val="006600"/>
                </a:solidFill>
                <a:latin typeface="MAC C Times" pitchFamily="18" charset="0"/>
              </a:rPr>
              <a:t>(tekovni klini~ki ispituvawa)</a:t>
            </a:r>
            <a:endParaRPr lang="en-US" altLang="en-US" sz="3600">
              <a:solidFill>
                <a:srgbClr val="006600"/>
              </a:solidFill>
              <a:latin typeface="MAC C Times" pitchFamily="18" charset="0"/>
            </a:endParaRPr>
          </a:p>
        </p:txBody>
      </p:sp>
      <p:sp>
        <p:nvSpPr>
          <p:cNvPr id="23555" name="Content Placeholder 2"/>
          <p:cNvSpPr>
            <a:spLocks noGrp="1" noChangeArrowheads="1"/>
          </p:cNvSpPr>
          <p:nvPr>
            <p:ph idx="1"/>
          </p:nvPr>
        </p:nvSpPr>
        <p:spPr>
          <a:xfrm>
            <a:off x="228600" y="1371600"/>
            <a:ext cx="8839200" cy="5334000"/>
          </a:xfrm>
          <a:noFill/>
          <a:ln/>
        </p:spPr>
        <p:txBody>
          <a:bodyPr/>
          <a:lstStyle/>
          <a:p>
            <a:pPr>
              <a:lnSpc>
                <a:spcPct val="80000"/>
              </a:lnSpc>
            </a:pPr>
            <a:r>
              <a:rPr lang="en-US" sz="2400">
                <a:latin typeface="MAC C Times" pitchFamily="18" charset="0"/>
                <a:sym typeface="Microsoft Sans Serif" pitchFamily="34" charset="0"/>
              </a:rPr>
              <a:t>Istra`uvawa vo koi se ispituva potencijalot na marihuanata i lekovi bazirani na marihuana vo tretman na:</a:t>
            </a:r>
            <a:endParaRPr lang="en-US" altLang="en-US" sz="2400">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Multipla skleroza;</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Visok puls</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HOBS</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altLang="en-US" sz="2200">
                <a:solidFill>
                  <a:srgbClr val="006600"/>
                </a:solidFill>
                <a:latin typeface="MAC C Times" pitchFamily="18" charset="0"/>
                <a:sym typeface="Microsoft Sans Serif" pitchFamily="34" charset="0"/>
              </a:rPr>
              <a:t>S</a:t>
            </a:r>
            <a:r>
              <a:rPr lang="en-US" sz="2200">
                <a:solidFill>
                  <a:srgbClr val="006600"/>
                </a:solidFill>
                <a:latin typeface="MAC C Times" pitchFamily="18" charset="0"/>
                <a:sym typeface="Microsoft Sans Serif" pitchFamily="34" charset="0"/>
              </a:rPr>
              <a:t>rpesta anemija</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Bolka pri povreda na r'beten mozok</a:t>
            </a:r>
            <a:r>
              <a:rPr lang="en-US" altLang="en-US" sz="2200">
                <a:solidFill>
                  <a:srgbClr val="006600"/>
                </a:solidFill>
                <a:latin typeface="MAC C Times" pitchFamily="18" charset="0"/>
                <a:sym typeface="Microsoft Sans Serif" pitchFamily="34" charset="0"/>
              </a:rPr>
              <a:t> </a:t>
            </a:r>
          </a:p>
          <a:p>
            <a:pPr lvl="1">
              <a:lnSpc>
                <a:spcPct val="80000"/>
              </a:lnSpc>
              <a:spcBef>
                <a:spcPct val="0"/>
              </a:spcBef>
            </a:pPr>
            <a:r>
              <a:rPr lang="en-US" sz="2200">
                <a:solidFill>
                  <a:srgbClr val="006600"/>
                </a:solidFill>
                <a:latin typeface="MAC C Times" pitchFamily="18" charset="0"/>
                <a:sym typeface="Microsoft Sans Serif" pitchFamily="34" charset="0"/>
              </a:rPr>
              <a:t>Kronova bolest</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Problemi so hepar</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Bolka kaj pacienti so kancer</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Tumori na mozok</a:t>
            </a:r>
            <a:endParaRPr lang="en-US" altLang="en-US" sz="2200">
              <a:solidFill>
                <a:srgbClr val="006600"/>
              </a:solidFill>
              <a:latin typeface="MAC C Times" pitchFamily="18" charset="0"/>
              <a:sym typeface="Microsoft Sans Serif" pitchFamily="34" charset="0"/>
            </a:endParaRPr>
          </a:p>
          <a:p>
            <a:pPr lvl="1">
              <a:lnSpc>
                <a:spcPct val="80000"/>
              </a:lnSpc>
              <a:spcBef>
                <a:spcPct val="0"/>
              </a:spcBef>
            </a:pPr>
            <a:r>
              <a:rPr lang="en-US" sz="2200">
                <a:solidFill>
                  <a:srgbClr val="006600"/>
                </a:solidFill>
                <a:latin typeface="MAC C Times" pitchFamily="18" charset="0"/>
                <a:sym typeface="Microsoft Sans Serif" pitchFamily="34" charset="0"/>
              </a:rPr>
              <a:t>Demencija</a:t>
            </a:r>
            <a:endParaRPr lang="en-US" altLang="en-US" sz="2200">
              <a:solidFill>
                <a:srgbClr val="006600"/>
              </a:solidFill>
              <a:latin typeface="MAC C Times" pitchFamily="18" charset="0"/>
              <a:sym typeface="Microsoft Sans Serif" pitchFamily="34" charset="0"/>
            </a:endParaRPr>
          </a:p>
          <a:p>
            <a:pPr>
              <a:lnSpc>
                <a:spcPct val="80000"/>
              </a:lnSpc>
              <a:spcBef>
                <a:spcPct val="0"/>
              </a:spcBef>
            </a:pPr>
            <a:r>
              <a:rPr lang="en-US" sz="2400">
                <a:latin typeface="MAC C Times" pitchFamily="18" charset="0"/>
                <a:sym typeface="Microsoft Sans Serif" pitchFamily="34" charset="0"/>
              </a:rPr>
              <a:t>Mnogu od ovie istra`uvawa se odvivat na pacienti te{ki za tretman bidej}i imaat pove}e fizi~ki i/ili mentalni zdravstveni problemi.</a:t>
            </a:r>
            <a:endParaRPr lang="en-US" altLang="en-US" sz="2400">
              <a:latin typeface="MAC C Times" pitchFamily="18" charset="0"/>
              <a:sym typeface="Microsoft Sans Serif" pitchFamily="34" charset="0"/>
            </a:endParaRPr>
          </a:p>
          <a:p>
            <a:pPr lvl="1">
              <a:lnSpc>
                <a:spcPct val="80000"/>
              </a:lnSpc>
              <a:spcBef>
                <a:spcPct val="0"/>
              </a:spcBef>
            </a:pPr>
            <a:endParaRPr lang="en-US" altLang="en-US" sz="2400">
              <a:solidFill>
                <a:srgbClr val="FFFF00"/>
              </a:solidFill>
              <a:latin typeface="MAC C Times" pitchFamily="18" charset="0"/>
              <a:sym typeface="Microsoft Sans Serif" pitchFamily="34" charset="0"/>
            </a:endParaRPr>
          </a:p>
          <a:p>
            <a:pPr>
              <a:lnSpc>
                <a:spcPct val="80000"/>
              </a:lnSpc>
              <a:spcBef>
                <a:spcPct val="0"/>
              </a:spcBef>
            </a:pPr>
            <a:endParaRPr lang="en-US" altLang="en-US">
              <a:latin typeface="Calibri" pitchFamily="34" charset="0"/>
              <a:sym typeface="Microsoft Sans Serif" pitchFamily="34" charset="0"/>
            </a:endParaRPr>
          </a:p>
        </p:txBody>
      </p:sp>
      <p:sp>
        <p:nvSpPr>
          <p:cNvPr id="23556" name="Rectangle 4"/>
          <p:cNvSpPr>
            <a:spLocks noChangeArrowheads="1"/>
          </p:cNvSpPr>
          <p:nvPr/>
        </p:nvSpPr>
        <p:spPr bwMode="auto">
          <a:xfrm>
            <a:off x="0" y="6569075"/>
            <a:ext cx="5245100"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 U.S. National Institutes of Health, 2013. </a:t>
            </a:r>
            <a:r>
              <a:rPr lang="en-US" sz="1400" i="1">
                <a:solidFill>
                  <a:srgbClr val="FFFFFF"/>
                </a:solidFill>
                <a:latin typeface="Calibri" pitchFamily="34" charset="0"/>
                <a:sym typeface="Microsoft Sans Serif" pitchFamily="34" charset="0"/>
              </a:rPr>
              <a:t>ClinicalTrials.gov</a:t>
            </a:r>
            <a:r>
              <a:rPr lang="en-US" sz="1400">
                <a:solidFill>
                  <a:srgbClr val="FFFFFF"/>
                </a:solidFill>
                <a:latin typeface="Calibri" pitchFamily="34" charset="0"/>
                <a:sym typeface="Microsoft Sans Serif"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655EE0E-4412-44D8-9B29-965BC4C8B459}" type="slidenum">
              <a:rPr lang="en-US" altLang="zh-CN"/>
              <a:pPr/>
              <a:t>22</a:t>
            </a:fld>
            <a:endParaRPr lang="en-US" altLang="zh-CN"/>
          </a:p>
        </p:txBody>
      </p:sp>
      <p:sp>
        <p:nvSpPr>
          <p:cNvPr id="24578" name="Title 1"/>
          <p:cNvSpPr>
            <a:spLocks noGrp="1" noChangeArrowheads="1"/>
          </p:cNvSpPr>
          <p:nvPr>
            <p:ph type="title" idx="4294967295"/>
          </p:nvPr>
        </p:nvSpPr>
        <p:spPr>
          <a:xfrm>
            <a:off x="304800" y="0"/>
            <a:ext cx="8382000" cy="1447800"/>
          </a:xfrm>
          <a:noFill/>
          <a:ln/>
        </p:spPr>
        <p:txBody>
          <a:bodyPr/>
          <a:lstStyle/>
          <a:p>
            <a:r>
              <a:rPr lang="en-US" altLang="en-US" sz="3200">
                <a:solidFill>
                  <a:srgbClr val="006600"/>
                </a:solidFill>
                <a:latin typeface="MAC C Times" pitchFamily="18" charset="0"/>
              </a:rPr>
              <a:t>Mari</a:t>
            </a:r>
            <a:r>
              <a:rPr lang="en-US" sz="3200">
                <a:solidFill>
                  <a:srgbClr val="006600"/>
                </a:solidFill>
                <a:latin typeface="MAC C Times" pitchFamily="18" charset="0"/>
              </a:rPr>
              <a:t>huana-medicinski potencijal</a:t>
            </a:r>
            <a:r>
              <a:rPr lang="en-US" altLang="en-US" sz="3200">
                <a:solidFill>
                  <a:srgbClr val="006600"/>
                </a:solidFill>
                <a:latin typeface="MAC C Times" pitchFamily="18" charset="0"/>
              </a:rPr>
              <a:t/>
            </a:r>
            <a:br>
              <a:rPr lang="en-US" altLang="en-US" sz="3200">
                <a:solidFill>
                  <a:srgbClr val="006600"/>
                </a:solidFill>
                <a:latin typeface="MAC C Times" pitchFamily="18" charset="0"/>
              </a:rPr>
            </a:br>
            <a:r>
              <a:rPr lang="en-US" sz="3200">
                <a:solidFill>
                  <a:srgbClr val="006600"/>
                </a:solidFill>
                <a:latin typeface="MAC C Times" pitchFamily="18" charset="0"/>
              </a:rPr>
              <a:t>(mo`na terapevtska primena)</a:t>
            </a:r>
            <a:endParaRPr lang="en-US" altLang="en-US" sz="3200">
              <a:solidFill>
                <a:srgbClr val="006600"/>
              </a:solidFill>
              <a:latin typeface="MAC C Times" pitchFamily="18" charset="0"/>
            </a:endParaRPr>
          </a:p>
        </p:txBody>
      </p:sp>
      <p:sp>
        <p:nvSpPr>
          <p:cNvPr id="24579" name="Content Placeholder 2"/>
          <p:cNvSpPr>
            <a:spLocks noGrp="1" noChangeArrowheads="1"/>
          </p:cNvSpPr>
          <p:nvPr>
            <p:ph idx="1"/>
          </p:nvPr>
        </p:nvSpPr>
        <p:spPr>
          <a:xfrm>
            <a:off x="533400" y="1828800"/>
            <a:ext cx="7543800" cy="3657600"/>
          </a:xfrm>
          <a:noFill/>
          <a:ln/>
        </p:spPr>
        <p:txBody>
          <a:bodyPr/>
          <a:lstStyle/>
          <a:p>
            <a:r>
              <a:rPr lang="en-US" sz="2400">
                <a:latin typeface="MAC C Times" pitchFamily="18" charset="0"/>
                <a:sym typeface="Microsoft Sans Serif" pitchFamily="34" charset="0"/>
              </a:rPr>
              <a:t>Kanabis i kanabinoidite mo`e da imaat primena i vo slednive sostojbi:</a:t>
            </a:r>
            <a:endParaRPr lang="en-US" altLang="en-US" sz="2400">
              <a:latin typeface="MAC C Times" pitchFamily="18" charset="0"/>
              <a:sym typeface="Microsoft Sans Serif" pitchFamily="34" charset="0"/>
            </a:endParaRPr>
          </a:p>
          <a:p>
            <a:pPr lvl="1">
              <a:spcBef>
                <a:spcPct val="0"/>
              </a:spcBef>
            </a:pPr>
            <a:r>
              <a:rPr lang="en-US" sz="2400">
                <a:solidFill>
                  <a:srgbClr val="006600"/>
                </a:solidFill>
                <a:latin typeface="MAC C Times" pitchFamily="18" charset="0"/>
                <a:sym typeface="Microsoft Sans Serif" pitchFamily="34" charset="0"/>
              </a:rPr>
              <a:t>Tretman na depresija i anksioznost;</a:t>
            </a:r>
            <a:endParaRPr lang="en-US" altLang="en-US" sz="2400">
              <a:solidFill>
                <a:srgbClr val="006600"/>
              </a:solidFill>
              <a:latin typeface="MAC C Times" pitchFamily="18" charset="0"/>
              <a:sym typeface="Microsoft Sans Serif" pitchFamily="34" charset="0"/>
            </a:endParaRPr>
          </a:p>
          <a:p>
            <a:pPr lvl="1">
              <a:spcBef>
                <a:spcPct val="0"/>
              </a:spcBef>
            </a:pPr>
            <a:r>
              <a:rPr lang="en-US" sz="2400">
                <a:solidFill>
                  <a:srgbClr val="006600"/>
                </a:solidFill>
                <a:latin typeface="MAC C Times" pitchFamily="18" charset="0"/>
                <a:sym typeface="Microsoft Sans Serif" pitchFamily="34" charset="0"/>
              </a:rPr>
              <a:t>Redukcija na intraokularen pritisok vo tretman na glaukoma;</a:t>
            </a:r>
            <a:endParaRPr lang="en-US" altLang="en-US" sz="2400">
              <a:solidFill>
                <a:srgbClr val="006600"/>
              </a:solidFill>
              <a:latin typeface="MAC C Times" pitchFamily="18" charset="0"/>
              <a:sym typeface="Microsoft Sans Serif" pitchFamily="34" charset="0"/>
            </a:endParaRPr>
          </a:p>
          <a:p>
            <a:pPr lvl="1">
              <a:spcBef>
                <a:spcPct val="0"/>
              </a:spcBef>
            </a:pPr>
            <a:r>
              <a:rPr lang="en-US" sz="2400">
                <a:solidFill>
                  <a:srgbClr val="006600"/>
                </a:solidFill>
                <a:latin typeface="MAC C Times" pitchFamily="18" charset="0"/>
                <a:sym typeface="Microsoft Sans Serif" pitchFamily="34" charset="0"/>
              </a:rPr>
              <a:t>Bronhodilatacija vo tretman na astma;</a:t>
            </a:r>
            <a:endParaRPr lang="en-US" altLang="en-US" sz="2400">
              <a:solidFill>
                <a:srgbClr val="006600"/>
              </a:solidFill>
              <a:latin typeface="MAC C Times" pitchFamily="18" charset="0"/>
              <a:sym typeface="Microsoft Sans Serif" pitchFamily="34" charset="0"/>
            </a:endParaRPr>
          </a:p>
          <a:p>
            <a:pPr lvl="1">
              <a:spcBef>
                <a:spcPct val="0"/>
              </a:spcBef>
            </a:pPr>
            <a:r>
              <a:rPr lang="en-US" sz="2400">
                <a:solidFill>
                  <a:srgbClr val="006600"/>
                </a:solidFill>
                <a:latin typeface="MAC C Times" pitchFamily="18" charset="0"/>
                <a:sym typeface="Microsoft Sans Serif" pitchFamily="34" charset="0"/>
              </a:rPr>
              <a:t>Kako imunosupresivi vo tretman na avtoimuni zaboluvawa ili vo prevencija od otfrlawe na transplantirani organi i tkiva.</a:t>
            </a:r>
            <a:endParaRPr lang="en-US" altLang="en-US" sz="2400">
              <a:solidFill>
                <a:srgbClr val="FFFF00"/>
              </a:solidFill>
              <a:latin typeface="MAC C Times" pitchFamily="18" charset="0"/>
              <a:sym typeface="Microsoft Sans Serif" pitchFamily="34" charset="0"/>
            </a:endParaRPr>
          </a:p>
          <a:p>
            <a:pPr>
              <a:spcBef>
                <a:spcPct val="0"/>
              </a:spcBef>
            </a:pPr>
            <a:endParaRPr lang="en-US" altLang="en-US" sz="2400">
              <a:latin typeface="Calibri" pitchFamily="34" charset="0"/>
              <a:sym typeface="Microsoft Sans Serif"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ph type="title"/>
          </p:nvPr>
        </p:nvSpPr>
        <p:spPr>
          <a:xfrm>
            <a:off x="457200" y="152400"/>
            <a:ext cx="8229600" cy="1143000"/>
          </a:xfrm>
        </p:spPr>
        <p:txBody>
          <a:bodyPr/>
          <a:lstStyle/>
          <a:p>
            <a:r>
              <a:rPr lang="en-US" sz="2800">
                <a:solidFill>
                  <a:srgbClr val="006600"/>
                </a:solidFill>
                <a:latin typeface="MAC C Times" pitchFamily="18" charset="0"/>
              </a:rPr>
              <a:t>Problem vo dizajn na klini~ki studii?</a:t>
            </a:r>
            <a:r>
              <a:rPr lang="en-US" sz="4000"/>
              <a:t> </a:t>
            </a:r>
            <a:endParaRPr lang="en-US" altLang="en-US" sz="4000"/>
          </a:p>
        </p:txBody>
      </p:sp>
      <p:sp>
        <p:nvSpPr>
          <p:cNvPr id="25603" name="Rectangle 3"/>
          <p:cNvSpPr>
            <a:spLocks noChangeArrowheads="1"/>
          </p:cNvSpPr>
          <p:nvPr>
            <p:ph type="body" idx="1"/>
          </p:nvPr>
        </p:nvSpPr>
        <p:spPr>
          <a:xfrm>
            <a:off x="762000" y="1600200"/>
            <a:ext cx="7696200" cy="4525963"/>
          </a:xfrm>
        </p:spPr>
        <p:txBody>
          <a:bodyPr/>
          <a:lstStyle/>
          <a:p>
            <a:pPr algn="just">
              <a:lnSpc>
                <a:spcPct val="90000"/>
              </a:lnSpc>
              <a:buFontTx/>
              <a:buNone/>
            </a:pPr>
            <a:r>
              <a:rPr lang="en-US" sz="2800">
                <a:latin typeface="MAC C Times" pitchFamily="18" charset="0"/>
              </a:rPr>
              <a:t>Site farmakokinetski podatoci za kana-binoidite se dobieni od studii so akutno ednokratno dozirawe. </a:t>
            </a:r>
          </a:p>
          <a:p>
            <a:pPr algn="just">
              <a:lnSpc>
                <a:spcPct val="90000"/>
              </a:lnSpc>
              <a:buFontTx/>
              <a:buNone/>
            </a:pPr>
            <a:r>
              <a:rPr lang="en-US" sz="2800">
                <a:latin typeface="Times New Roman" pitchFamily="18" charset="0"/>
              </a:rPr>
              <a:t>THC </a:t>
            </a:r>
            <a:r>
              <a:rPr lang="en-US" sz="2800">
                <a:latin typeface="MAC C Times" pitchFamily="18" charset="0"/>
              </a:rPr>
              <a:t>e liposolubilen (proa|a brzo od plazma vo tkivo kade se akumulira). </a:t>
            </a:r>
          </a:p>
          <a:p>
            <a:pPr algn="just">
              <a:lnSpc>
                <a:spcPct val="90000"/>
              </a:lnSpc>
              <a:buFontTx/>
              <a:buNone/>
            </a:pPr>
            <a:r>
              <a:rPr lang="en-US" sz="2800">
                <a:latin typeface="Times New Roman" pitchFamily="18" charset="0"/>
              </a:rPr>
              <a:t>CBD </a:t>
            </a:r>
            <a:r>
              <a:rPr lang="en-US" sz="2800">
                <a:latin typeface="MAC C Times" pitchFamily="18" charset="0"/>
              </a:rPr>
              <a:t>e efektiven inhibitor na citohrom </a:t>
            </a:r>
            <a:r>
              <a:rPr lang="en-US" sz="2800">
                <a:latin typeface="Times New Roman" pitchFamily="18" charset="0"/>
              </a:rPr>
              <a:t>P450 </a:t>
            </a:r>
            <a:r>
              <a:rPr lang="en-US" sz="2800">
                <a:latin typeface="MAC C Times" pitchFamily="18" charset="0"/>
              </a:rPr>
              <a:t>daden akutno, a inducer ako se dava hroni~no. </a:t>
            </a:r>
          </a:p>
          <a:p>
            <a:pPr algn="just">
              <a:lnSpc>
                <a:spcPct val="90000"/>
              </a:lnSpc>
              <a:buFontTx/>
              <a:buNone/>
            </a:pPr>
            <a:r>
              <a:rPr lang="en-US" sz="2800">
                <a:latin typeface="MAC C Times" pitchFamily="18" charset="0"/>
              </a:rPr>
              <a:t>Zna~itelen rizik od metaboli~ka interak-cija pome|u </a:t>
            </a:r>
            <a:r>
              <a:rPr lang="en-US" sz="2800">
                <a:latin typeface="Times New Roman" pitchFamily="18" charset="0"/>
              </a:rPr>
              <a:t>THC </a:t>
            </a:r>
            <a:r>
              <a:rPr lang="en-US" sz="2800">
                <a:latin typeface="MAC C Times" pitchFamily="18" charset="0"/>
              </a:rPr>
              <a:t>i </a:t>
            </a:r>
            <a:r>
              <a:rPr lang="en-US" sz="2800">
                <a:latin typeface="Times New Roman" pitchFamily="18" charset="0"/>
              </a:rPr>
              <a:t>CBD</a:t>
            </a:r>
            <a:r>
              <a:rPr lang="en-US" sz="2800">
                <a:latin typeface="MAC C Times" pitchFamily="18" charset="0"/>
              </a:rPr>
              <a:t>.</a:t>
            </a:r>
            <a:endParaRPr lang="en-US" altLang="en-US" sz="2800">
              <a:latin typeface="MAC C Times"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830713B-C852-40D7-8C75-FB986122B08E}" type="slidenum">
              <a:rPr lang="en-US" altLang="zh-CN"/>
              <a:pPr/>
              <a:t>24</a:t>
            </a:fld>
            <a:endParaRPr lang="en-US" altLang="zh-CN"/>
          </a:p>
        </p:txBody>
      </p:sp>
      <p:sp>
        <p:nvSpPr>
          <p:cNvPr id="26626" name="Title 1"/>
          <p:cNvSpPr>
            <a:spLocks noGrp="1" noChangeArrowheads="1"/>
          </p:cNvSpPr>
          <p:nvPr>
            <p:ph type="title" idx="4294967295"/>
          </p:nvPr>
        </p:nvSpPr>
        <p:spPr>
          <a:xfrm>
            <a:off x="0" y="152400"/>
            <a:ext cx="9144000" cy="1143000"/>
          </a:xfrm>
          <a:noFill/>
          <a:ln/>
        </p:spPr>
        <p:txBody>
          <a:bodyPr/>
          <a:lstStyle/>
          <a:p>
            <a:r>
              <a:rPr lang="en-US" sz="2800">
                <a:solidFill>
                  <a:srgbClr val="006600"/>
                </a:solidFill>
                <a:latin typeface="MAC C Times" pitchFamily="18" charset="0"/>
                <a:sym typeface="Microsoft Sans Serif" pitchFamily="34" charset="0"/>
              </a:rPr>
              <a:t>Vidovi na marihuana</a:t>
            </a:r>
            <a:r>
              <a:rPr lang="en-US" altLang="en-US" sz="2800">
                <a:solidFill>
                  <a:srgbClr val="006600"/>
                </a:solidFill>
                <a:latin typeface="MAC C Times" pitchFamily="18" charset="0"/>
                <a:sym typeface="Microsoft Sans Serif" pitchFamily="34" charset="0"/>
              </a:rPr>
              <a:t>-</a:t>
            </a:r>
            <a:r>
              <a:rPr lang="en-US" sz="2800">
                <a:solidFill>
                  <a:srgbClr val="006600"/>
                </a:solidFill>
                <a:latin typeface="MAC C Times" pitchFamily="18" charset="0"/>
                <a:sym typeface="Microsoft Sans Serif" pitchFamily="34" charset="0"/>
              </a:rPr>
              <a:t>koristeni za medicinski celi</a:t>
            </a:r>
            <a:endParaRPr lang="en-US" altLang="en-US" sz="2800">
              <a:solidFill>
                <a:srgbClr val="006600"/>
              </a:solidFill>
              <a:latin typeface="MAC C Times" pitchFamily="18" charset="0"/>
              <a:sym typeface="Microsoft Sans Serif" pitchFamily="34" charset="0"/>
            </a:endParaRPr>
          </a:p>
        </p:txBody>
      </p:sp>
      <p:sp>
        <p:nvSpPr>
          <p:cNvPr id="26627" name="Content Placeholder 2"/>
          <p:cNvSpPr>
            <a:spLocks noGrp="1" noChangeArrowheads="1"/>
          </p:cNvSpPr>
          <p:nvPr>
            <p:ph idx="1"/>
          </p:nvPr>
        </p:nvSpPr>
        <p:spPr>
          <a:xfrm>
            <a:off x="228600" y="1676400"/>
            <a:ext cx="8610600" cy="4800600"/>
          </a:xfrm>
          <a:noFill/>
          <a:ln/>
        </p:spPr>
        <p:txBody>
          <a:bodyPr/>
          <a:lstStyle/>
          <a:p>
            <a:pPr>
              <a:lnSpc>
                <a:spcPct val="80000"/>
              </a:lnSpc>
              <a:spcAft>
                <a:spcPts val="600"/>
              </a:spcAft>
            </a:pPr>
            <a:r>
              <a:rPr lang="en-US" sz="2400">
                <a:latin typeface="MAC C Times" pitchFamily="18" charset="0"/>
                <a:sym typeface="Microsoft Sans Serif" pitchFamily="34" charset="0"/>
              </a:rPr>
              <a:t>Kanabis</a:t>
            </a:r>
            <a:r>
              <a:rPr lang="en-US" altLang="en-US" sz="2400">
                <a:latin typeface="MAC C Times" pitchFamily="18" charset="0"/>
                <a:sym typeface="Microsoft Sans Serif" pitchFamily="34" charset="0"/>
              </a:rPr>
              <a:t> (</a:t>
            </a:r>
            <a:r>
              <a:rPr lang="en-US" sz="2400">
                <a:latin typeface="MAC C Times" pitchFamily="18" charset="0"/>
                <a:sym typeface="Microsoft Sans Serif" pitchFamily="34" charset="0"/>
              </a:rPr>
              <a:t>rastenie</a:t>
            </a:r>
            <a:r>
              <a:rPr lang="en-US" altLang="en-US" sz="2400">
                <a:latin typeface="MAC C Times" pitchFamily="18" charset="0"/>
                <a:sym typeface="Microsoft Sans Serif" pitchFamily="34" charset="0"/>
              </a:rPr>
              <a:t>): “Medic</a:t>
            </a:r>
            <a:r>
              <a:rPr lang="en-US" sz="2400">
                <a:latin typeface="MAC C Times" pitchFamily="18" charset="0"/>
                <a:sym typeface="Microsoft Sans Serif" pitchFamily="34" charset="0"/>
              </a:rPr>
              <a:t>inska marihuana</a:t>
            </a:r>
            <a:r>
              <a:rPr lang="en-US" altLang="en-US" sz="2400">
                <a:latin typeface="MAC C Times" pitchFamily="18" charset="0"/>
                <a:sym typeface="Microsoft Sans Serif" pitchFamily="34" charset="0"/>
              </a:rPr>
              <a:t>”</a:t>
            </a:r>
          </a:p>
          <a:p>
            <a:pPr>
              <a:lnSpc>
                <a:spcPct val="80000"/>
              </a:lnSpc>
            </a:pPr>
            <a:r>
              <a:rPr lang="en-US" sz="2400">
                <a:latin typeface="MAC C Times" pitchFamily="18" charset="0"/>
                <a:sym typeface="Microsoft Sans Serif" pitchFamily="34" charset="0"/>
              </a:rPr>
              <a:t>Sinteti~ki </a:t>
            </a:r>
            <a:r>
              <a:rPr lang="en-US" altLang="en-US" sz="2400">
                <a:latin typeface="Times New Roman" pitchFamily="18" charset="0"/>
                <a:sym typeface="Microsoft Sans Serif" pitchFamily="34" charset="0"/>
              </a:rPr>
              <a:t>THC </a:t>
            </a:r>
            <a:r>
              <a:rPr lang="en-US" sz="2400">
                <a:latin typeface="MAC C Times" pitchFamily="18" charset="0"/>
                <a:sym typeface="Microsoft Sans Serif" pitchFamily="34" charset="0"/>
              </a:rPr>
              <a:t>lekovi (dozvoleni vo SAD) vo tretman na  gadewe/stimulacija na apetit</a:t>
            </a:r>
            <a:r>
              <a:rPr lang="en-US" altLang="en-US" sz="2400">
                <a:latin typeface="MAC C Times" pitchFamily="18" charset="0"/>
                <a:sym typeface="Microsoft Sans Serif" pitchFamily="34" charset="0"/>
              </a:rPr>
              <a:t>:</a:t>
            </a:r>
          </a:p>
          <a:p>
            <a:pPr marL="635000" lvl="1">
              <a:lnSpc>
                <a:spcPct val="80000"/>
              </a:lnSpc>
            </a:pPr>
            <a:r>
              <a:rPr lang="en-US" altLang="en-US" sz="2400">
                <a:solidFill>
                  <a:srgbClr val="006600"/>
                </a:solidFill>
                <a:latin typeface="Times New Roman" pitchFamily="18" charset="0"/>
                <a:cs typeface="Times New Roman" pitchFamily="18" charset="0"/>
                <a:sym typeface="Microsoft Sans Serif" pitchFamily="34" charset="0"/>
              </a:rPr>
              <a:t>Dronabinol (Marinol®) </a:t>
            </a:r>
            <a:r>
              <a:rPr lang="en-US" altLang="en-US" sz="2400">
                <a:latin typeface="MAC C Times" pitchFamily="18" charset="0"/>
                <a:sym typeface="Microsoft Sans Serif" pitchFamily="34" charset="0"/>
              </a:rPr>
              <a:t>(</a:t>
            </a:r>
            <a:r>
              <a:rPr lang="en-US" sz="2400">
                <a:latin typeface="MAC C Times" pitchFamily="18" charset="0"/>
                <a:sym typeface="Microsoft Sans Serif" pitchFamily="34" charset="0"/>
              </a:rPr>
              <a:t>odobren od </a:t>
            </a:r>
            <a:r>
              <a:rPr lang="en-US" altLang="en-US" sz="2400">
                <a:latin typeface="MAC C Times" pitchFamily="18" charset="0"/>
                <a:sym typeface="Microsoft Sans Serif" pitchFamily="34" charset="0"/>
              </a:rPr>
              <a:t>FDA </a:t>
            </a:r>
            <a:r>
              <a:rPr lang="en-US" sz="2400">
                <a:latin typeface="MAC C Times" pitchFamily="18" charset="0"/>
                <a:sym typeface="Microsoft Sans Serif" pitchFamily="34" charset="0"/>
              </a:rPr>
              <a:t>za</a:t>
            </a:r>
            <a:r>
              <a:rPr lang="en-US" altLang="en-US" sz="2400">
                <a:latin typeface="MAC C Times" pitchFamily="18" charset="0"/>
                <a:sym typeface="Microsoft Sans Serif" pitchFamily="34" charset="0"/>
              </a:rPr>
              <a:t> HIV)</a:t>
            </a:r>
            <a:r>
              <a:rPr lang="en-US" sz="2400">
                <a:latin typeface="MAC C Times" pitchFamily="18" charset="0"/>
                <a:sym typeface="Microsoft Sans Serif" pitchFamily="34" charset="0"/>
              </a:rPr>
              <a:t>;</a:t>
            </a:r>
            <a:endParaRPr lang="en-US" altLang="en-US" sz="2400">
              <a:latin typeface="MAC C Times" pitchFamily="18" charset="0"/>
              <a:sym typeface="Microsoft Sans Serif" pitchFamily="34" charset="0"/>
            </a:endParaRPr>
          </a:p>
          <a:p>
            <a:pPr marL="635000" lvl="1">
              <a:lnSpc>
                <a:spcPct val="80000"/>
              </a:lnSpc>
              <a:spcAft>
                <a:spcPts val="600"/>
              </a:spcAft>
            </a:pPr>
            <a:r>
              <a:rPr lang="en-US" altLang="en-US" sz="2400">
                <a:solidFill>
                  <a:srgbClr val="006600"/>
                </a:solidFill>
                <a:latin typeface="Times New Roman" pitchFamily="18" charset="0"/>
                <a:cs typeface="Times New Roman" pitchFamily="18" charset="0"/>
                <a:sym typeface="Microsoft Sans Serif" pitchFamily="34" charset="0"/>
              </a:rPr>
              <a:t>Nabilon (Cesamet®) </a:t>
            </a:r>
            <a:r>
              <a:rPr lang="en-US" altLang="en-US" sz="2400">
                <a:latin typeface="MAC C Times" pitchFamily="18" charset="0"/>
                <a:sym typeface="Microsoft Sans Serif" pitchFamily="34" charset="0"/>
              </a:rPr>
              <a:t>(</a:t>
            </a:r>
            <a:r>
              <a:rPr lang="en-US" sz="2400">
                <a:latin typeface="MAC C Times" pitchFamily="18" charset="0"/>
                <a:sym typeface="Microsoft Sans Serif" pitchFamily="34" charset="0"/>
              </a:rPr>
              <a:t>odobren od </a:t>
            </a:r>
            <a:r>
              <a:rPr lang="en-US" altLang="en-US" sz="2400">
                <a:latin typeface="MAC C Times" pitchFamily="18" charset="0"/>
                <a:sym typeface="Microsoft Sans Serif" pitchFamily="34" charset="0"/>
              </a:rPr>
              <a:t>FDA </a:t>
            </a:r>
            <a:r>
              <a:rPr lang="en-US" sz="2400">
                <a:latin typeface="MAC C Times" pitchFamily="18" charset="0"/>
                <a:sym typeface="Microsoft Sans Serif" pitchFamily="34" charset="0"/>
              </a:rPr>
              <a:t>za kancer</a:t>
            </a:r>
            <a:r>
              <a:rPr lang="en-US" altLang="en-US" sz="2400">
                <a:latin typeface="MAC C Times" pitchFamily="18" charset="0"/>
                <a:sym typeface="Microsoft Sans Serif" pitchFamily="34" charset="0"/>
              </a:rPr>
              <a:t>; HIV)</a:t>
            </a:r>
            <a:r>
              <a:rPr lang="en-US" sz="2400">
                <a:latin typeface="MAC C Times" pitchFamily="18" charset="0"/>
                <a:sym typeface="Microsoft Sans Serif" pitchFamily="34" charset="0"/>
              </a:rPr>
              <a:t>.</a:t>
            </a:r>
            <a:endParaRPr lang="en-US" altLang="en-US" sz="2400">
              <a:latin typeface="MAC C Times" pitchFamily="18" charset="0"/>
              <a:sym typeface="Microsoft Sans Serif" pitchFamily="34" charset="0"/>
            </a:endParaRPr>
          </a:p>
          <a:p>
            <a:pPr>
              <a:lnSpc>
                <a:spcPct val="80000"/>
              </a:lnSpc>
            </a:pPr>
            <a:r>
              <a:rPr lang="en-US" sz="2400">
                <a:latin typeface="MAC C Times" pitchFamily="18" charset="0"/>
                <a:sym typeface="Microsoft Sans Serif" pitchFamily="34" charset="0"/>
              </a:rPr>
              <a:t>Drugi lekovi (ne se dozvoleni vo SAD)</a:t>
            </a:r>
            <a:r>
              <a:rPr lang="en-US" altLang="en-US" sz="2400">
                <a:latin typeface="MAC C Times" pitchFamily="18" charset="0"/>
                <a:sym typeface="Microsoft Sans Serif" pitchFamily="34" charset="0"/>
              </a:rPr>
              <a:t>:</a:t>
            </a:r>
          </a:p>
          <a:p>
            <a:pPr marL="635000" lvl="1">
              <a:lnSpc>
                <a:spcPct val="80000"/>
              </a:lnSpc>
            </a:pPr>
            <a:r>
              <a:rPr lang="en-US" altLang="en-US" sz="2400">
                <a:solidFill>
                  <a:srgbClr val="006600"/>
                </a:solidFill>
                <a:latin typeface="Times New Roman" pitchFamily="18" charset="0"/>
                <a:cs typeface="Times New Roman" pitchFamily="18" charset="0"/>
                <a:sym typeface="Microsoft Sans Serif" pitchFamily="34" charset="0"/>
              </a:rPr>
              <a:t>Nabiximols (Sativex®) </a:t>
            </a:r>
            <a:r>
              <a:rPr lang="en-US" altLang="en-US" sz="2400">
                <a:solidFill>
                  <a:srgbClr val="006600"/>
                </a:solidFill>
                <a:latin typeface="Times New Roman" pitchFamily="18" charset="0"/>
                <a:sym typeface="Microsoft Sans Serif" pitchFamily="34" charset="0"/>
              </a:rPr>
              <a:t>THC</a:t>
            </a:r>
            <a:r>
              <a:rPr lang="en-US" altLang="en-US" sz="2400">
                <a:solidFill>
                  <a:srgbClr val="006600"/>
                </a:solidFill>
                <a:latin typeface="MAC C Times" pitchFamily="18" charset="0"/>
                <a:sym typeface="Microsoft Sans Serif" pitchFamily="34" charset="0"/>
              </a:rPr>
              <a:t>/</a:t>
            </a:r>
            <a:r>
              <a:rPr lang="en-US" sz="2400">
                <a:solidFill>
                  <a:srgbClr val="006600"/>
                </a:solidFill>
                <a:latin typeface="MAC C Times" pitchFamily="18" charset="0"/>
                <a:sym typeface="Microsoft Sans Serif" pitchFamily="34" charset="0"/>
              </a:rPr>
              <a:t>k</a:t>
            </a:r>
            <a:r>
              <a:rPr lang="en-US" altLang="en-US" sz="2400">
                <a:solidFill>
                  <a:srgbClr val="006600"/>
                </a:solidFill>
                <a:latin typeface="MAC C Times" pitchFamily="18" charset="0"/>
                <a:sym typeface="Microsoft Sans Serif" pitchFamily="34" charset="0"/>
              </a:rPr>
              <a:t>anabidiol </a:t>
            </a:r>
            <a:r>
              <a:rPr lang="en-US" sz="2400">
                <a:latin typeface="MAC C Times" pitchFamily="18" charset="0"/>
                <a:sym typeface="Microsoft Sans Serif" pitchFamily="34" charset="0"/>
              </a:rPr>
              <a:t>sprej za usta vo tretman na osloboduvawe od bolka, muskulni spazmi;</a:t>
            </a:r>
          </a:p>
          <a:p>
            <a:pPr marL="635000" lvl="1">
              <a:lnSpc>
                <a:spcPct val="80000"/>
              </a:lnSpc>
            </a:pPr>
            <a:r>
              <a:rPr lang="en-US" altLang="en-US" sz="2400">
                <a:solidFill>
                  <a:srgbClr val="006600"/>
                </a:solidFill>
                <a:latin typeface="Times New Roman" pitchFamily="18" charset="0"/>
                <a:cs typeface="Times New Roman" pitchFamily="18" charset="0"/>
                <a:sym typeface="Microsoft Sans Serif" pitchFamily="34" charset="0"/>
              </a:rPr>
              <a:t>Rimonabant (Accomplia®, Zimulti®) </a:t>
            </a:r>
            <a:r>
              <a:rPr lang="en-US" sz="2400">
                <a:latin typeface="MAC C Times" pitchFamily="18" charset="0"/>
                <a:sym typeface="Microsoft Sans Serif" pitchFamily="34" charset="0"/>
              </a:rPr>
              <a:t>za tretman za gojaznost i zavisnost od nikotin.</a:t>
            </a:r>
            <a:r>
              <a:rPr lang="en-US" altLang="en-US" sz="2400">
                <a:latin typeface="MAC C Times" pitchFamily="18" charset="0"/>
                <a:sym typeface="Microsoft Sans Serif" pitchFamily="34" charset="0"/>
              </a:rPr>
              <a:t/>
            </a:r>
            <a:br>
              <a:rPr lang="en-US" altLang="en-US" sz="2400">
                <a:latin typeface="MAC C Times" pitchFamily="18" charset="0"/>
                <a:sym typeface="Microsoft Sans Serif" pitchFamily="34" charset="0"/>
              </a:rPr>
            </a:br>
            <a:endParaRPr lang="en-US" altLang="en-US" sz="2400">
              <a:latin typeface="MAC C Times" pitchFamily="18" charset="0"/>
              <a:sym typeface="Microsoft Sans Serif"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AD4CEA-C2B5-48EE-9C03-BF8C106895DB}" type="slidenum">
              <a:rPr lang="en-US" altLang="zh-CN"/>
              <a:pPr/>
              <a:t>25</a:t>
            </a:fld>
            <a:endParaRPr lang="en-US" altLang="zh-CN"/>
          </a:p>
        </p:txBody>
      </p:sp>
      <p:sp>
        <p:nvSpPr>
          <p:cNvPr id="27650" name="Title 1"/>
          <p:cNvSpPr>
            <a:spLocks noGrp="1" noChangeArrowheads="1"/>
          </p:cNvSpPr>
          <p:nvPr>
            <p:ph type="title" idx="4294967295"/>
          </p:nvPr>
        </p:nvSpPr>
        <p:spPr>
          <a:xfrm>
            <a:off x="0" y="228600"/>
            <a:ext cx="9140825" cy="1143000"/>
          </a:xfrm>
          <a:noFill/>
          <a:ln/>
        </p:spPr>
        <p:txBody>
          <a:bodyPr/>
          <a:lstStyle/>
          <a:p>
            <a:r>
              <a:rPr lang="en-US" altLang="en-US" sz="3200">
                <a:solidFill>
                  <a:srgbClr val="006600"/>
                </a:solidFill>
                <a:latin typeface="MAC C Times" pitchFamily="18" charset="0"/>
                <a:sym typeface="Microsoft Sans Serif" pitchFamily="34" charset="0"/>
              </a:rPr>
              <a:t>Medic</a:t>
            </a:r>
            <a:r>
              <a:rPr lang="en-US" sz="3200">
                <a:solidFill>
                  <a:srgbClr val="006600"/>
                </a:solidFill>
                <a:latin typeface="MAC C Times" pitchFamily="18" charset="0"/>
                <a:sym typeface="Microsoft Sans Serif" pitchFamily="34" charset="0"/>
              </a:rPr>
              <a:t>inska marihuana nasproti </a:t>
            </a:r>
            <a:r>
              <a:rPr lang="en-US" altLang="en-US" sz="3200">
                <a:solidFill>
                  <a:srgbClr val="006600"/>
                </a:solidFill>
                <a:latin typeface="Times New Roman" pitchFamily="18" charset="0"/>
                <a:sym typeface="Microsoft Sans Serif" pitchFamily="34" charset="0"/>
              </a:rPr>
              <a:t>THC </a:t>
            </a:r>
            <a:r>
              <a:rPr lang="en-US" sz="3200">
                <a:solidFill>
                  <a:srgbClr val="006600"/>
                </a:solidFill>
                <a:latin typeface="MAC C Times" pitchFamily="18" charset="0"/>
                <a:sym typeface="Microsoft Sans Serif" pitchFamily="34" charset="0"/>
              </a:rPr>
              <a:t>lekovi</a:t>
            </a:r>
            <a:r>
              <a:rPr lang="en-US" altLang="en-US" sz="3200">
                <a:solidFill>
                  <a:srgbClr val="006600"/>
                </a:solidFill>
                <a:latin typeface="MAC C Times" pitchFamily="18" charset="0"/>
                <a:sym typeface="Microsoft Sans Serif" pitchFamily="34" charset="0"/>
              </a:rPr>
              <a:t> </a:t>
            </a:r>
            <a:r>
              <a:rPr lang="en-US" altLang="en-US" sz="3200">
                <a:latin typeface="Calibri" pitchFamily="34" charset="0"/>
                <a:sym typeface="Microsoft Sans Serif" pitchFamily="34" charset="0"/>
              </a:rPr>
              <a:t/>
            </a:r>
            <a:br>
              <a:rPr lang="en-US" altLang="en-US" sz="3200">
                <a:latin typeface="Calibri" pitchFamily="34" charset="0"/>
                <a:sym typeface="Microsoft Sans Serif" pitchFamily="34" charset="0"/>
              </a:rPr>
            </a:br>
            <a:endParaRPr lang="en-US" altLang="en-US" sz="3200">
              <a:latin typeface="Calibri" pitchFamily="34" charset="0"/>
              <a:sym typeface="Microsoft Sans Serif" pitchFamily="34" charset="0"/>
            </a:endParaRPr>
          </a:p>
        </p:txBody>
      </p:sp>
      <p:sp>
        <p:nvSpPr>
          <p:cNvPr id="27651" name="Content Placeholder 2"/>
          <p:cNvSpPr>
            <a:spLocks noGrp="1" noChangeArrowheads="1"/>
          </p:cNvSpPr>
          <p:nvPr>
            <p:ph idx="1"/>
          </p:nvPr>
        </p:nvSpPr>
        <p:spPr>
          <a:xfrm>
            <a:off x="381000" y="1068388"/>
            <a:ext cx="8458200" cy="5561012"/>
          </a:xfrm>
          <a:noFill/>
          <a:ln/>
        </p:spPr>
        <p:txBody>
          <a:bodyPr/>
          <a:lstStyle/>
          <a:p>
            <a:pPr>
              <a:lnSpc>
                <a:spcPct val="80000"/>
              </a:lnSpc>
            </a:pPr>
            <a:r>
              <a:rPr lang="en-US" sz="2000">
                <a:latin typeface="Times New Roman" pitchFamily="18" charset="0"/>
                <a:sym typeface="Microsoft Sans Serif" pitchFamily="34" charset="0"/>
              </a:rPr>
              <a:t>T</a:t>
            </a:r>
            <a:r>
              <a:rPr lang="en-US" altLang="en-US" sz="2000">
                <a:latin typeface="Times New Roman" pitchFamily="18" charset="0"/>
                <a:sym typeface="Microsoft Sans Serif" pitchFamily="34" charset="0"/>
              </a:rPr>
              <a:t>HC </a:t>
            </a:r>
            <a:r>
              <a:rPr lang="en-US" sz="2000">
                <a:latin typeface="MAC C Times" pitchFamily="18" charset="0"/>
                <a:sym typeface="Microsoft Sans Serif" pitchFamily="34" charset="0"/>
              </a:rPr>
              <a:t>lekovite imaat psihoaktiven efekt;</a:t>
            </a:r>
            <a:endParaRPr lang="en-US" altLang="en-US" sz="2000">
              <a:latin typeface="MAC C Times" pitchFamily="18" charset="0"/>
              <a:sym typeface="Microsoft Sans Serif" pitchFamily="34" charset="0"/>
            </a:endParaRPr>
          </a:p>
          <a:p>
            <a:pPr>
              <a:lnSpc>
                <a:spcPct val="80000"/>
              </a:lnSpc>
            </a:pPr>
            <a:endParaRPr lang="en-US" alt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Hemiskite soedinenija koi gi sodr`i marihuanata go moderiraat psihoaktivniot efekt na </a:t>
            </a:r>
            <a:r>
              <a:rPr lang="en-US" altLang="en-US" sz="2000">
                <a:latin typeface="Times New Roman" pitchFamily="18" charset="0"/>
                <a:sym typeface="Microsoft Sans Serif" pitchFamily="34" charset="0"/>
              </a:rPr>
              <a:t>THC</a:t>
            </a:r>
            <a:r>
              <a:rPr lang="en-US" sz="2000">
                <a:latin typeface="Times New Roman" pitchFamily="18" charset="0"/>
                <a:sym typeface="Microsoft Sans Serif" pitchFamily="34" charset="0"/>
              </a:rPr>
              <a:t> </a:t>
            </a:r>
            <a:r>
              <a:rPr lang="en-US" sz="2000">
                <a:latin typeface="MAC C Times" pitchFamily="18" charset="0"/>
                <a:sym typeface="Microsoft Sans Serif" pitchFamily="34" charset="0"/>
              </a:rPr>
              <a:t>(ovie soedinenija ne se prisutni vo lekovite);</a:t>
            </a:r>
            <a:endParaRPr lang="en-US" altLang="en-US" sz="2000">
              <a:solidFill>
                <a:srgbClr val="FFFF00"/>
              </a:solidFill>
              <a:latin typeface="MAC C Times" pitchFamily="18" charset="0"/>
              <a:sym typeface="Microsoft Sans Serif" pitchFamily="34" charset="0"/>
            </a:endParaRPr>
          </a:p>
          <a:p>
            <a:pPr>
              <a:lnSpc>
                <a:spcPct val="80000"/>
              </a:lnSpc>
            </a:pPr>
            <a:endParaRPr lang="en-US" altLang="en-US" sz="2000">
              <a:latin typeface="MAC C Times" pitchFamily="18" charset="0"/>
              <a:sym typeface="Microsoft Sans Serif" pitchFamily="34" charset="0"/>
            </a:endParaRPr>
          </a:p>
          <a:p>
            <a:pPr>
              <a:lnSpc>
                <a:spcPct val="80000"/>
              </a:lnSpc>
            </a:pPr>
            <a:r>
              <a:rPr lang="en-US" altLang="en-US" sz="2000">
                <a:latin typeface="MAC C Times" pitchFamily="18" charset="0"/>
                <a:sym typeface="Microsoft Sans Serif" pitchFamily="34" charset="0"/>
              </a:rPr>
              <a:t>Medic</a:t>
            </a:r>
            <a:r>
              <a:rPr lang="en-US" sz="2000">
                <a:latin typeface="MAC C Times" pitchFamily="18" charset="0"/>
                <a:sym typeface="Microsoft Sans Serif" pitchFamily="34" charset="0"/>
              </a:rPr>
              <a:t>inskata marihuana e poeftina.</a:t>
            </a:r>
          </a:p>
          <a:p>
            <a:pPr>
              <a:lnSpc>
                <a:spcPct val="80000"/>
              </a:lnSpc>
            </a:pPr>
            <a:endParaRPr 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Pu{ewe na medicinska marihuana ima efekt za nekolku minuti, za efektot na </a:t>
            </a:r>
            <a:r>
              <a:rPr lang="en-US" sz="2000">
                <a:latin typeface="Times New Roman" pitchFamily="18" charset="0"/>
                <a:sym typeface="Microsoft Sans Serif" pitchFamily="34" charset="0"/>
              </a:rPr>
              <a:t>THC </a:t>
            </a:r>
            <a:r>
              <a:rPr lang="en-US" sz="2000">
                <a:latin typeface="MAC C Times" pitchFamily="18" charset="0"/>
                <a:sym typeface="Microsoft Sans Serif" pitchFamily="34" charset="0"/>
              </a:rPr>
              <a:t>lekovite e potrebno pove}e od eden ~as;</a:t>
            </a:r>
            <a:r>
              <a:rPr lang="en-US" altLang="en-US" sz="2000">
                <a:latin typeface="MAC C Times" pitchFamily="18" charset="0"/>
                <a:sym typeface="Microsoft Sans Serif" pitchFamily="34" charset="0"/>
              </a:rPr>
              <a:t> </a:t>
            </a:r>
          </a:p>
          <a:p>
            <a:pPr lvl="1">
              <a:lnSpc>
                <a:spcPct val="80000"/>
              </a:lnSpc>
            </a:pPr>
            <a:endParaRPr lang="en-US" altLang="en-US" sz="2000">
              <a:solidFill>
                <a:srgbClr val="FFFF00"/>
              </a:solidFill>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Koga }e se progolta </a:t>
            </a:r>
            <a:r>
              <a:rPr lang="en-US" sz="2000">
                <a:latin typeface="Times New Roman" pitchFamily="18" charset="0"/>
                <a:sym typeface="Microsoft Sans Serif" pitchFamily="34" charset="0"/>
              </a:rPr>
              <a:t>THC </a:t>
            </a:r>
            <a:r>
              <a:rPr lang="en-US" sz="2000">
                <a:latin typeface="MAC C Times" pitchFamily="18" charset="0"/>
                <a:sym typeface="Microsoft Sans Serif" pitchFamily="34" charset="0"/>
              </a:rPr>
              <a:t>lek, apsorpcijata e nepostojana;</a:t>
            </a:r>
          </a:p>
          <a:p>
            <a:pPr>
              <a:lnSpc>
                <a:spcPct val="80000"/>
              </a:lnSpc>
            </a:pPr>
            <a:endParaRPr 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Medicinskata marihuana e razli~na, zavisno od na~inot i uslovite na odgleduvawe. Ne postoi na~in da znaete dali e ~ista (prisustvo na pesticidi, gabi itn.).</a:t>
            </a:r>
          </a:p>
          <a:p>
            <a:pPr>
              <a:lnSpc>
                <a:spcPct val="80000"/>
              </a:lnSpc>
            </a:pPr>
            <a:endParaRPr lang="en-US" sz="2000">
              <a:latin typeface="MAC C Times" pitchFamily="18" charset="0"/>
              <a:sym typeface="Microsoft Sans Serif" pitchFamily="34" charset="0"/>
            </a:endParaRPr>
          </a:p>
          <a:p>
            <a:pPr>
              <a:lnSpc>
                <a:spcPct val="80000"/>
              </a:lnSpc>
            </a:pPr>
            <a:r>
              <a:rPr lang="en-US" sz="2000">
                <a:latin typeface="MAC C Times" pitchFamily="18" charset="0"/>
                <a:sym typeface="Microsoft Sans Serif" pitchFamily="34" charset="0"/>
              </a:rPr>
              <a:t>Negativni efekti od pu{ewe, hemiski promeni pri proces na gorewe, problem so dozirawe.</a:t>
            </a:r>
          </a:p>
          <a:p>
            <a:pPr>
              <a:lnSpc>
                <a:spcPct val="80000"/>
              </a:lnSpc>
            </a:pPr>
            <a:endParaRPr lang="en-US" altLang="en-US" sz="2000">
              <a:solidFill>
                <a:srgbClr val="FFFF00"/>
              </a:solidFill>
              <a:latin typeface="MAC C Times" pitchFamily="18" charset="0"/>
            </a:endParaRPr>
          </a:p>
          <a:p>
            <a:pPr>
              <a:lnSpc>
                <a:spcPct val="80000"/>
              </a:lnSpc>
            </a:pPr>
            <a:endParaRPr lang="en-US" altLang="en-US" sz="1800">
              <a:solidFill>
                <a:srgbClr val="FFFF00"/>
              </a:solidFill>
              <a:latin typeface="Calibri" pitchFamily="34" charset="0"/>
            </a:endParaRPr>
          </a:p>
          <a:p>
            <a:pPr>
              <a:lnSpc>
                <a:spcPct val="80000"/>
              </a:lnSpc>
            </a:pPr>
            <a:endParaRPr lang="en-US" altLang="en-US" sz="1400">
              <a:solidFill>
                <a:srgbClr val="FFFF00"/>
              </a:solidFill>
              <a:latin typeface="MAC C Times" pitchFamily="18" charset="0"/>
              <a:sym typeface="Microsoft Sans Serif" pitchFamily="34" charset="0"/>
            </a:endParaRPr>
          </a:p>
          <a:p>
            <a:pPr>
              <a:lnSpc>
                <a:spcPct val="80000"/>
              </a:lnSpc>
            </a:pPr>
            <a:endParaRPr lang="en-US" altLang="en-US" sz="1400">
              <a:solidFill>
                <a:srgbClr val="FFFF00"/>
              </a:solidFill>
              <a:latin typeface="MAC C Times" pitchFamily="18" charset="0"/>
              <a:sym typeface="Microsoft Sans Serif" pitchFamily="34" charset="0"/>
            </a:endParaRPr>
          </a:p>
          <a:p>
            <a:pPr>
              <a:lnSpc>
                <a:spcPct val="80000"/>
              </a:lnSpc>
            </a:pPr>
            <a:endParaRPr lang="en-US" altLang="en-US" sz="1800">
              <a:latin typeface="Calibri" pitchFamily="34" charset="0"/>
              <a:sym typeface="Microsoft Sans Serif" pitchFamily="34" charset="0"/>
            </a:endParaRPr>
          </a:p>
        </p:txBody>
      </p:sp>
      <p:sp>
        <p:nvSpPr>
          <p:cNvPr id="27652" name="TextBox 4"/>
          <p:cNvSpPr>
            <a:spLocks noChangeArrowheads="1"/>
          </p:cNvSpPr>
          <p:nvPr/>
        </p:nvSpPr>
        <p:spPr bwMode="auto">
          <a:xfrm>
            <a:off x="0" y="6553200"/>
            <a:ext cx="3113088"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 Bostwick, 2012 (reference list).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9EFAD8B5-D173-4A9C-9C54-BF27AA98FFF9}" type="slidenum">
              <a:rPr lang="en-US" altLang="zh-CN"/>
              <a:pPr/>
              <a:t>26</a:t>
            </a:fld>
            <a:endParaRPr lang="en-US" altLang="zh-CN"/>
          </a:p>
        </p:txBody>
      </p:sp>
      <p:sp>
        <p:nvSpPr>
          <p:cNvPr id="29698" name="Title 1"/>
          <p:cNvSpPr>
            <a:spLocks noGrp="1" noChangeArrowheads="1"/>
          </p:cNvSpPr>
          <p:nvPr>
            <p:ph type="title" idx="4294967295"/>
          </p:nvPr>
        </p:nvSpPr>
        <p:spPr>
          <a:xfrm>
            <a:off x="0" y="22225"/>
            <a:ext cx="9144000" cy="1143000"/>
          </a:xfrm>
          <a:noFill/>
          <a:ln/>
        </p:spPr>
        <p:txBody>
          <a:bodyPr/>
          <a:lstStyle/>
          <a:p>
            <a:r>
              <a:rPr lang="en-US" altLang="en-US" sz="2800">
                <a:solidFill>
                  <a:srgbClr val="006600"/>
                </a:solidFill>
                <a:latin typeface="MAC C Times" pitchFamily="18" charset="0"/>
                <a:sym typeface="Microsoft Sans Serif" pitchFamily="34" charset="0"/>
              </a:rPr>
              <a:t>Medic</a:t>
            </a:r>
            <a:r>
              <a:rPr lang="en-US" sz="2800">
                <a:solidFill>
                  <a:srgbClr val="006600"/>
                </a:solidFill>
                <a:latin typeface="MAC C Times" pitchFamily="18" charset="0"/>
                <a:sym typeface="Microsoft Sans Serif" pitchFamily="34" charset="0"/>
              </a:rPr>
              <a:t>inska marihuana nasproti </a:t>
            </a:r>
            <a:r>
              <a:rPr lang="en-US" sz="2800">
                <a:solidFill>
                  <a:srgbClr val="006600"/>
                </a:solidFill>
                <a:latin typeface="Times New Roman" pitchFamily="18" charset="0"/>
                <a:sym typeface="Microsoft Sans Serif" pitchFamily="34" charset="0"/>
              </a:rPr>
              <a:t>THC </a:t>
            </a:r>
            <a:r>
              <a:rPr lang="en-US" sz="2800">
                <a:solidFill>
                  <a:srgbClr val="006600"/>
                </a:solidFill>
                <a:latin typeface="MAC C Times" pitchFamily="18" charset="0"/>
                <a:sym typeface="Microsoft Sans Serif" pitchFamily="34" charset="0"/>
              </a:rPr>
              <a:t>lekovi</a:t>
            </a:r>
            <a:endParaRPr lang="en-US" altLang="en-US" sz="2800">
              <a:solidFill>
                <a:srgbClr val="006600"/>
              </a:solidFill>
              <a:latin typeface="MAC C Times" pitchFamily="18" charset="0"/>
            </a:endParaRPr>
          </a:p>
        </p:txBody>
      </p:sp>
      <p:graphicFrame>
        <p:nvGraphicFramePr>
          <p:cNvPr id="29699" name="Group 3"/>
          <p:cNvGraphicFramePr>
            <a:graphicFrameLocks noGrp="1"/>
          </p:cNvGraphicFramePr>
          <p:nvPr/>
        </p:nvGraphicFramePr>
        <p:xfrm>
          <a:off x="457200" y="1143000"/>
          <a:ext cx="8229600" cy="5394325"/>
        </p:xfrm>
        <a:graphic>
          <a:graphicData uri="http://schemas.openxmlformats.org/drawingml/2006/table">
            <a:tbl>
              <a:tblPr/>
              <a:tblGrid>
                <a:gridCol w="4114800"/>
                <a:gridCol w="4114800"/>
              </a:tblGrid>
              <a:tr h="1177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rPr>
                        <a:t>Prednosti na medicinska marihuana</a:t>
                      </a:r>
                      <a:endParaRPr kumimoji="0" lang="en-US" altLang="en-US" sz="28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rPr>
                        <a:t>Prednosti 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FFFF"/>
                          </a:solidFill>
                          <a:effectLst/>
                          <a:latin typeface="Times New Roman" pitchFamily="18" charset="0"/>
                          <a:cs typeface="Arial" pitchFamily="34" charset="0"/>
                          <a:sym typeface="Microsoft Sans Serif" pitchFamily="34" charset="0"/>
                        </a:rPr>
                        <a:t>THC </a:t>
                      </a:r>
                      <a:r>
                        <a:rPr kumimoji="0" lang="en-US" sz="28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rPr>
                        <a:t>lekovi</a:t>
                      </a:r>
                      <a:endParaRPr kumimoji="0" lang="en-US" altLang="en-US" sz="28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1096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Hemikalii koi go moderiraat psihoaktivniot efekt na </a:t>
                      </a:r>
                      <a:r>
                        <a:rPr kumimoji="0" lang="en-US" altLang="en-US" sz="2200" b="0" i="0" u="none" strike="noStrike" cap="none" normalizeH="0" baseline="0" smtClean="0">
                          <a:ln>
                            <a:noFill/>
                          </a:ln>
                          <a:solidFill>
                            <a:srgbClr val="000000"/>
                          </a:solidFill>
                          <a:effectLst/>
                          <a:latin typeface="Times New Roman" pitchFamily="18" charset="0"/>
                          <a:cs typeface="Arial" pitchFamily="34" charset="0"/>
                          <a:sym typeface="Microsoft Sans Serif" pitchFamily="34" charset="0"/>
                        </a:rPr>
                        <a:t>THC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EE7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odobreni od </a:t>
                      </a:r>
                      <a:r>
                        <a:rPr kumimoji="0" lang="en-US" alt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FDA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EE7D0"/>
                    </a:solidFill>
                  </a:tcPr>
                </a:tc>
              </a:tr>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Poeftina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Standardiz</a:t>
                      </a: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irana medicinska formulacija</a:t>
                      </a:r>
                      <a:endParaRPr kumimoji="0" lang="en-US" alt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9"/>
                    </a:solid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Pobrzo osloboduvawe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EE7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^istota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EE7D0"/>
                    </a:solidFill>
                  </a:tcPr>
                </a:tc>
              </a:tr>
              <a:tr h="109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Brziot odgovor ovozmo`uva pomala upotreba</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Ne se pu{i</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9"/>
                    </a:solidFill>
                  </a:tcPr>
                </a:tc>
              </a:tr>
              <a:tr h="796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Podobra apsorpcija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EE7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Standardiz</a:t>
                      </a:r>
                      <a:r>
                        <a:rPr kumimoji="0" 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irano dozirawe</a:t>
                      </a:r>
                      <a:endParaRPr kumimoji="0" lang="en-US" altLang="en-US" sz="22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EE7D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264D5BF1-813B-4CCE-9952-FE28FC2B668D}" type="slidenum">
              <a:rPr lang="en-US" altLang="zh-CN"/>
              <a:pPr/>
              <a:t>27</a:t>
            </a:fld>
            <a:endParaRPr lang="en-US" altLang="zh-CN"/>
          </a:p>
        </p:txBody>
      </p:sp>
      <p:sp>
        <p:nvSpPr>
          <p:cNvPr id="30722" name="Title 1"/>
          <p:cNvSpPr>
            <a:spLocks noGrp="1" noChangeArrowheads="1"/>
          </p:cNvSpPr>
          <p:nvPr>
            <p:ph type="title" idx="4294967295"/>
          </p:nvPr>
        </p:nvSpPr>
        <p:spPr>
          <a:xfrm>
            <a:off x="0" y="228600"/>
            <a:ext cx="9144000" cy="1143000"/>
          </a:xfrm>
          <a:noFill/>
          <a:ln/>
        </p:spPr>
        <p:txBody>
          <a:bodyPr/>
          <a:lstStyle/>
          <a:p>
            <a:r>
              <a:rPr lang="en-US" sz="3200">
                <a:solidFill>
                  <a:srgbClr val="006600"/>
                </a:solidFill>
                <a:latin typeface="MAC C Times" pitchFamily="18" charset="0"/>
                <a:sym typeface="Microsoft Sans Serif" pitchFamily="34" charset="0"/>
              </a:rPr>
              <a:t>Zo{to se koristi medicinska marihuana</a:t>
            </a:r>
            <a:r>
              <a:rPr lang="en-US" altLang="en-US" sz="3200">
                <a:solidFill>
                  <a:srgbClr val="006600"/>
                </a:solidFill>
                <a:latin typeface="MAC C Times" pitchFamily="18" charset="0"/>
                <a:sym typeface="Microsoft Sans Serif" pitchFamily="34" charset="0"/>
              </a:rPr>
              <a:t>?</a:t>
            </a:r>
          </a:p>
        </p:txBody>
      </p:sp>
      <p:graphicFrame>
        <p:nvGraphicFramePr>
          <p:cNvPr id="30723" name="Group 3"/>
          <p:cNvGraphicFramePr>
            <a:graphicFrameLocks noGrp="1"/>
          </p:cNvGraphicFramePr>
          <p:nvPr/>
        </p:nvGraphicFramePr>
        <p:xfrm>
          <a:off x="609600" y="1504950"/>
          <a:ext cx="8077200" cy="4895850"/>
        </p:xfrm>
        <a:graphic>
          <a:graphicData uri="http://schemas.openxmlformats.org/drawingml/2006/table">
            <a:tbl>
              <a:tblPr/>
              <a:tblGrid>
                <a:gridCol w="4038600"/>
                <a:gridCol w="4038600"/>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rPr>
                        <a:t>Pri~ini za upotreba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rgbClr val="FFFFFF"/>
                          </a:solidFill>
                          <a:effectLst/>
                          <a:latin typeface="Calibri" pitchFamily="34" charset="0"/>
                          <a:cs typeface="Arial" pitchFamily="34" charset="0"/>
                          <a:sym typeface="Microsoft Sans Serif" pitchFamily="34" charset="0"/>
                        </a:rPr>
                        <a:t>% </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Namaluvawe na bolka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82.6%</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Za spiewe</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70.6%</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Za relaksacija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55.6%</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Muskulni spazmi</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41.3%</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Anksioznost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38.1%</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Za stimulacija na apetit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38.0%</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Gadewe</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27.7%</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Depresija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26.1%</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bl>
          </a:graphicData>
        </a:graphic>
      </p:graphicFrame>
      <p:sp>
        <p:nvSpPr>
          <p:cNvPr id="30754" name="Rectangle 5"/>
          <p:cNvSpPr>
            <a:spLocks noChangeArrowheads="1"/>
          </p:cNvSpPr>
          <p:nvPr/>
        </p:nvSpPr>
        <p:spPr bwMode="auto">
          <a:xfrm>
            <a:off x="-4763" y="6553200"/>
            <a:ext cx="4565651"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sym typeface="Microsoft Sans Serif" pitchFamily="34" charset="0"/>
              </a:rPr>
              <a:t>SOURCE: Reinarman et al., 2011 (reference list).</a:t>
            </a:r>
            <a:endParaRPr lang="en-US" sz="1400">
              <a:solidFill>
                <a:srgbClr val="FFFFFF"/>
              </a:solidFill>
              <a:latin typeface="Calibri" pitchFamily="34" charset="0"/>
              <a:sym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p:cNvSpPr>
            <a:spLocks noGrp="1"/>
          </p:cNvSpPr>
          <p:nvPr>
            <p:ph type="sldNum" sz="quarter" idx="12"/>
          </p:nvPr>
        </p:nvSpPr>
        <p:spPr/>
        <p:txBody>
          <a:bodyPr/>
          <a:lstStyle/>
          <a:p>
            <a:fld id="{734A2775-F6FD-4AD7-BE13-F492632CEEF3}" type="slidenum">
              <a:rPr lang="en-US" altLang="zh-CN"/>
              <a:pPr/>
              <a:t>28</a:t>
            </a:fld>
            <a:endParaRPr lang="en-US" altLang="zh-CN"/>
          </a:p>
        </p:txBody>
      </p:sp>
      <p:sp>
        <p:nvSpPr>
          <p:cNvPr id="31746" name="Title 1"/>
          <p:cNvSpPr>
            <a:spLocks noGrp="1" noChangeArrowheads="1"/>
          </p:cNvSpPr>
          <p:nvPr>
            <p:ph type="title" idx="4294967295"/>
          </p:nvPr>
        </p:nvSpPr>
        <p:spPr>
          <a:xfrm>
            <a:off x="76200" y="304800"/>
            <a:ext cx="8991600" cy="1143000"/>
          </a:xfrm>
          <a:noFill/>
          <a:ln/>
        </p:spPr>
        <p:txBody>
          <a:bodyPr/>
          <a:lstStyle/>
          <a:p>
            <a:r>
              <a:rPr lang="en-US" sz="3600">
                <a:solidFill>
                  <a:srgbClr val="006600"/>
                </a:solidFill>
                <a:latin typeface="MAC C Times" pitchFamily="18" charset="0"/>
                <a:sym typeface="Microsoft Sans Serif" pitchFamily="34" charset="0"/>
              </a:rPr>
              <a:t>Zo{to se koristi medicinska marihuana</a:t>
            </a:r>
            <a:r>
              <a:rPr lang="en-US" altLang="en-US" sz="3600">
                <a:solidFill>
                  <a:srgbClr val="006600"/>
                </a:solidFill>
                <a:latin typeface="MAC C Times" pitchFamily="18" charset="0"/>
                <a:sym typeface="Microsoft Sans Serif" pitchFamily="34" charset="0"/>
              </a:rPr>
              <a:t>?</a:t>
            </a:r>
            <a:r>
              <a:rPr lang="en-US" altLang="en-US" sz="3600">
                <a:latin typeface="Calibri" pitchFamily="34" charset="0"/>
                <a:sym typeface="Microsoft Sans Serif" pitchFamily="34" charset="0"/>
              </a:rPr>
              <a:t> </a:t>
            </a:r>
          </a:p>
        </p:txBody>
      </p:sp>
      <p:graphicFrame>
        <p:nvGraphicFramePr>
          <p:cNvPr id="31747" name="Group 3"/>
          <p:cNvGraphicFramePr>
            <a:graphicFrameLocks noGrp="1"/>
          </p:cNvGraphicFramePr>
          <p:nvPr/>
        </p:nvGraphicFramePr>
        <p:xfrm>
          <a:off x="457200" y="1920875"/>
          <a:ext cx="8229600" cy="4022725"/>
        </p:xfrm>
        <a:graphic>
          <a:graphicData uri="http://schemas.openxmlformats.org/drawingml/2006/table">
            <a:tbl>
              <a:tblPr/>
              <a:tblGrid>
                <a:gridCol w="4114800"/>
                <a:gridCol w="4114800"/>
              </a:tblGrid>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rPr>
                        <a:t>Naru{uvawe {to bara tretman</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MAC C Times" pitchFamily="18" charset="0"/>
                          <a:cs typeface="Arial" pitchFamily="34" charset="0"/>
                          <a:sym typeface="Microsoft Sans Serif" pitchFamily="34" charset="0"/>
                        </a:rPr>
                        <a:t>Citirani kako pri~ina za koristewe (%)</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9BBB59"/>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Hroni~na bolka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58.2%</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Mentalni naru{uvawa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22.9%</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Naru{uvawa na sonot</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21.3%</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Neurolo{ki naru{vawa</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16.6%</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HIV</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1.6%</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K</a:t>
                      </a:r>
                      <a:r>
                        <a:rPr kumimoji="0" lang="en-US" alt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ancer</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1.5%</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MAC C Times" pitchFamily="18" charset="0"/>
                          <a:cs typeface="Arial" pitchFamily="34" charset="0"/>
                          <a:sym typeface="Microsoft Sans Serif" pitchFamily="34" charset="0"/>
                        </a:rPr>
                        <a:t>Glaukom</a:t>
                      </a:r>
                    </a:p>
                  </a:txBody>
                  <a:tcPr horzOverflow="overflow">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rgbClr val="000000"/>
                          </a:solidFill>
                          <a:effectLst/>
                          <a:latin typeface="Calibri" pitchFamily="34" charset="0"/>
                          <a:cs typeface="Arial" pitchFamily="34" charset="0"/>
                          <a:sym typeface="Microsoft Sans Serif" pitchFamily="34" charset="0"/>
                        </a:rPr>
                        <a:t>1.3%</a:t>
                      </a:r>
                    </a:p>
                  </a:txBody>
                  <a:tcPr horzOverflow="overflow">
                    <a:lnL>
                      <a:noFill/>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a:noFill/>
                    </a:lnTlToBr>
                    <a:lnBlToTr>
                      <a:noFill/>
                    </a:lnBlToTr>
                    <a:solidFill>
                      <a:srgbClr val="EFF3E9"/>
                    </a:solidFill>
                  </a:tcPr>
                </a:tc>
              </a:tr>
            </a:tbl>
          </a:graphicData>
        </a:graphic>
      </p:graphicFrame>
      <p:sp>
        <p:nvSpPr>
          <p:cNvPr id="31775" name="Rectangle 3"/>
          <p:cNvSpPr>
            <a:spLocks noChangeArrowheads="1"/>
          </p:cNvSpPr>
          <p:nvPr/>
        </p:nvSpPr>
        <p:spPr bwMode="auto">
          <a:xfrm>
            <a:off x="457200" y="4572000"/>
            <a:ext cx="8229600" cy="914400"/>
          </a:xfrm>
          <a:prstGeom prst="rect">
            <a:avLst/>
          </a:prstGeom>
          <a:solidFill>
            <a:srgbClr val="9BBB59">
              <a:alpha val="39999"/>
            </a:srgbClr>
          </a:solidFill>
          <a:ln w="25400" cap="flat" cmpd="sng">
            <a:solidFill>
              <a:srgbClr val="395E8A"/>
            </a:solidFill>
            <a:miter lim="800000"/>
            <a:headEnd/>
            <a:tailEnd/>
          </a:ln>
        </p:spPr>
        <p:txBody>
          <a:bodyPr anchor="ctr"/>
          <a:lstStyle/>
          <a:p>
            <a:pPr algn="ctr"/>
            <a:endParaRPr lang="en-US">
              <a:solidFill>
                <a:srgbClr val="FFFFFF"/>
              </a:solidFill>
              <a:latin typeface="Calibri" pitchFamily="34" charset="0"/>
              <a:ea typeface="Calibri" pitchFamily="34" charset="0"/>
              <a:cs typeface="Calibri" pitchFamily="34" charset="0"/>
              <a:sym typeface="Calibri" pitchFamily="34" charset="0"/>
            </a:endParaRPr>
          </a:p>
        </p:txBody>
      </p:sp>
      <p:sp>
        <p:nvSpPr>
          <p:cNvPr id="31776" name="Rectangle 7"/>
          <p:cNvSpPr>
            <a:spLocks noChangeArrowheads="1"/>
          </p:cNvSpPr>
          <p:nvPr/>
        </p:nvSpPr>
        <p:spPr bwMode="auto">
          <a:xfrm>
            <a:off x="-4763" y="6553200"/>
            <a:ext cx="4565651"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sym typeface="Microsoft Sans Serif" pitchFamily="34" charset="0"/>
              </a:rPr>
              <a:t>SOURCE: Reinarman et al., 2011 (reference list).</a:t>
            </a:r>
            <a:endParaRPr lang="en-US" sz="1400">
              <a:solidFill>
                <a:srgbClr val="FFFFFF"/>
              </a:solidFill>
              <a:latin typeface="Calibri" pitchFamily="34" charset="0"/>
              <a:sym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1775"/>
                                        </p:tgtEl>
                                        <p:attrNameLst>
                                          <p:attrName>style.visibility</p:attrName>
                                        </p:attrNameLst>
                                      </p:cBhvr>
                                      <p:to>
                                        <p:strVal val="visible"/>
                                      </p:to>
                                    </p:set>
                                    <p:animEffect>
                                      <p:cBhvr>
                                        <p:cTn id="7" dur="1500"/>
                                        <p:tgtEl>
                                          <p:spTgt spid="3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5"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ph type="title"/>
          </p:nvPr>
        </p:nvSpPr>
        <p:spPr/>
        <p:txBody>
          <a:bodyPr/>
          <a:lstStyle/>
          <a:p>
            <a:r>
              <a:rPr lang="en-US" sz="2800">
                <a:solidFill>
                  <a:srgbClr val="006600"/>
                </a:solidFill>
                <a:latin typeface="Times New Roman" pitchFamily="18" charset="0"/>
              </a:rPr>
              <a:t>C</a:t>
            </a:r>
            <a:r>
              <a:rPr lang="en-US" altLang="en-US" sz="2800">
                <a:solidFill>
                  <a:srgbClr val="006600"/>
                </a:solidFill>
                <a:latin typeface="Times New Roman" pitchFamily="18" charset="0"/>
              </a:rPr>
              <a:t>onference</a:t>
            </a:r>
            <a:r>
              <a:rPr lang="en-US" sz="2800">
                <a:solidFill>
                  <a:srgbClr val="006600"/>
                </a:solidFill>
                <a:latin typeface="Times New Roman" pitchFamily="18" charset="0"/>
              </a:rPr>
              <a:t>:</a:t>
            </a:r>
            <a:r>
              <a:rPr lang="en-US" altLang="en-US" sz="2800">
                <a:solidFill>
                  <a:srgbClr val="006600"/>
                </a:solidFill>
                <a:latin typeface="Times New Roman" pitchFamily="18" charset="0"/>
              </a:rPr>
              <a:t> Marijuana for Medical Professionals 2014, Denver</a:t>
            </a:r>
            <a:br>
              <a:rPr lang="en-US" altLang="en-US" sz="2800">
                <a:solidFill>
                  <a:srgbClr val="006600"/>
                </a:solidFill>
                <a:latin typeface="Times New Roman" pitchFamily="18" charset="0"/>
              </a:rPr>
            </a:br>
            <a:r>
              <a:rPr lang="en-US" altLang="en-US" sz="2400">
                <a:solidFill>
                  <a:srgbClr val="006600"/>
                </a:solidFill>
                <a:latin typeface="Times New Roman" pitchFamily="18" charset="0"/>
              </a:rPr>
              <a:t>Pediatric Cancer and Cannabis Oil Five Case</a:t>
            </a:r>
          </a:p>
        </p:txBody>
      </p:sp>
      <p:sp>
        <p:nvSpPr>
          <p:cNvPr id="33795" name="Rectangle 3"/>
          <p:cNvSpPr>
            <a:spLocks noChangeArrowheads="1"/>
          </p:cNvSpPr>
          <p:nvPr>
            <p:ph type="body" idx="1"/>
          </p:nvPr>
        </p:nvSpPr>
        <p:spPr>
          <a:xfrm>
            <a:off x="457200" y="2286000"/>
            <a:ext cx="8229600" cy="3841750"/>
          </a:xfrm>
        </p:spPr>
        <p:txBody>
          <a:bodyPr/>
          <a:lstStyle/>
          <a:p>
            <a:pPr algn="ctr">
              <a:buFontTx/>
              <a:buNone/>
            </a:pPr>
            <a:r>
              <a:rPr lang="en-US">
                <a:latin typeface="MAC C Times" pitchFamily="18" charset="0"/>
              </a:rPr>
              <a:t>    Glaven problem pred zapo~nuvawe na tretman so kanabis e koj vid na kanabis da se koristi za opredelen medicinski problem (postojat mnogu vidovi na kanabis so zna~itelna varijacija na </a:t>
            </a:r>
            <a:r>
              <a:rPr lang="en-US">
                <a:latin typeface="Times New Roman" pitchFamily="18" charset="0"/>
              </a:rPr>
              <a:t>THC </a:t>
            </a:r>
            <a:r>
              <a:rPr lang="en-US">
                <a:latin typeface="MAC C Times" pitchFamily="18" charset="0"/>
              </a:rPr>
              <a:t>i </a:t>
            </a:r>
            <a:r>
              <a:rPr lang="en-US">
                <a:latin typeface="Times New Roman" pitchFamily="18" charset="0"/>
              </a:rPr>
              <a:t>CBD</a:t>
            </a:r>
            <a:r>
              <a:rPr lang="en-US">
                <a:latin typeface="MAC C Times" pitchFamily="18" charset="0"/>
              </a:rPr>
              <a:t>)!!!</a:t>
            </a:r>
            <a:endParaRPr lang="en-US" altLang="en-US">
              <a:latin typeface="MAC C Times"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916F5D-2D91-4391-B3E9-B4C7AB2C889F}" type="slidenum">
              <a:rPr lang="en-US" altLang="zh-CN"/>
              <a:pPr/>
              <a:t>3</a:t>
            </a:fld>
            <a:endParaRPr lang="en-US" altLang="zh-CN"/>
          </a:p>
        </p:txBody>
      </p:sp>
      <p:sp>
        <p:nvSpPr>
          <p:cNvPr id="5122" name="Title 1"/>
          <p:cNvSpPr>
            <a:spLocks noGrp="1" noChangeArrowheads="1"/>
          </p:cNvSpPr>
          <p:nvPr>
            <p:ph type="title" idx="4294967295"/>
          </p:nvPr>
        </p:nvSpPr>
        <p:spPr>
          <a:xfrm>
            <a:off x="457200" y="0"/>
            <a:ext cx="8229600" cy="1143000"/>
          </a:xfrm>
          <a:noFill/>
          <a:ln/>
        </p:spPr>
        <p:txBody>
          <a:bodyPr/>
          <a:lstStyle/>
          <a:p>
            <a:r>
              <a:rPr lang="en-US">
                <a:latin typeface="MAC C Times" pitchFamily="18" charset="0"/>
                <a:sym typeface="Microsoft Sans Serif" pitchFamily="34" charset="0"/>
              </a:rPr>
              <a:t>Marihuana?</a:t>
            </a:r>
          </a:p>
        </p:txBody>
      </p:sp>
      <p:sp>
        <p:nvSpPr>
          <p:cNvPr id="5123" name="Content Placeholder 2"/>
          <p:cNvSpPr>
            <a:spLocks noGrp="1" noChangeArrowheads="1"/>
          </p:cNvSpPr>
          <p:nvPr>
            <p:ph idx="1"/>
          </p:nvPr>
        </p:nvSpPr>
        <p:spPr>
          <a:xfrm>
            <a:off x="76200" y="1143000"/>
            <a:ext cx="4648200" cy="5410200"/>
          </a:xfrm>
          <a:noFill/>
          <a:ln/>
        </p:spPr>
        <p:txBody>
          <a:bodyPr/>
          <a:lstStyle/>
          <a:p>
            <a:pPr>
              <a:lnSpc>
                <a:spcPct val="90000"/>
              </a:lnSpc>
              <a:spcBef>
                <a:spcPts val="600"/>
              </a:spcBef>
              <a:spcAft>
                <a:spcPts val="600"/>
              </a:spcAft>
            </a:pPr>
            <a:r>
              <a:rPr lang="en-US" sz="2800">
                <a:latin typeface="MAC C Times" pitchFamily="18" charset="0"/>
                <a:sym typeface="Microsoft Sans Serif" pitchFamily="34" charset="0"/>
              </a:rPr>
              <a:t>su{ena</a:t>
            </a:r>
            <a:r>
              <a:rPr lang="en-US" altLang="en-US" sz="2800">
                <a:latin typeface="MAC C Times" pitchFamily="18" charset="0"/>
                <a:sym typeface="Microsoft Sans Serif" pitchFamily="34" charset="0"/>
              </a:rPr>
              <a:t>, </a:t>
            </a:r>
            <a:r>
              <a:rPr lang="en-US" sz="2800">
                <a:latin typeface="MAC C Times" pitchFamily="18" charset="0"/>
                <a:sym typeface="Microsoft Sans Serif" pitchFamily="34" charset="0"/>
              </a:rPr>
              <a:t>somelena me{avina od listovi, cvetovi, stebla i semiwa</a:t>
            </a:r>
            <a:r>
              <a:rPr lang="en-US" altLang="en-US" sz="2800">
                <a:latin typeface="MAC C Times" pitchFamily="18" charset="0"/>
                <a:sym typeface="Microsoft Sans Serif" pitchFamily="34" charset="0"/>
              </a:rPr>
              <a:t>, </a:t>
            </a:r>
            <a:r>
              <a:rPr lang="en-US" sz="2800">
                <a:latin typeface="MAC C Times" pitchFamily="18" charset="0"/>
                <a:sym typeface="Microsoft Sans Serif" pitchFamily="34" charset="0"/>
              </a:rPr>
              <a:t>naj~esto od </a:t>
            </a:r>
            <a:r>
              <a:rPr lang="en-US" altLang="en-US" sz="2800" i="1">
                <a:solidFill>
                  <a:srgbClr val="006600"/>
                </a:solidFill>
                <a:latin typeface="Times New Roman" pitchFamily="18" charset="0"/>
                <a:sym typeface="Microsoft Sans Serif" pitchFamily="34" charset="0"/>
              </a:rPr>
              <a:t>Cannabis sativa  </a:t>
            </a:r>
            <a:r>
              <a:rPr lang="en-US" sz="2800" i="1">
                <a:solidFill>
                  <a:srgbClr val="006600"/>
                </a:solidFill>
                <a:latin typeface="Times New Roman" pitchFamily="18" charset="0"/>
                <a:sym typeface="Microsoft Sans Serif" pitchFamily="34" charset="0"/>
              </a:rPr>
              <a:t>ili</a:t>
            </a:r>
            <a:r>
              <a:rPr lang="en-US" altLang="en-US" sz="2800" i="1">
                <a:solidFill>
                  <a:srgbClr val="006600"/>
                </a:solidFill>
                <a:latin typeface="Times New Roman" pitchFamily="18" charset="0"/>
                <a:sym typeface="Microsoft Sans Serif" pitchFamily="34" charset="0"/>
              </a:rPr>
              <a:t> Cannabis indica </a:t>
            </a:r>
            <a:r>
              <a:rPr lang="en-US" sz="2800">
                <a:latin typeface="MAC C Times" pitchFamily="18" charset="0"/>
                <a:sym typeface="Microsoft Sans Serif" pitchFamily="34" charset="0"/>
              </a:rPr>
              <a:t>subspecii na konopot.</a:t>
            </a:r>
          </a:p>
          <a:p>
            <a:pPr>
              <a:lnSpc>
                <a:spcPct val="90000"/>
              </a:lnSpc>
              <a:spcBef>
                <a:spcPts val="600"/>
              </a:spcBef>
              <a:spcAft>
                <a:spcPts val="600"/>
              </a:spcAft>
            </a:pPr>
            <a:endParaRPr lang="en-US" altLang="en-US" sz="2800">
              <a:latin typeface="Calibri" pitchFamily="34" charset="0"/>
              <a:sym typeface="Microsoft Sans Serif" pitchFamily="34" charset="0"/>
            </a:endParaRPr>
          </a:p>
          <a:p>
            <a:pPr>
              <a:lnSpc>
                <a:spcPct val="90000"/>
              </a:lnSpc>
              <a:spcBef>
                <a:spcPts val="600"/>
              </a:spcBef>
              <a:spcAft>
                <a:spcPts val="600"/>
              </a:spcAft>
            </a:pPr>
            <a:r>
              <a:rPr lang="en-US" sz="2800">
                <a:latin typeface="MAC C Times" pitchFamily="18" charset="0"/>
                <a:sym typeface="Microsoft Sans Serif" pitchFamily="34" charset="0"/>
              </a:rPr>
              <a:t>Sodr`at preku 460 hemiski soedinenija.</a:t>
            </a:r>
            <a:endParaRPr lang="en-US" altLang="en-US" sz="2800">
              <a:solidFill>
                <a:srgbClr val="FFFF00"/>
              </a:solidFill>
              <a:latin typeface="MAC C Times" pitchFamily="18" charset="0"/>
              <a:sym typeface="Microsoft Sans Serif" pitchFamily="34" charset="0"/>
            </a:endParaRPr>
          </a:p>
          <a:p>
            <a:pPr>
              <a:lnSpc>
                <a:spcPct val="90000"/>
              </a:lnSpc>
            </a:pPr>
            <a:endParaRPr lang="en-US" altLang="en-US" sz="2800">
              <a:latin typeface="Calibri" pitchFamily="34" charset="0"/>
              <a:sym typeface="Microsoft Sans Serif" pitchFamily="34" charset="0"/>
            </a:endParaRPr>
          </a:p>
        </p:txBody>
      </p:sp>
      <p:pic>
        <p:nvPicPr>
          <p:cNvPr id="5124" name="Picture 2"/>
          <p:cNvPicPr>
            <a:picLocks noChangeAspect="1" noChangeArrowheads="1"/>
          </p:cNvPicPr>
          <p:nvPr/>
        </p:nvPicPr>
        <p:blipFill>
          <a:blip r:embed="rId2" cstate="print"/>
          <a:srcRect/>
          <a:stretch>
            <a:fillRect/>
          </a:stretch>
        </p:blipFill>
        <p:spPr bwMode="auto">
          <a:xfrm>
            <a:off x="5257800" y="2057400"/>
            <a:ext cx="3771900" cy="2825750"/>
          </a:xfrm>
          <a:prstGeom prst="rect">
            <a:avLst/>
          </a:prstGeom>
          <a:noFill/>
          <a:ln w="38100" cmpd="sng">
            <a:solidFill>
              <a:srgbClr val="00B0F0"/>
            </a:solidFill>
            <a:miter lim="800000"/>
            <a:headEnd/>
            <a:tailEnd/>
          </a:ln>
        </p:spPr>
      </p:pic>
      <p:sp>
        <p:nvSpPr>
          <p:cNvPr id="5125" name="TextBox 4"/>
          <p:cNvSpPr>
            <a:spLocks noChangeArrowheads="1"/>
          </p:cNvSpPr>
          <p:nvPr/>
        </p:nvSpPr>
        <p:spPr bwMode="auto">
          <a:xfrm>
            <a:off x="0" y="6581775"/>
            <a:ext cx="3581400" cy="276225"/>
          </a:xfrm>
          <a:prstGeom prst="rect">
            <a:avLst/>
          </a:prstGeom>
          <a:noFill/>
          <a:ln w="9525">
            <a:noFill/>
            <a:miter lim="800000"/>
            <a:headEnd/>
            <a:tailEnd/>
          </a:ln>
        </p:spPr>
        <p:txBody>
          <a:bodyPr>
            <a:spAutoFit/>
          </a:bodyPr>
          <a:lstStyle/>
          <a:p>
            <a:r>
              <a:rPr lang="en-US" sz="1200">
                <a:solidFill>
                  <a:srgbClr val="FFFFFF"/>
                </a:solidFill>
                <a:latin typeface="Microsoft Sans Serif" pitchFamily="34" charset="0"/>
                <a:sym typeface="Microsoft Sans Serif" pitchFamily="34" charset="0"/>
              </a:rPr>
              <a:t>SOURCE: SAMHSA, 2012 (reference list).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ph type="title"/>
          </p:nvPr>
        </p:nvSpPr>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34819"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34820" name="Text Box 4"/>
          <p:cNvSpPr txBox="1">
            <a:spLocks noChangeArrowheads="1"/>
          </p:cNvSpPr>
          <p:nvPr/>
        </p:nvSpPr>
        <p:spPr bwMode="auto">
          <a:xfrm>
            <a:off x="762000" y="1449388"/>
            <a:ext cx="8001000" cy="1920875"/>
          </a:xfrm>
          <a:prstGeom prst="rect">
            <a:avLst/>
          </a:prstGeom>
          <a:noFill/>
          <a:ln w="9525">
            <a:noFill/>
            <a:miter lim="800000"/>
            <a:headEnd/>
            <a:tailEnd/>
          </a:ln>
        </p:spPr>
        <p:txBody>
          <a:bodyPr>
            <a:spAutoFit/>
          </a:bodyPr>
          <a:lstStyle/>
          <a:p>
            <a:pPr algn="just"/>
            <a:r>
              <a:rPr lang="en-US" altLang="en-US" sz="2000" b="1">
                <a:latin typeface="Times New Roman" pitchFamily="18" charset="0"/>
                <a:ea typeface="MAC C Times" pitchFamily="18" charset="0"/>
                <a:cs typeface="MAC C Times" pitchFamily="18" charset="0"/>
                <a:sym typeface="inherit" charset="0"/>
              </a:rPr>
              <a:t>Dr Margaret Gedde</a:t>
            </a:r>
            <a:r>
              <a:rPr lang="en-US" altLang="en-US" sz="2000" b="1">
                <a:latin typeface="MAC C Times" pitchFamily="18" charset="0"/>
                <a:ea typeface="MAC C Times" pitchFamily="18" charset="0"/>
                <a:cs typeface="MAC C Times" pitchFamily="18" charset="0"/>
                <a:sym typeface="inherit" charset="0"/>
              </a:rPr>
              <a:t> </a:t>
            </a:r>
            <a:r>
              <a:rPr lang="en-US" sz="2000" b="1">
                <a:latin typeface="MAC C Times" pitchFamily="18" charset="0"/>
                <a:ea typeface="MAC C Times" pitchFamily="18" charset="0"/>
                <a:cs typeface="MAC C Times" pitchFamily="18" charset="0"/>
                <a:sym typeface="inherit" charset="0"/>
              </a:rPr>
              <a:t>prezentirala klini~ki podatoci za 11 deca so epilepsija tretirani so visoko koncentrirano </a:t>
            </a:r>
            <a:r>
              <a:rPr lang="en-US" altLang="en-US" sz="2000" b="1">
                <a:latin typeface="Times New Roman" pitchFamily="18" charset="0"/>
                <a:cs typeface="Times New Roman" pitchFamily="18" charset="0"/>
                <a:sym typeface="inherit" charset="0"/>
              </a:rPr>
              <a:t>CBD</a:t>
            </a:r>
            <a:r>
              <a:rPr lang="en-US" sz="2000" b="1">
                <a:latin typeface="Times New Roman" pitchFamily="18" charset="0"/>
                <a:cs typeface="Times New Roman" pitchFamily="18" charset="0"/>
                <a:sym typeface="inherit" charset="0"/>
              </a:rPr>
              <a:t> </a:t>
            </a:r>
            <a:r>
              <a:rPr lang="en-US" sz="2000" b="1">
                <a:latin typeface="MAC C Times" pitchFamily="18" charset="0"/>
                <a:cs typeface="Times New Roman" pitchFamily="18" charset="0"/>
                <a:sym typeface="inherit" charset="0"/>
              </a:rPr>
              <a:t>maslo</a:t>
            </a:r>
            <a:r>
              <a:rPr lang="en-US" altLang="en-US" sz="2000" b="1">
                <a:latin typeface="MAC C Times" pitchFamily="18" charset="0"/>
                <a:cs typeface="Times New Roman" pitchFamily="18" charset="0"/>
                <a:sym typeface="inherit" charset="0"/>
              </a:rPr>
              <a:t> </a:t>
            </a:r>
            <a:r>
              <a:rPr lang="en-US" altLang="en-US" sz="2000" b="1">
                <a:latin typeface="Times New Roman" pitchFamily="18" charset="0"/>
                <a:cs typeface="Times New Roman" pitchFamily="18" charset="0"/>
                <a:sym typeface="SimSun" pitchFamily="2" charset="-122"/>
              </a:rPr>
              <a:t>“</a:t>
            </a:r>
            <a:r>
              <a:rPr lang="en-US" altLang="en-US" sz="2000" b="1">
                <a:latin typeface="Times New Roman" pitchFamily="18" charset="0"/>
                <a:cs typeface="Times New Roman" pitchFamily="18" charset="0"/>
                <a:sym typeface="inherit" charset="0"/>
              </a:rPr>
              <a:t>Realm Oil</a:t>
            </a:r>
            <a:r>
              <a:rPr lang="en-US" altLang="en-US" sz="2000" b="1">
                <a:latin typeface="Times New Roman" pitchFamily="18" charset="0"/>
                <a:cs typeface="Times New Roman" pitchFamily="18" charset="0"/>
                <a:sym typeface="SimSun" pitchFamily="2" charset="-122"/>
              </a:rPr>
              <a:t>”</a:t>
            </a:r>
            <a:r>
              <a:rPr lang="en-US" altLang="en-US" sz="2000" b="1">
                <a:latin typeface="MAC C Times" pitchFamily="18" charset="0"/>
                <a:cs typeface="Times New Roman" pitchFamily="18" charset="0"/>
                <a:sym typeface="inherit" charset="0"/>
              </a:rPr>
              <a:t>. </a:t>
            </a:r>
            <a:r>
              <a:rPr lang="en-US" sz="2000" b="1">
                <a:latin typeface="MAC C Times" pitchFamily="18" charset="0"/>
                <a:cs typeface="Times New Roman" pitchFamily="18" charset="0"/>
                <a:sym typeface="inherit" charset="0"/>
              </a:rPr>
              <a:t>Masloto e koristeno tri meseci kaj 11 pacienti (4 dijagnosticirani so </a:t>
            </a:r>
            <a:r>
              <a:rPr lang="en-US" altLang="en-US" sz="2000" b="1">
                <a:latin typeface="Times New Roman" pitchFamily="18" charset="0"/>
                <a:cs typeface="Times New Roman" pitchFamily="18" charset="0"/>
                <a:sym typeface="inherit" charset="0"/>
              </a:rPr>
              <a:t>Doose syndrome, </a:t>
            </a:r>
            <a:r>
              <a:rPr lang="en-US" altLang="en-US" sz="2000" b="1">
                <a:latin typeface="MAC C Times" pitchFamily="18" charset="0"/>
                <a:cs typeface="Times New Roman" pitchFamily="18" charset="0"/>
                <a:sym typeface="inherit" charset="0"/>
              </a:rPr>
              <a:t>2 </a:t>
            </a:r>
            <a:r>
              <a:rPr lang="en-US" sz="2000" b="1">
                <a:latin typeface="MAC C Times" pitchFamily="18" charset="0"/>
                <a:cs typeface="Times New Roman" pitchFamily="18" charset="0"/>
                <a:sym typeface="inherit" charset="0"/>
              </a:rPr>
              <a:t>so</a:t>
            </a:r>
            <a:r>
              <a:rPr lang="en-US" altLang="en-US" sz="2000" b="1">
                <a:latin typeface="MAC C Times" pitchFamily="18" charset="0"/>
                <a:cs typeface="Times New Roman" pitchFamily="18" charset="0"/>
                <a:sym typeface="inherit" charset="0"/>
              </a:rPr>
              <a:t> </a:t>
            </a:r>
            <a:r>
              <a:rPr lang="en-US" altLang="en-US" sz="2000" b="1">
                <a:latin typeface="Times New Roman" pitchFamily="18" charset="0"/>
                <a:cs typeface="Times New Roman" pitchFamily="18" charset="0"/>
                <a:sym typeface="inherit" charset="0"/>
              </a:rPr>
              <a:t>Dravet syndrome, 1 </a:t>
            </a:r>
            <a:r>
              <a:rPr lang="en-US" sz="2000" b="1">
                <a:latin typeface="MAC C Times" pitchFamily="18" charset="0"/>
                <a:cs typeface="Times New Roman" pitchFamily="18" charset="0"/>
                <a:sym typeface="inherit" charset="0"/>
              </a:rPr>
              <a:t>so</a:t>
            </a:r>
            <a:r>
              <a:rPr lang="en-US" altLang="en-US" sz="2000" b="1">
                <a:latin typeface="Times New Roman" pitchFamily="18" charset="0"/>
                <a:cs typeface="Times New Roman" pitchFamily="18" charset="0"/>
                <a:sym typeface="inherit" charset="0"/>
              </a:rPr>
              <a:t> Lennox-Gastaut syndrome, 1 </a:t>
            </a:r>
            <a:r>
              <a:rPr lang="en-US" sz="2000" b="1">
                <a:latin typeface="MAC C Times" pitchFamily="18" charset="0"/>
                <a:cs typeface="Times New Roman" pitchFamily="18" charset="0"/>
                <a:sym typeface="inherit" charset="0"/>
              </a:rPr>
              <a:t>so metahromatska leukodistrofija, 1 so kortikalna displazija i 2 so idiopatska epilepsija</a:t>
            </a:r>
            <a:r>
              <a:rPr lang="en-US" altLang="en-US" sz="2000" b="1">
                <a:latin typeface="Times New Roman" pitchFamily="18" charset="0"/>
                <a:cs typeface="Times New Roman" pitchFamily="18" charset="0"/>
                <a:sym typeface="inherit" charset="0"/>
              </a:rPr>
              <a:t>.</a:t>
            </a:r>
            <a:endParaRPr lang="en-US" altLang="en-US" sz="2000">
              <a:latin typeface="Times New Roman" pitchFamily="18" charset="0"/>
              <a:cs typeface="Times New Roman" pitchFamily="18" charset="0"/>
            </a:endParaRPr>
          </a:p>
        </p:txBody>
      </p:sp>
      <p:sp>
        <p:nvSpPr>
          <p:cNvPr id="34821" name="Text Box 5"/>
          <p:cNvSpPr txBox="1">
            <a:spLocks noChangeArrowheads="1"/>
          </p:cNvSpPr>
          <p:nvPr/>
        </p:nvSpPr>
        <p:spPr bwMode="auto">
          <a:xfrm>
            <a:off x="762000" y="3886200"/>
            <a:ext cx="3733800" cy="2286000"/>
          </a:xfrm>
          <a:prstGeom prst="rect">
            <a:avLst/>
          </a:prstGeom>
          <a:noFill/>
          <a:ln w="9525">
            <a:noFill/>
            <a:miter lim="800000"/>
            <a:headEnd/>
            <a:tailEnd/>
          </a:ln>
        </p:spPr>
        <p:txBody>
          <a:bodyPr>
            <a:spAutoFit/>
          </a:bodyPr>
          <a:lstStyle/>
          <a:p>
            <a:r>
              <a:rPr lang="en-US">
                <a:latin typeface="MAC C Times" pitchFamily="18" charset="0"/>
              </a:rPr>
              <a:t>Rezultati: kaj 8 deca e utvrdena 100 % redukcija na napadite, kaj 1 75 % redukcija i kaj 2 20-45 % redukcija. Kaj 7 od 11 deca ovaa redukcija se pojavila vo prviot mesec od tretmanot. Po tri meseci 5 od 11 deca ne dobile napad. </a:t>
            </a:r>
            <a:endParaRPr lang="en-US" altLang="en-US"/>
          </a:p>
        </p:txBody>
      </p:sp>
      <p:pic>
        <p:nvPicPr>
          <p:cNvPr id="34822" name="Picture 6"/>
          <p:cNvPicPr>
            <a:picLocks noChangeAspect="1" noChangeArrowheads="1"/>
          </p:cNvPicPr>
          <p:nvPr>
            <p:ph sz="half" idx="2"/>
          </p:nvPr>
        </p:nvPicPr>
        <p:blipFill>
          <a:blip r:embed="rId2" cstate="print"/>
          <a:srcRect/>
          <a:stretch>
            <a:fillRect/>
          </a:stretch>
        </p:blipFill>
        <p:spPr>
          <a:xfrm>
            <a:off x="4724400" y="4038600"/>
            <a:ext cx="3559175" cy="2200275"/>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ph type="title"/>
          </p:nvPr>
        </p:nvSpPr>
        <p:spPr>
          <a:xfrm>
            <a:off x="457200" y="0"/>
            <a:ext cx="8229600" cy="1066800"/>
          </a:xfrm>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35843"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35844" name="Text Box 4"/>
          <p:cNvSpPr txBox="1">
            <a:spLocks noChangeArrowheads="1"/>
          </p:cNvSpPr>
          <p:nvPr/>
        </p:nvSpPr>
        <p:spPr bwMode="auto">
          <a:xfrm>
            <a:off x="76200" y="990600"/>
            <a:ext cx="8839200" cy="3505200"/>
          </a:xfrm>
          <a:prstGeom prst="rect">
            <a:avLst/>
          </a:prstGeom>
          <a:noFill/>
          <a:ln w="9525">
            <a:noFill/>
            <a:miter lim="800000"/>
            <a:headEnd/>
            <a:tailEnd/>
          </a:ln>
        </p:spPr>
        <p:txBody>
          <a:bodyPr>
            <a:spAutoFit/>
          </a:bodyPr>
          <a:lstStyle/>
          <a:p>
            <a:pPr algn="just"/>
            <a:r>
              <a:rPr lang="en-US" altLang="zh-CN" sz="1600" b="1">
                <a:latin typeface="Times New Roman" pitchFamily="18" charset="0"/>
                <a:cs typeface="Times New Roman" pitchFamily="18" charset="0"/>
              </a:rPr>
              <a:t>Sophie Isabella Ryan was diagnosed with a low grade, Optic Pathway Glioma brain tumor on June 23rd, 2013 at the age of 8 ½ months old.</a:t>
            </a:r>
          </a:p>
          <a:p>
            <a:pPr algn="just"/>
            <a:r>
              <a:rPr lang="en-US" altLang="zh-CN" sz="1600" b="1">
                <a:latin typeface="Times New Roman" pitchFamily="18" charset="0"/>
                <a:cs typeface="Times New Roman" pitchFamily="18" charset="0"/>
              </a:rPr>
              <a:t>“Sophie has been on high concentrated THC and CBD cannabis oil at a gram a day since she started chemo in October of 2013.  She started with low doses building up to approximately 450 mg THC and 275 mg CBD daily.”</a:t>
            </a:r>
          </a:p>
          <a:p>
            <a:pPr algn="just"/>
            <a:r>
              <a:rPr lang="en-US" altLang="zh-CN" b="1">
                <a:latin typeface="Times New Roman" pitchFamily="18" charset="0"/>
                <a:cs typeface="Times New Roman" pitchFamily="18" charset="0"/>
              </a:rPr>
              <a:t>Treatment Plan Dec 3 2013</a:t>
            </a:r>
          </a:p>
          <a:p>
            <a:pPr algn="just"/>
            <a:r>
              <a:rPr lang="en-US" altLang="zh-CN" b="1">
                <a:latin typeface="Times New Roman" pitchFamily="18" charset="0"/>
                <a:cs typeface="Times New Roman" pitchFamily="18" charset="0"/>
              </a:rPr>
              <a:t>Strain one Girl SCout Cookies (GSC) THC 71.4%, CBD 0%</a:t>
            </a:r>
          </a:p>
          <a:p>
            <a:pPr algn="just"/>
            <a:r>
              <a:rPr lang="en-US" altLang="zh-CN" b="1">
                <a:latin typeface="Times New Roman" pitchFamily="18" charset="0"/>
                <a:cs typeface="Times New Roman" pitchFamily="18" charset="0"/>
              </a:rPr>
              <a:t>Strain Two Cannatonic :                       THC 16%, CBD 60%</a:t>
            </a:r>
          </a:p>
          <a:p>
            <a:pPr algn="just"/>
            <a:r>
              <a:rPr lang="en-US" altLang="zh-CN" b="1">
                <a:latin typeface="Times New Roman" pitchFamily="18" charset="0"/>
                <a:cs typeface="Times New Roman" pitchFamily="18" charset="0"/>
              </a:rPr>
              <a:t>THC target dosage 550 mg per day</a:t>
            </a:r>
          </a:p>
          <a:p>
            <a:pPr algn="just"/>
            <a:r>
              <a:rPr lang="en-US" altLang="zh-CN" b="1">
                <a:latin typeface="Times New Roman" pitchFamily="18" charset="0"/>
                <a:cs typeface="Times New Roman" pitchFamily="18" charset="0"/>
              </a:rPr>
              <a:t>CBD target dosage 380 mg per day</a:t>
            </a:r>
          </a:p>
          <a:p>
            <a:pPr algn="just"/>
            <a:r>
              <a:rPr lang="en-US" altLang="zh-CN" b="1">
                <a:latin typeface="Times New Roman" pitchFamily="18" charset="0"/>
                <a:cs typeface="Times New Roman" pitchFamily="18" charset="0"/>
              </a:rPr>
              <a:t>Dec 20, 2013: cannabis strains changed to  Purple Kush and ACDC</a:t>
            </a:r>
          </a:p>
          <a:p>
            <a:pPr algn="just"/>
            <a:r>
              <a:rPr lang="en-US" altLang="zh-CN" b="1">
                <a:latin typeface="Times New Roman" pitchFamily="18" charset="0"/>
                <a:cs typeface="Times New Roman" pitchFamily="18" charset="0"/>
              </a:rPr>
              <a:t>Purple Kush:  THC 66%, CBD 1.6%</a:t>
            </a:r>
          </a:p>
          <a:p>
            <a:pPr algn="just"/>
            <a:r>
              <a:rPr lang="en-US" altLang="zh-CN" b="1">
                <a:latin typeface="Times New Roman" pitchFamily="18" charset="0"/>
                <a:cs typeface="Times New Roman" pitchFamily="18" charset="0"/>
              </a:rPr>
              <a:t>ACDC:            THC 2.4% , CBD 70%</a:t>
            </a:r>
          </a:p>
        </p:txBody>
      </p:sp>
      <p:pic>
        <p:nvPicPr>
          <p:cNvPr id="35845" name="Picture 5"/>
          <p:cNvPicPr>
            <a:picLocks noChangeAspect="1" noChangeArrowheads="1"/>
          </p:cNvPicPr>
          <p:nvPr/>
        </p:nvPicPr>
        <p:blipFill>
          <a:blip r:embed="rId2" cstate="print"/>
          <a:srcRect/>
          <a:stretch>
            <a:fillRect/>
          </a:stretch>
        </p:blipFill>
        <p:spPr bwMode="auto">
          <a:xfrm>
            <a:off x="4191000" y="3962400"/>
            <a:ext cx="4802188" cy="2949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ph type="title"/>
          </p:nvPr>
        </p:nvSpPr>
        <p:spPr>
          <a:xfrm>
            <a:off x="457200" y="0"/>
            <a:ext cx="8229600" cy="1066800"/>
          </a:xfrm>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36867"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36868" name="Text Box 4"/>
          <p:cNvSpPr txBox="1">
            <a:spLocks noChangeArrowheads="1"/>
          </p:cNvSpPr>
          <p:nvPr/>
        </p:nvSpPr>
        <p:spPr bwMode="auto">
          <a:xfrm>
            <a:off x="76200" y="990600"/>
            <a:ext cx="8839200" cy="4968875"/>
          </a:xfrm>
          <a:prstGeom prst="rect">
            <a:avLst/>
          </a:prstGeom>
          <a:noFill/>
          <a:ln w="9525">
            <a:noFill/>
            <a:miter lim="800000"/>
            <a:headEnd/>
            <a:tailEnd/>
          </a:ln>
        </p:spPr>
        <p:txBody>
          <a:bodyPr>
            <a:spAutoFit/>
          </a:bodyPr>
          <a:lstStyle/>
          <a:p>
            <a:pPr algn="just"/>
            <a:r>
              <a:rPr lang="en-US" altLang="zh-CN" sz="1600" b="1">
                <a:latin typeface="Times New Roman" pitchFamily="18" charset="0"/>
                <a:cs typeface="Times New Roman" pitchFamily="18" charset="0"/>
              </a:rPr>
              <a:t>Rhadomyosarcoma of neck.  A 10 yr old male presented with inoperable Parameningeal Embryonal Rhabdomyosarcoma in neck stage 3 in 12/2012.  The patient was started on  43 weeks chemo regimen including Vincristine, D-Actinomycin, and Cyclophosphamide. (VAC chemotherapy regimen).  On 2/2012, the patient started a 6 week course of radiation therapy (28 sessions).  Adverse effects of chemotherapy included severe nausea unresponsive meds including Marinol (synthetic THC) .  June 2013, the patient tried cannabis for relief of nausea.   August 2013, the patient used high THC strains and high CBD strains.  The patient built up dosage to 900 mg THC/ day and 500 mg CBD/ day. This reduced nausea and increased appetite, and controlled neutropenia. Patient maintains dose of 150 mg THC and 120 mg CBD daily and has been declared No  Disease Free as of 11/2013.  His doctors commented that treatment with chemo and radiation treatment doesn’t usually work in such cases.</a:t>
            </a:r>
          </a:p>
          <a:p>
            <a:pPr algn="just"/>
            <a:r>
              <a:rPr lang="en-US" altLang="zh-CN" sz="1600" b="1">
                <a:latin typeface="Times New Roman" pitchFamily="18" charset="0"/>
                <a:cs typeface="Times New Roman" pitchFamily="18" charset="0"/>
              </a:rPr>
              <a:t>Cannabis treatment plan:</a:t>
            </a:r>
          </a:p>
          <a:p>
            <a:pPr algn="just"/>
            <a:r>
              <a:rPr lang="en-US" altLang="zh-CN" sz="1600" b="1">
                <a:latin typeface="Times New Roman" pitchFamily="18" charset="0"/>
                <a:cs typeface="Times New Roman" pitchFamily="18" charset="0"/>
              </a:rPr>
              <a:t>Strain 1 FireOG   THC 60%, CBD 1.5%</a:t>
            </a:r>
          </a:p>
          <a:p>
            <a:pPr algn="just"/>
            <a:r>
              <a:rPr lang="en-US" altLang="zh-CN" sz="1600" b="1">
                <a:latin typeface="Times New Roman" pitchFamily="18" charset="0"/>
                <a:cs typeface="Times New Roman" pitchFamily="18" charset="0"/>
              </a:rPr>
              <a:t>Strain 2 CBDX THC 16%, CBD 37%</a:t>
            </a:r>
          </a:p>
          <a:p>
            <a:pPr algn="just"/>
            <a:r>
              <a:rPr lang="en-US" altLang="zh-CN" sz="1600" b="1">
                <a:latin typeface="Times New Roman" pitchFamily="18" charset="0"/>
                <a:cs typeface="Times New Roman" pitchFamily="18" charset="0"/>
              </a:rPr>
              <a:t>THC 150 mg /day</a:t>
            </a:r>
          </a:p>
          <a:p>
            <a:pPr algn="just"/>
            <a:r>
              <a:rPr lang="en-US" altLang="zh-CN" sz="1600" b="1">
                <a:latin typeface="Times New Roman" pitchFamily="18" charset="0"/>
                <a:cs typeface="Times New Roman" pitchFamily="18" charset="0"/>
              </a:rPr>
              <a:t>CBD 125 mg /day</a:t>
            </a:r>
          </a:p>
          <a:p>
            <a:pPr algn="just"/>
            <a:r>
              <a:rPr lang="en-US" altLang="zh-CN" sz="1600" b="1">
                <a:latin typeface="Times New Roman" pitchFamily="18" charset="0"/>
                <a:cs typeface="Times New Roman" pitchFamily="18" charset="0"/>
              </a:rPr>
              <a:t>Rhabdomyosarcoma – Maintenance Plan- CR   Monday, September 1, 2014</a:t>
            </a:r>
          </a:p>
          <a:p>
            <a:pPr algn="just"/>
            <a:r>
              <a:rPr lang="en-US" altLang="zh-CN" sz="1600" b="1">
                <a:latin typeface="Times New Roman" pitchFamily="18" charset="0"/>
                <a:cs typeface="Times New Roman" pitchFamily="18" charset="0"/>
              </a:rPr>
              <a:t>1 Hindu Kush Kief  HK Kief % THC  48 %  % CBD  10 %</a:t>
            </a:r>
          </a:p>
          <a:p>
            <a:pPr algn="just"/>
            <a:r>
              <a:rPr lang="en-US" altLang="zh-CN" sz="1600" b="1">
                <a:latin typeface="Times New Roman" pitchFamily="18" charset="0"/>
                <a:cs typeface="Times New Roman" pitchFamily="18" charset="0"/>
              </a:rPr>
              <a:t>2 Yummie                              % THC 15 %  % CBD  48 %</a:t>
            </a:r>
          </a:p>
          <a:p>
            <a:pPr algn="just"/>
            <a:r>
              <a:rPr lang="en-US" altLang="zh-CN" sz="1600" b="1">
                <a:latin typeface="Times New Roman" pitchFamily="18" charset="0"/>
                <a:cs typeface="Times New Roman" pitchFamily="18" charset="0"/>
              </a:rPr>
              <a:t>THC Target Dosage (mg) 150 mg</a:t>
            </a:r>
          </a:p>
          <a:p>
            <a:pPr algn="just"/>
            <a:r>
              <a:rPr lang="en-US" altLang="zh-CN" sz="1600" b="1">
                <a:latin typeface="Times New Roman" pitchFamily="18" charset="0"/>
                <a:cs typeface="Times New Roman" pitchFamily="18" charset="0"/>
              </a:rPr>
              <a:t>CBD Target Dosage (mg) 120 mg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ph type="title"/>
          </p:nvPr>
        </p:nvSpPr>
        <p:spPr>
          <a:xfrm>
            <a:off x="457200" y="0"/>
            <a:ext cx="8229600" cy="1066800"/>
          </a:xfrm>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37891"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37892" name="Text Box 4"/>
          <p:cNvSpPr txBox="1">
            <a:spLocks noChangeArrowheads="1"/>
          </p:cNvSpPr>
          <p:nvPr/>
        </p:nvSpPr>
        <p:spPr bwMode="auto">
          <a:xfrm>
            <a:off x="762000" y="1676400"/>
            <a:ext cx="7848600" cy="2652713"/>
          </a:xfrm>
          <a:prstGeom prst="rect">
            <a:avLst/>
          </a:prstGeom>
          <a:noFill/>
          <a:ln w="9525">
            <a:noFill/>
            <a:miter lim="800000"/>
            <a:headEnd/>
            <a:tailEnd/>
          </a:ln>
        </p:spPr>
        <p:txBody>
          <a:bodyPr>
            <a:spAutoFit/>
          </a:bodyPr>
          <a:lstStyle/>
          <a:p>
            <a:pPr algn="just"/>
            <a:r>
              <a:rPr lang="en-US" altLang="zh-CN" sz="2400" b="1">
                <a:latin typeface="Times New Roman" pitchFamily="18" charset="0"/>
                <a:cs typeface="Times New Roman" pitchFamily="18" charset="0"/>
              </a:rPr>
              <a:t>Astrocytoma.   2 yr 9mo female presented with Astrocytoma tumor in brain stem and spine on 2/6/2014</a:t>
            </a:r>
          </a:p>
          <a:p>
            <a:pPr algn="just"/>
            <a:r>
              <a:rPr lang="en-US" altLang="zh-CN" sz="2400" b="1">
                <a:latin typeface="Times New Roman" pitchFamily="18" charset="0"/>
                <a:cs typeface="Times New Roman" pitchFamily="18" charset="0"/>
              </a:rPr>
              <a:t>Astrocytoma – Treatment Plan  Wednesday, April 16, 2014</a:t>
            </a:r>
          </a:p>
          <a:p>
            <a:pPr algn="just"/>
            <a:r>
              <a:rPr lang="en-US" altLang="zh-CN" sz="2400" b="1">
                <a:latin typeface="Times New Roman" pitchFamily="18" charset="0"/>
                <a:cs typeface="Times New Roman" pitchFamily="18" charset="0"/>
              </a:rPr>
              <a:t>RKO           % THC 66.2      % CBD 2.6 %</a:t>
            </a:r>
          </a:p>
          <a:p>
            <a:pPr algn="just"/>
            <a:r>
              <a:rPr lang="en-US" altLang="zh-CN" sz="2400" b="1">
                <a:latin typeface="Times New Roman" pitchFamily="18" charset="0"/>
                <a:cs typeface="Times New Roman" pitchFamily="18" charset="0"/>
              </a:rPr>
              <a:t>Swiss Gold % THC 11.8      % CBD 70 %</a:t>
            </a:r>
          </a:p>
          <a:p>
            <a:pPr algn="just"/>
            <a:r>
              <a:rPr lang="en-US" altLang="zh-CN" sz="2400" b="1">
                <a:latin typeface="Times New Roman" pitchFamily="18" charset="0"/>
                <a:cs typeface="Times New Roman" pitchFamily="18" charset="0"/>
              </a:rPr>
              <a:t>THC Target Dosage (mg) 100 mg</a:t>
            </a:r>
          </a:p>
          <a:p>
            <a:pPr algn="just"/>
            <a:r>
              <a:rPr lang="en-US" altLang="zh-CN" sz="2400" b="1">
                <a:latin typeface="Times New Roman" pitchFamily="18" charset="0"/>
                <a:cs typeface="Times New Roman" pitchFamily="18" charset="0"/>
              </a:rPr>
              <a:t>CBD Target Dosage (mg) 50 mg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ph type="title"/>
          </p:nvPr>
        </p:nvSpPr>
        <p:spPr>
          <a:xfrm>
            <a:off x="457200" y="0"/>
            <a:ext cx="8229600" cy="1066800"/>
          </a:xfrm>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38915"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38916" name="Text Box 4"/>
          <p:cNvSpPr txBox="1">
            <a:spLocks noChangeArrowheads="1"/>
          </p:cNvSpPr>
          <p:nvPr/>
        </p:nvSpPr>
        <p:spPr bwMode="auto">
          <a:xfrm>
            <a:off x="685800" y="1295400"/>
            <a:ext cx="8001000" cy="4206875"/>
          </a:xfrm>
          <a:prstGeom prst="rect">
            <a:avLst/>
          </a:prstGeom>
          <a:noFill/>
          <a:ln w="9525">
            <a:noFill/>
            <a:miter lim="800000"/>
            <a:headEnd/>
            <a:tailEnd/>
          </a:ln>
        </p:spPr>
        <p:txBody>
          <a:bodyPr>
            <a:spAutoFit/>
          </a:bodyPr>
          <a:lstStyle/>
          <a:p>
            <a:pPr algn="just"/>
            <a:r>
              <a:rPr lang="en-US" altLang="zh-CN" b="1">
                <a:latin typeface="Times New Roman" pitchFamily="18" charset="0"/>
                <a:cs typeface="Times New Roman" pitchFamily="18" charset="0"/>
              </a:rPr>
              <a:t>Pineoblastoma in 4yr 8 month male Oct 2013 with hydeocephalus treated with Intraventricular Shunt.  33 proton radiation treatments. 12/ 2013 start cannabis extract treatment using separate high THC and CBD strains. 2/2014 start 6 month chemotherapy, using Vincristine, Cisplatin, Cyclophosphamide, one of the stronger regimens.  7/2014 tumor undetectable.</a:t>
            </a:r>
          </a:p>
          <a:p>
            <a:pPr algn="just"/>
            <a:r>
              <a:rPr lang="en-US" altLang="zh-CN" b="1">
                <a:latin typeface="Times New Roman" pitchFamily="18" charset="0"/>
                <a:cs typeface="Times New Roman" pitchFamily="18" charset="0"/>
              </a:rPr>
              <a:t>Pineoblastoma – Treatment Plan</a:t>
            </a:r>
          </a:p>
          <a:p>
            <a:pPr algn="just"/>
            <a:r>
              <a:rPr lang="en-US" altLang="zh-CN" b="1">
                <a:latin typeface="Times New Roman" pitchFamily="18" charset="0"/>
                <a:cs typeface="Times New Roman" pitchFamily="18" charset="0"/>
              </a:rPr>
              <a:t>E VG</a:t>
            </a:r>
          </a:p>
          <a:p>
            <a:pPr algn="just"/>
            <a:r>
              <a:rPr lang="en-US" altLang="zh-CN" b="1">
                <a:latin typeface="Times New Roman" pitchFamily="18" charset="0"/>
                <a:cs typeface="Times New Roman" pitchFamily="18" charset="0"/>
              </a:rPr>
              <a:t>Sunday, December 8, 2013</a:t>
            </a:r>
          </a:p>
          <a:p>
            <a:pPr algn="just"/>
            <a:r>
              <a:rPr lang="en-US" altLang="zh-CN" b="1">
                <a:latin typeface="Times New Roman" pitchFamily="18" charset="0"/>
                <a:cs typeface="Times New Roman" pitchFamily="18" charset="0"/>
              </a:rPr>
              <a:t>Strain 1 – Pineapple 1312045004</a:t>
            </a:r>
          </a:p>
          <a:p>
            <a:pPr algn="just"/>
            <a:r>
              <a:rPr lang="en-US" altLang="zh-CN" b="1">
                <a:latin typeface="Times New Roman" pitchFamily="18" charset="0"/>
                <a:cs typeface="Times New Roman" pitchFamily="18" charset="0"/>
              </a:rPr>
              <a:t>Strain 2 – ACDC 131213K005</a:t>
            </a:r>
          </a:p>
          <a:p>
            <a:pPr algn="just"/>
            <a:r>
              <a:rPr lang="en-US" altLang="zh-CN" b="1">
                <a:latin typeface="Times New Roman" pitchFamily="18" charset="0"/>
                <a:cs typeface="Times New Roman" pitchFamily="18" charset="0"/>
              </a:rPr>
              <a:t>Target Dose – 3x per day</a:t>
            </a:r>
          </a:p>
          <a:p>
            <a:pPr algn="just"/>
            <a:r>
              <a:rPr lang="en-US" altLang="zh-CN" b="1">
                <a:latin typeface="Times New Roman" pitchFamily="18" charset="0"/>
                <a:cs typeface="Times New Roman" pitchFamily="18" charset="0"/>
              </a:rPr>
              <a:t>Pineapple THC 60 % CBD 0.35 %</a:t>
            </a:r>
          </a:p>
          <a:p>
            <a:pPr algn="just"/>
            <a:r>
              <a:rPr lang="en-US" altLang="zh-CN" b="1">
                <a:latin typeface="Times New Roman" pitchFamily="18" charset="0"/>
                <a:cs typeface="Times New Roman" pitchFamily="18" charset="0"/>
              </a:rPr>
              <a:t>AC/DC THC 2.4 %    CBD  60 %</a:t>
            </a:r>
          </a:p>
          <a:p>
            <a:pPr algn="just"/>
            <a:r>
              <a:rPr lang="en-US" altLang="zh-CN" b="1">
                <a:latin typeface="Times New Roman" pitchFamily="18" charset="0"/>
                <a:cs typeface="Times New Roman" pitchFamily="18" charset="0"/>
              </a:rPr>
              <a:t>THC Target Dosage (mg) 100 mg</a:t>
            </a:r>
          </a:p>
          <a:p>
            <a:pPr algn="just"/>
            <a:r>
              <a:rPr lang="en-US" altLang="zh-CN" b="1">
                <a:latin typeface="Times New Roman" pitchFamily="18" charset="0"/>
                <a:cs typeface="Times New Roman" pitchFamily="18" charset="0"/>
              </a:rPr>
              <a:t>CBD Target Dosage (mg) 100 mg</a:t>
            </a:r>
          </a:p>
        </p:txBody>
      </p:sp>
      <p:pic>
        <p:nvPicPr>
          <p:cNvPr id="38917" name="Picture 5"/>
          <p:cNvPicPr>
            <a:picLocks noChangeAspect="1" noChangeArrowheads="1"/>
          </p:cNvPicPr>
          <p:nvPr/>
        </p:nvPicPr>
        <p:blipFill>
          <a:blip r:embed="rId2" cstate="print"/>
          <a:srcRect/>
          <a:stretch>
            <a:fillRect/>
          </a:stretch>
        </p:blipFill>
        <p:spPr bwMode="auto">
          <a:xfrm>
            <a:off x="4108450" y="3049588"/>
            <a:ext cx="2384425" cy="2314575"/>
          </a:xfrm>
          <a:prstGeom prst="rect">
            <a:avLst/>
          </a:prstGeom>
          <a:noFill/>
          <a:ln w="9525">
            <a:noFill/>
            <a:miter lim="800000"/>
            <a:headEnd/>
            <a:tailEnd/>
          </a:ln>
        </p:spPr>
      </p:pic>
      <p:pic>
        <p:nvPicPr>
          <p:cNvPr id="38918" name="Picture 6"/>
          <p:cNvPicPr>
            <a:picLocks noChangeAspect="1" noChangeArrowheads="1"/>
          </p:cNvPicPr>
          <p:nvPr/>
        </p:nvPicPr>
        <p:blipFill>
          <a:blip r:embed="rId3" cstate="print"/>
          <a:srcRect/>
          <a:stretch>
            <a:fillRect/>
          </a:stretch>
        </p:blipFill>
        <p:spPr bwMode="auto">
          <a:xfrm>
            <a:off x="6477000" y="3962400"/>
            <a:ext cx="2444750" cy="23812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ph type="title"/>
          </p:nvPr>
        </p:nvSpPr>
        <p:spPr>
          <a:xfrm>
            <a:off x="457200" y="0"/>
            <a:ext cx="8229600" cy="1066800"/>
          </a:xfrm>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39939"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39940" name="Text Box 4"/>
          <p:cNvSpPr txBox="1">
            <a:spLocks noChangeArrowheads="1"/>
          </p:cNvSpPr>
          <p:nvPr/>
        </p:nvSpPr>
        <p:spPr bwMode="auto">
          <a:xfrm>
            <a:off x="685800" y="990600"/>
            <a:ext cx="8001000" cy="5943600"/>
          </a:xfrm>
          <a:prstGeom prst="rect">
            <a:avLst/>
          </a:prstGeom>
          <a:noFill/>
          <a:ln w="9525">
            <a:noFill/>
            <a:miter lim="800000"/>
            <a:headEnd/>
            <a:tailEnd/>
          </a:ln>
        </p:spPr>
        <p:txBody>
          <a:bodyPr>
            <a:spAutoFit/>
          </a:bodyPr>
          <a:lstStyle/>
          <a:p>
            <a:pPr algn="just"/>
            <a:r>
              <a:rPr lang="en-US" altLang="en-US" sz="1600" b="1">
                <a:latin typeface="Times New Roman" pitchFamily="18" charset="0"/>
                <a:cs typeface="Times New Roman" pitchFamily="18" charset="0"/>
              </a:rPr>
              <a:t>Precursor B Acute Lymphoblastic Leukemia</a:t>
            </a:r>
          </a:p>
          <a:p>
            <a:pPr algn="just"/>
            <a:r>
              <a:rPr lang="en-US" altLang="en-US" sz="1600" b="1">
                <a:latin typeface="Times New Roman" pitchFamily="18" charset="0"/>
                <a:cs typeface="Times New Roman" pitchFamily="18" charset="0"/>
              </a:rPr>
              <a:t>1yr 7mo male presents with Precurser B Acute Lymphoblastic Leukemia 5/2013 in remission since 6/2013 with double strain cannabis treatment.</a:t>
            </a:r>
          </a:p>
          <a:p>
            <a:pPr algn="just"/>
            <a:r>
              <a:rPr lang="en-US" altLang="en-US" sz="1600" b="1">
                <a:latin typeface="Times New Roman" pitchFamily="18" charset="0"/>
                <a:cs typeface="Times New Roman" pitchFamily="18" charset="0"/>
              </a:rPr>
              <a:t>Sunday, October 20, 2013</a:t>
            </a:r>
          </a:p>
          <a:p>
            <a:pPr algn="just"/>
            <a:r>
              <a:rPr lang="en-US" altLang="en-US" sz="1600" b="1">
                <a:latin typeface="Times New Roman" pitchFamily="18" charset="0"/>
                <a:cs typeface="Times New Roman" pitchFamily="18" charset="0"/>
              </a:rPr>
              <a:t>Strain 1 – Girl Scout Cookie</a:t>
            </a:r>
          </a:p>
          <a:p>
            <a:pPr algn="just"/>
            <a:r>
              <a:rPr lang="en-US" altLang="en-US" sz="1600" b="1">
                <a:latin typeface="Times New Roman" pitchFamily="18" charset="0"/>
                <a:cs typeface="Times New Roman" pitchFamily="18" charset="0"/>
              </a:rPr>
              <a:t>Strain 2 – Cannatonic</a:t>
            </a:r>
          </a:p>
          <a:p>
            <a:pPr algn="just"/>
            <a:r>
              <a:rPr lang="en-US" altLang="en-US" sz="1600" b="1">
                <a:latin typeface="Times New Roman" pitchFamily="18" charset="0"/>
                <a:cs typeface="Times New Roman" pitchFamily="18" charset="0"/>
              </a:rPr>
              <a:t>GSC % THC 71.4 % CBD Strain 1 0 %</a:t>
            </a:r>
          </a:p>
          <a:p>
            <a:pPr algn="just"/>
            <a:r>
              <a:rPr lang="en-US" altLang="en-US" sz="1600" b="1">
                <a:latin typeface="Times New Roman" pitchFamily="18" charset="0"/>
                <a:cs typeface="Times New Roman" pitchFamily="18" charset="0"/>
              </a:rPr>
              <a:t>Cannatonic % THC 15.87 % CBD 58.97 %</a:t>
            </a:r>
          </a:p>
          <a:p>
            <a:pPr algn="just"/>
            <a:r>
              <a:rPr lang="en-US" altLang="en-US" sz="1600" b="1">
                <a:latin typeface="Times New Roman" pitchFamily="18" charset="0"/>
                <a:cs typeface="Times New Roman" pitchFamily="18" charset="0"/>
              </a:rPr>
              <a:t>THC Target Dosage (mg) 300 mg</a:t>
            </a:r>
          </a:p>
          <a:p>
            <a:pPr algn="just"/>
            <a:r>
              <a:rPr lang="en-US" altLang="en-US" sz="1600" b="1">
                <a:latin typeface="Times New Roman" pitchFamily="18" charset="0"/>
                <a:cs typeface="Times New Roman" pitchFamily="18" charset="0"/>
              </a:rPr>
              <a:t>CBD Target Dosage (mg) 100 mg</a:t>
            </a:r>
          </a:p>
          <a:p>
            <a:pPr algn="just"/>
            <a:r>
              <a:rPr lang="en-US" altLang="en-US" sz="1600" b="1">
                <a:latin typeface="Times New Roman" pitchFamily="18" charset="0"/>
                <a:cs typeface="Times New Roman" pitchFamily="18" charset="0"/>
              </a:rPr>
              <a:t>Sunday, October 20, 2013</a:t>
            </a:r>
          </a:p>
          <a:p>
            <a:pPr algn="just"/>
            <a:r>
              <a:rPr lang="en-US" altLang="en-US" sz="1600" b="1">
                <a:latin typeface="Times New Roman" pitchFamily="18" charset="0"/>
                <a:cs typeface="Times New Roman" pitchFamily="18" charset="0"/>
              </a:rPr>
              <a:t>Strain 1 – Girl Scout Cookie 131001O002</a:t>
            </a:r>
          </a:p>
          <a:p>
            <a:pPr algn="just"/>
            <a:r>
              <a:rPr lang="en-US" altLang="en-US" sz="1600" b="1">
                <a:latin typeface="Times New Roman" pitchFamily="18" charset="0"/>
                <a:cs typeface="Times New Roman" pitchFamily="18" charset="0"/>
              </a:rPr>
              <a:t>Strain 2 – Cannatonic 1309131022</a:t>
            </a:r>
          </a:p>
          <a:p>
            <a:pPr algn="just"/>
            <a:r>
              <a:rPr lang="en-US" altLang="en-US" sz="1600" b="1">
                <a:latin typeface="Times New Roman" pitchFamily="18" charset="0"/>
                <a:cs typeface="Times New Roman" pitchFamily="18" charset="0"/>
              </a:rPr>
              <a:t>GSC % THC Strain 1 71.4 %</a:t>
            </a:r>
          </a:p>
          <a:p>
            <a:pPr algn="just"/>
            <a:r>
              <a:rPr lang="en-US" altLang="en-US" sz="1600" b="1">
                <a:latin typeface="Times New Roman" pitchFamily="18" charset="0"/>
                <a:cs typeface="Times New Roman" pitchFamily="18" charset="0"/>
              </a:rPr>
              <a:t>% CBD Strain 1 0 %</a:t>
            </a:r>
          </a:p>
          <a:p>
            <a:pPr algn="just"/>
            <a:r>
              <a:rPr lang="en-US" altLang="en-US" sz="1600" b="1">
                <a:latin typeface="Times New Roman" pitchFamily="18" charset="0"/>
                <a:cs typeface="Times New Roman" pitchFamily="18" charset="0"/>
              </a:rPr>
              <a:t>Cannatonic % THC Strain 2 15.87 %</a:t>
            </a:r>
          </a:p>
          <a:p>
            <a:pPr algn="just"/>
            <a:r>
              <a:rPr lang="en-US" altLang="en-US" sz="1600" b="1">
                <a:latin typeface="Times New Roman" pitchFamily="18" charset="0"/>
                <a:cs typeface="Times New Roman" pitchFamily="18" charset="0"/>
              </a:rPr>
              <a:t>% CBD Strain 2 58.97 %</a:t>
            </a:r>
          </a:p>
          <a:p>
            <a:pPr algn="just"/>
            <a:r>
              <a:rPr lang="en-US" altLang="en-US" sz="1600" b="1">
                <a:latin typeface="Times New Roman" pitchFamily="18" charset="0"/>
                <a:cs typeface="Times New Roman" pitchFamily="18" charset="0"/>
              </a:rPr>
              <a:t>THC Target Dosage (mg) 300 mg</a:t>
            </a:r>
          </a:p>
          <a:p>
            <a:pPr algn="just"/>
            <a:r>
              <a:rPr lang="en-US" altLang="en-US" sz="1600" b="1">
                <a:latin typeface="Times New Roman" pitchFamily="18" charset="0"/>
                <a:cs typeface="Times New Roman" pitchFamily="18" charset="0"/>
              </a:rPr>
              <a:t>CBD Target Dosage (mg) 100 mg</a:t>
            </a:r>
          </a:p>
          <a:p>
            <a:pPr algn="just"/>
            <a:r>
              <a:rPr lang="en-US" altLang="en-US" sz="1600" b="1">
                <a:latin typeface="Times New Roman" pitchFamily="18" charset="0"/>
                <a:cs typeface="Times New Roman" pitchFamily="18" charset="0"/>
              </a:rPr>
              <a:t>GSC Use This Much Strain 1 (g) per day 0.382 g</a:t>
            </a:r>
          </a:p>
          <a:p>
            <a:pPr algn="just"/>
            <a:r>
              <a:rPr lang="en-US" altLang="en-US" sz="1600" b="1">
                <a:latin typeface="Times New Roman" pitchFamily="18" charset="0"/>
                <a:cs typeface="Times New Roman" pitchFamily="18" charset="0"/>
              </a:rPr>
              <a:t>Cannatonic Use This Much Strain 2 (g) per day 0.17 g</a:t>
            </a:r>
          </a:p>
          <a:p>
            <a:pPr algn="just"/>
            <a:r>
              <a:rPr lang="en-US" altLang="en-US" sz="1600" b="1">
                <a:latin typeface="Times New Roman" pitchFamily="18" charset="0"/>
                <a:cs typeface="Times New Roman" pitchFamily="18" charset="0"/>
              </a:rPr>
              <a:t>GSC Take this amount (3) x per day* (per dose) 0.13 g</a:t>
            </a:r>
          </a:p>
          <a:p>
            <a:pPr algn="just"/>
            <a:r>
              <a:rPr lang="en-US" altLang="en-US" sz="1600" b="1">
                <a:latin typeface="Times New Roman" pitchFamily="18" charset="0"/>
                <a:cs typeface="Times New Roman" pitchFamily="18" charset="0"/>
              </a:rPr>
              <a:t>Cannatonic Take this amount (3) x per day* (per dose) 0.06 g</a:t>
            </a:r>
            <a:r>
              <a:rPr lang="en-US" sz="1600" b="1">
                <a:latin typeface="Times New Roman" pitchFamily="18" charset="0"/>
                <a:cs typeface="Times New Roman" pitchFamily="18" charset="0"/>
              </a:rPr>
              <a:t> </a:t>
            </a:r>
            <a:r>
              <a:rPr lang="en-US" altLang="en-US" sz="1600" b="1">
                <a:latin typeface="Times New Roman" pitchFamily="18" charset="0"/>
                <a:cs typeface="Times New Roman" pitchFamily="18" charset="0"/>
              </a:rPr>
              <a:t>*rounded up g</a:t>
            </a:r>
          </a:p>
          <a:p>
            <a:pPr algn="just"/>
            <a:endParaRPr lang="en-US" altLang="en-US" sz="1600" b="1">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ph type="title"/>
          </p:nvPr>
        </p:nvSpPr>
        <p:spPr>
          <a:xfrm>
            <a:off x="457200" y="0"/>
            <a:ext cx="8229600" cy="1066800"/>
          </a:xfrm>
        </p:spPr>
        <p:txBody>
          <a:bodyPr/>
          <a:lstStyle/>
          <a:p>
            <a:r>
              <a:rPr lang="en-US" sz="2400">
                <a:solidFill>
                  <a:srgbClr val="006600"/>
                </a:solidFill>
                <a:latin typeface="Times New Roman" pitchFamily="18" charset="0"/>
              </a:rPr>
              <a:t>C</a:t>
            </a:r>
            <a:r>
              <a:rPr lang="en-US" altLang="en-US" sz="2400">
                <a:solidFill>
                  <a:srgbClr val="006600"/>
                </a:solidFill>
                <a:latin typeface="Times New Roman" pitchFamily="18" charset="0"/>
              </a:rPr>
              <a:t>onference</a:t>
            </a:r>
            <a:r>
              <a:rPr lang="en-US" sz="2400">
                <a:solidFill>
                  <a:srgbClr val="006600"/>
                </a:solidFill>
                <a:latin typeface="Times New Roman" pitchFamily="18" charset="0"/>
              </a:rPr>
              <a:t>:</a:t>
            </a:r>
            <a:r>
              <a:rPr lang="en-US" altLang="en-US" sz="2400">
                <a:solidFill>
                  <a:srgbClr val="006600"/>
                </a:solidFill>
                <a:latin typeface="Times New Roman" pitchFamily="18" charset="0"/>
              </a:rPr>
              <a:t> Marijuana for Medical Professionals 2014, Denver</a:t>
            </a:r>
            <a:br>
              <a:rPr lang="en-US" altLang="en-US" sz="2400">
                <a:solidFill>
                  <a:srgbClr val="006600"/>
                </a:solidFill>
                <a:latin typeface="Times New Roman" pitchFamily="18" charset="0"/>
              </a:rPr>
            </a:br>
            <a:r>
              <a:rPr lang="en-US" altLang="en-US" sz="2000">
                <a:solidFill>
                  <a:srgbClr val="006600"/>
                </a:solidFill>
                <a:latin typeface="Times New Roman" pitchFamily="18" charset="0"/>
              </a:rPr>
              <a:t>Pediatric Cancer and Cannabis Oil Five Case</a:t>
            </a:r>
            <a:endParaRPr lang="en-US" altLang="en-US" sz="4000"/>
          </a:p>
        </p:txBody>
      </p:sp>
      <p:sp>
        <p:nvSpPr>
          <p:cNvPr id="40963"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0964" name="Text Box 4"/>
          <p:cNvSpPr txBox="1">
            <a:spLocks noChangeArrowheads="1"/>
          </p:cNvSpPr>
          <p:nvPr/>
        </p:nvSpPr>
        <p:spPr bwMode="auto">
          <a:xfrm>
            <a:off x="457200" y="1600200"/>
            <a:ext cx="8382000" cy="2835275"/>
          </a:xfrm>
          <a:prstGeom prst="rect">
            <a:avLst/>
          </a:prstGeom>
          <a:noFill/>
          <a:ln w="9525">
            <a:noFill/>
            <a:miter lim="800000"/>
            <a:headEnd/>
            <a:tailEnd/>
          </a:ln>
        </p:spPr>
        <p:txBody>
          <a:bodyPr>
            <a:spAutoFit/>
          </a:bodyPr>
          <a:lstStyle/>
          <a:p>
            <a:pPr algn="just"/>
            <a:r>
              <a:rPr lang="en-US" altLang="zh-CN" sz="2000" b="1">
                <a:latin typeface="Times New Roman" pitchFamily="18" charset="0"/>
                <a:cs typeface="Times New Roman" pitchFamily="18" charset="0"/>
              </a:rPr>
              <a:t>Conclusions</a:t>
            </a:r>
          </a:p>
          <a:p>
            <a:pPr algn="just"/>
            <a:r>
              <a:rPr lang="en-US" altLang="zh-CN" sz="2000" b="1">
                <a:latin typeface="Times New Roman" pitchFamily="18" charset="0"/>
                <a:cs typeface="Times New Roman" pitchFamily="18" charset="0"/>
              </a:rPr>
              <a:t>•It is possible to dose correctly and consistently</a:t>
            </a:r>
          </a:p>
          <a:p>
            <a:pPr algn="just"/>
            <a:r>
              <a:rPr lang="en-US" altLang="zh-CN" sz="2000" b="1">
                <a:latin typeface="Times New Roman" pitchFamily="18" charset="0"/>
                <a:cs typeface="Times New Roman" pitchFamily="18" charset="0"/>
              </a:rPr>
              <a:t>•Collaboration with medical team, and individualized treatment plans are key</a:t>
            </a:r>
          </a:p>
          <a:p>
            <a:pPr algn="just"/>
            <a:r>
              <a:rPr lang="en-US" altLang="zh-CN" sz="2000" b="1">
                <a:latin typeface="Times New Roman" pitchFamily="18" charset="0"/>
                <a:cs typeface="Times New Roman" pitchFamily="18" charset="0"/>
              </a:rPr>
              <a:t>•The cannabis plant is more than the sum of its parts. Whole plant works best</a:t>
            </a:r>
          </a:p>
          <a:p>
            <a:pPr algn="just"/>
            <a:r>
              <a:rPr lang="en-US" altLang="zh-CN" sz="2000" b="1">
                <a:latin typeface="Times New Roman" pitchFamily="18" charset="0"/>
                <a:cs typeface="Times New Roman" pitchFamily="18" charset="0"/>
              </a:rPr>
              <a:t>•Patient adherence to protocol is necessary</a:t>
            </a:r>
          </a:p>
          <a:p>
            <a:pPr algn="just"/>
            <a:r>
              <a:rPr lang="en-US" altLang="zh-CN" sz="2000" b="1">
                <a:latin typeface="Times New Roman" pitchFamily="18" charset="0"/>
                <a:cs typeface="Times New Roman" pitchFamily="18" charset="0"/>
              </a:rPr>
              <a:t>•Separating the THC and CBD doses vastly influence outcomes</a:t>
            </a:r>
          </a:p>
          <a:p>
            <a:pPr algn="just"/>
            <a:r>
              <a:rPr lang="en-US" altLang="zh-CN" sz="2000" b="1">
                <a:latin typeface="Times New Roman" pitchFamily="18" charset="0"/>
                <a:cs typeface="Times New Roman" pitchFamily="18" charset="0"/>
              </a:rPr>
              <a:t>•Cannabinoid treatment reduces negative chemotherapy side effects</a:t>
            </a:r>
          </a:p>
          <a:p>
            <a:pPr algn="just"/>
            <a:r>
              <a:rPr lang="en-US" altLang="zh-CN" sz="2000" b="1">
                <a:latin typeface="Times New Roman" pitchFamily="18" charset="0"/>
                <a:cs typeface="Times New Roman" pitchFamily="18" charset="0"/>
              </a:rPr>
              <a:t>•Best practices in extraction, testing, and advising need to be established</a:t>
            </a:r>
          </a:p>
          <a:p>
            <a:pPr algn="just"/>
            <a:r>
              <a:rPr lang="en-US" altLang="zh-CN" sz="2000" b="1">
                <a:latin typeface="Times New Roman" pitchFamily="18" charset="0"/>
                <a:cs typeface="Times New Roman" pitchFamily="18" charset="0"/>
              </a:rPr>
              <a:t>•Testing and supply chain must improve for cannabis to succeed as medicine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p>
        </p:txBody>
      </p:sp>
      <p:sp>
        <p:nvSpPr>
          <p:cNvPr id="41987"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1988"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1989" name="Text Box 5"/>
          <p:cNvSpPr txBox="1">
            <a:spLocks noChangeArrowheads="1"/>
          </p:cNvSpPr>
          <p:nvPr/>
        </p:nvSpPr>
        <p:spPr bwMode="auto">
          <a:xfrm>
            <a:off x="649288" y="1668463"/>
            <a:ext cx="7656512" cy="3382962"/>
          </a:xfrm>
          <a:prstGeom prst="rect">
            <a:avLst/>
          </a:prstGeom>
          <a:noFill/>
          <a:ln w="9525">
            <a:noFill/>
            <a:miter lim="800000"/>
            <a:headEnd/>
            <a:tailEnd/>
          </a:ln>
        </p:spPr>
        <p:txBody>
          <a:bodyPr>
            <a:spAutoFit/>
          </a:bodyPr>
          <a:lstStyle/>
          <a:p>
            <a:r>
              <a:rPr lang="en-US" sz="2400">
                <a:latin typeface="MAC C Times" pitchFamily="18" charset="0"/>
              </a:rPr>
              <a:t>Upotreba na medicinska marihuana za tretman na bolesti i za podobruvawe na simptomi podrazbira upotreba na:</a:t>
            </a:r>
          </a:p>
          <a:p>
            <a:endParaRPr lang="en-US" sz="2400">
              <a:latin typeface="MAC C Times" pitchFamily="18" charset="0"/>
            </a:endParaRPr>
          </a:p>
          <a:p>
            <a:r>
              <a:rPr lang="en-US" sz="2400">
                <a:latin typeface="MAC C Times" pitchFamily="18" charset="0"/>
              </a:rPr>
              <a:t>1. kanabis</a:t>
            </a:r>
          </a:p>
          <a:p>
            <a:endParaRPr lang="en-US" sz="2400">
              <a:latin typeface="MAC C Times" pitchFamily="18" charset="0"/>
            </a:endParaRPr>
          </a:p>
          <a:p>
            <a:r>
              <a:rPr lang="en-US" sz="2400">
                <a:latin typeface="MAC C Times" pitchFamily="18" charset="0"/>
              </a:rPr>
              <a:t>2. kanabinoidi</a:t>
            </a:r>
          </a:p>
          <a:p>
            <a:endParaRPr lang="en-US" sz="2400">
              <a:latin typeface="MAC C Times" pitchFamily="18" charset="0"/>
            </a:endParaRPr>
          </a:p>
          <a:p>
            <a:r>
              <a:rPr lang="en-US" sz="2400">
                <a:latin typeface="MAC C Times" pitchFamily="18" charset="0"/>
              </a:rPr>
              <a:t>3. kanabis i kanabinoidi </a:t>
            </a:r>
            <a:endParaRPr lang="en-US" altLang="en-US" sz="2400">
              <a:latin typeface="MAC C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1989">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3011"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3012"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3013" name="Text Box 5"/>
          <p:cNvSpPr txBox="1">
            <a:spLocks noChangeArrowheads="1"/>
          </p:cNvSpPr>
          <p:nvPr/>
        </p:nvSpPr>
        <p:spPr bwMode="auto">
          <a:xfrm>
            <a:off x="649288" y="1668463"/>
            <a:ext cx="7656512" cy="3017837"/>
          </a:xfrm>
          <a:prstGeom prst="rect">
            <a:avLst/>
          </a:prstGeom>
          <a:noFill/>
          <a:ln w="9525">
            <a:noFill/>
            <a:miter lim="800000"/>
            <a:headEnd/>
            <a:tailEnd/>
          </a:ln>
        </p:spPr>
        <p:txBody>
          <a:bodyPr>
            <a:spAutoFit/>
          </a:bodyPr>
          <a:lstStyle/>
          <a:p>
            <a:r>
              <a:rPr lang="en-US" sz="2400">
                <a:latin typeface="MAC C Times" pitchFamily="18" charset="0"/>
              </a:rPr>
              <a:t>Kanabinoidite mo`e da se administriraat na razli~ni na~ini:</a:t>
            </a:r>
          </a:p>
          <a:p>
            <a:endParaRPr lang="en-US" sz="2400">
              <a:latin typeface="MAC C Times" pitchFamily="18" charset="0"/>
            </a:endParaRPr>
          </a:p>
          <a:p>
            <a:r>
              <a:rPr lang="en-US" sz="2400">
                <a:latin typeface="MAC C Times" pitchFamily="18" charset="0"/>
              </a:rPr>
              <a:t>1. samo oralno</a:t>
            </a:r>
          </a:p>
          <a:p>
            <a:endParaRPr lang="en-US" sz="2400">
              <a:latin typeface="MAC C Times" pitchFamily="18" charset="0"/>
            </a:endParaRPr>
          </a:p>
          <a:p>
            <a:r>
              <a:rPr lang="en-US" sz="2400">
                <a:latin typeface="MAC C Times" pitchFamily="18" charset="0"/>
              </a:rPr>
              <a:t>2. intravenozno</a:t>
            </a:r>
          </a:p>
          <a:p>
            <a:endParaRPr lang="en-US" sz="2400">
              <a:latin typeface="MAC C Times" pitchFamily="18" charset="0"/>
            </a:endParaRPr>
          </a:p>
          <a:p>
            <a:r>
              <a:rPr lang="en-US" sz="2400">
                <a:latin typeface="MAC C Times" pitchFamily="18" charset="0"/>
              </a:rPr>
              <a:t>3. intravenozno, oralno, preku pu{ewe</a:t>
            </a:r>
            <a:endParaRPr lang="en-US" altLang="en-US" sz="2400">
              <a:latin typeface="MAC C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301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4035"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4036"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4037" name="Text Box 5"/>
          <p:cNvSpPr txBox="1">
            <a:spLocks noChangeArrowheads="1"/>
          </p:cNvSpPr>
          <p:nvPr/>
        </p:nvSpPr>
        <p:spPr bwMode="auto">
          <a:xfrm>
            <a:off x="649288" y="1668463"/>
            <a:ext cx="7656512" cy="2286000"/>
          </a:xfrm>
          <a:prstGeom prst="rect">
            <a:avLst/>
          </a:prstGeom>
          <a:noFill/>
          <a:ln w="9525">
            <a:noFill/>
            <a:miter lim="800000"/>
            <a:headEnd/>
            <a:tailEnd/>
          </a:ln>
        </p:spPr>
        <p:txBody>
          <a:bodyPr>
            <a:spAutoFit/>
          </a:bodyPr>
          <a:lstStyle/>
          <a:p>
            <a:r>
              <a:rPr lang="en-US" sz="2400">
                <a:latin typeface="MAC C Times" pitchFamily="18" charset="0"/>
              </a:rPr>
              <a:t>Kanabisot i </a:t>
            </a:r>
            <a:r>
              <a:rPr lang="en-US" sz="2400">
                <a:latin typeface="Times New Roman" pitchFamily="18" charset="0"/>
              </a:rPr>
              <a:t>THC </a:t>
            </a:r>
            <a:r>
              <a:rPr lang="en-US" sz="2400">
                <a:latin typeface="MAC C Times" pitchFamily="18" charset="0"/>
              </a:rPr>
              <a:t>go namaluvaat intraokularniot pritisok:</a:t>
            </a:r>
          </a:p>
          <a:p>
            <a:endParaRPr lang="en-US" altLang="en-US" sz="2400">
              <a:latin typeface="MAC C Times" pitchFamily="18" charset="0"/>
            </a:endParaRPr>
          </a:p>
          <a:p>
            <a:r>
              <a:rPr lang="en-US" sz="2400">
                <a:latin typeface="MAC C Times" pitchFamily="18" charset="0"/>
              </a:rPr>
              <a:t>1. Da</a:t>
            </a:r>
          </a:p>
          <a:p>
            <a:endParaRPr lang="en-US" altLang="en-US" sz="2400">
              <a:latin typeface="MAC C Times" pitchFamily="18" charset="0"/>
            </a:endParaRPr>
          </a:p>
          <a:p>
            <a:r>
              <a:rPr lang="en-US" sz="2400">
                <a:latin typeface="MAC C Times" pitchFamily="18" charset="0"/>
              </a:rPr>
              <a:t>2. Ne</a:t>
            </a:r>
            <a:endParaRPr lang="en-US" altLang="en-US" sz="2400">
              <a:latin typeface="MAC C 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403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163B5A37-3DB2-4E2C-B003-97107ACBD4E0}" type="slidenum">
              <a:rPr lang="en-US" altLang="zh-CN"/>
              <a:pPr/>
              <a:t>4</a:t>
            </a:fld>
            <a:endParaRPr lang="en-US" altLang="zh-CN"/>
          </a:p>
        </p:txBody>
      </p:sp>
      <p:sp>
        <p:nvSpPr>
          <p:cNvPr id="6146" name="Title 1"/>
          <p:cNvSpPr>
            <a:spLocks noGrp="1" noChangeArrowheads="1"/>
          </p:cNvSpPr>
          <p:nvPr>
            <p:ph type="title" idx="4294967295"/>
          </p:nvPr>
        </p:nvSpPr>
        <p:spPr>
          <a:xfrm>
            <a:off x="609600" y="2895600"/>
            <a:ext cx="8229600" cy="1447800"/>
          </a:xfrm>
          <a:noFill/>
          <a:ln/>
        </p:spPr>
        <p:txBody>
          <a:bodyPr/>
          <a:lstStyle/>
          <a:p>
            <a:r>
              <a:rPr lang="en-US" sz="4000">
                <a:latin typeface="MAC C Times" pitchFamily="18" charset="0"/>
                <a:sym typeface="Calibri" pitchFamily="34" charset="0"/>
              </a:rPr>
              <a:t>Upotreba</a:t>
            </a:r>
            <a:br>
              <a:rPr lang="en-US" sz="4000">
                <a:latin typeface="MAC C Times" pitchFamily="18" charset="0"/>
                <a:sym typeface="Calibri" pitchFamily="34" charset="0"/>
              </a:rPr>
            </a:br>
            <a:r>
              <a:rPr lang="en-US" sz="4000">
                <a:latin typeface="Calibri" pitchFamily="34" charset="0"/>
                <a:sym typeface="Calibri" pitchFamily="34" charset="0"/>
              </a:rPr>
              <a:t/>
            </a:r>
            <a:br>
              <a:rPr lang="en-US" sz="4000">
                <a:latin typeface="Calibri" pitchFamily="34" charset="0"/>
                <a:sym typeface="Calibri" pitchFamily="34" charset="0"/>
              </a:rPr>
            </a:br>
            <a:r>
              <a:rPr lang="en-US" sz="2800">
                <a:solidFill>
                  <a:srgbClr val="006600"/>
                </a:solidFill>
                <a:latin typeface="MAC C Times" pitchFamily="18" charset="0"/>
                <a:sym typeface="Calibri" pitchFamily="34" charset="0"/>
              </a:rPr>
              <a:t>Pu{ewe</a:t>
            </a:r>
            <a:r>
              <a:rPr lang="en-US" sz="2800">
                <a:latin typeface="MAC C Times" pitchFamily="18" charset="0"/>
                <a:sym typeface="Calibri" pitchFamily="34" charset="0"/>
              </a:rPr>
              <a:t> vo forma na cigara, dava brz efekt, no sogoruvaweto na marihuanata osloboduva toksini koi mo`e da predizvikaat problemi so belite drobovi;</a:t>
            </a:r>
            <a:br>
              <a:rPr lang="en-US" sz="2800">
                <a:latin typeface="MAC C Times" pitchFamily="18" charset="0"/>
                <a:sym typeface="Calibri" pitchFamily="34" charset="0"/>
              </a:rPr>
            </a:br>
            <a:r>
              <a:rPr lang="en-US" sz="2800">
                <a:solidFill>
                  <a:srgbClr val="006600"/>
                </a:solidFill>
                <a:latin typeface="MAC C Times" pitchFamily="18" charset="0"/>
                <a:sym typeface="Calibri" pitchFamily="34" charset="0"/>
              </a:rPr>
              <a:t>Inhalacija </a:t>
            </a:r>
            <a:r>
              <a:rPr lang="en-US" sz="2800">
                <a:latin typeface="MAC C Times" pitchFamily="18" charset="0"/>
                <a:sym typeface="Calibri" pitchFamily="34" charset="0"/>
              </a:rPr>
              <a:t>(se konvertiraat aktivnite komponenti vo inhalatorna forma), dava brz efekt, no ne osloboduva toksini;</a:t>
            </a:r>
            <a:br>
              <a:rPr lang="en-US" sz="2800">
                <a:latin typeface="MAC C Times" pitchFamily="18" charset="0"/>
                <a:sym typeface="Calibri" pitchFamily="34" charset="0"/>
              </a:rPr>
            </a:br>
            <a:r>
              <a:rPr lang="en-US" sz="2800">
                <a:solidFill>
                  <a:srgbClr val="006600"/>
                </a:solidFill>
                <a:latin typeface="MAC C Times" pitchFamily="18" charset="0"/>
                <a:sym typeface="Calibri" pitchFamily="34" charset="0"/>
              </a:rPr>
              <a:t>Konzumirawe</a:t>
            </a:r>
            <a:r>
              <a:rPr lang="en-US" sz="2800">
                <a:latin typeface="MAC C Times" pitchFamily="18" charset="0"/>
                <a:sym typeface="Calibri" pitchFamily="34" charset="0"/>
              </a:rPr>
              <a:t> na bomboni, pijaloci koi sodr`at marihuana, efektot e odlo`en, ne osloboduvaat toksini.</a:t>
            </a:r>
            <a:br>
              <a:rPr lang="en-US" sz="2800">
                <a:latin typeface="MAC C Times" pitchFamily="18" charset="0"/>
                <a:sym typeface="Calibri" pitchFamily="34" charset="0"/>
              </a:rPr>
            </a:br>
            <a:endParaRPr lang="en-US" sz="2800">
              <a:latin typeface="MAC C Times" pitchFamily="18" charset="0"/>
              <a:sym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5059"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5060"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5061" name="Text Box 5"/>
          <p:cNvSpPr txBox="1">
            <a:spLocks noChangeArrowheads="1"/>
          </p:cNvSpPr>
          <p:nvPr/>
        </p:nvSpPr>
        <p:spPr bwMode="auto">
          <a:xfrm>
            <a:off x="914400" y="1676400"/>
            <a:ext cx="7656513" cy="2652713"/>
          </a:xfrm>
          <a:prstGeom prst="rect">
            <a:avLst/>
          </a:prstGeom>
          <a:noFill/>
          <a:ln w="9525">
            <a:noFill/>
            <a:miter lim="800000"/>
            <a:headEnd/>
            <a:tailEnd/>
          </a:ln>
        </p:spPr>
        <p:txBody>
          <a:bodyPr>
            <a:spAutoFit/>
          </a:bodyPr>
          <a:lstStyle/>
          <a:p>
            <a:r>
              <a:rPr lang="en-US" sz="2400">
                <a:latin typeface="MAC C Times" pitchFamily="18" charset="0"/>
              </a:rPr>
              <a:t>Izlo`uvawe na visoki koncentracii na </a:t>
            </a:r>
            <a:r>
              <a:rPr lang="en-US" sz="2400">
                <a:latin typeface="Times New Roman" pitchFamily="18" charset="0"/>
              </a:rPr>
              <a:t>THC </a:t>
            </a:r>
            <a:r>
              <a:rPr lang="en-US" sz="2400">
                <a:latin typeface="MAC C Times" pitchFamily="18" charset="0"/>
              </a:rPr>
              <a:t>rezultira so namalena funkcija na makrofagi, limfociti i </a:t>
            </a:r>
            <a:r>
              <a:rPr lang="en-US" sz="2400">
                <a:latin typeface="Times New Roman" pitchFamily="18" charset="0"/>
              </a:rPr>
              <a:t>NK </a:t>
            </a:r>
            <a:r>
              <a:rPr lang="en-US" sz="2400">
                <a:latin typeface="MAC C Times" pitchFamily="18" charset="0"/>
              </a:rPr>
              <a:t>kletki:</a:t>
            </a:r>
          </a:p>
          <a:p>
            <a:endParaRPr lang="en-US" sz="2400">
              <a:latin typeface="MAC C Times" pitchFamily="18" charset="0"/>
            </a:endParaRPr>
          </a:p>
          <a:p>
            <a:r>
              <a:rPr lang="en-US" sz="2400">
                <a:latin typeface="MAC C Times" pitchFamily="18" charset="0"/>
              </a:rPr>
              <a:t>1. Da</a:t>
            </a:r>
          </a:p>
          <a:p>
            <a:endParaRPr lang="en-US" sz="2400">
              <a:latin typeface="MAC C Times" pitchFamily="18" charset="0"/>
            </a:endParaRPr>
          </a:p>
          <a:p>
            <a:r>
              <a:rPr lang="en-US" sz="2400">
                <a:latin typeface="MAC C Times" pitchFamily="18" charset="0"/>
              </a:rPr>
              <a:t>2. 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5061">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6083"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6084"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6085" name="Text Box 5"/>
          <p:cNvSpPr txBox="1">
            <a:spLocks noChangeArrowheads="1"/>
          </p:cNvSpPr>
          <p:nvPr/>
        </p:nvSpPr>
        <p:spPr bwMode="auto">
          <a:xfrm>
            <a:off x="914400" y="1676400"/>
            <a:ext cx="7656513" cy="2652713"/>
          </a:xfrm>
          <a:prstGeom prst="rect">
            <a:avLst/>
          </a:prstGeom>
          <a:noFill/>
          <a:ln w="9525">
            <a:noFill/>
            <a:miter lim="800000"/>
            <a:headEnd/>
            <a:tailEnd/>
          </a:ln>
        </p:spPr>
        <p:txBody>
          <a:bodyPr>
            <a:spAutoFit/>
          </a:bodyPr>
          <a:lstStyle/>
          <a:p>
            <a:r>
              <a:rPr lang="en-US" sz="2400">
                <a:latin typeface="MAC C Times" pitchFamily="18" charset="0"/>
              </a:rPr>
              <a:t>Izlo`uvawe na visoki koncentracii na </a:t>
            </a:r>
            <a:r>
              <a:rPr lang="en-US" sz="2400">
                <a:latin typeface="Times New Roman" pitchFamily="18" charset="0"/>
              </a:rPr>
              <a:t>THC </a:t>
            </a:r>
            <a:r>
              <a:rPr lang="en-US" sz="2400">
                <a:latin typeface="MAC C Times" pitchFamily="18" charset="0"/>
              </a:rPr>
              <a:t>rezultira so namalena funkcija na makrofagi, limfociti i </a:t>
            </a:r>
            <a:r>
              <a:rPr lang="en-US" sz="2400">
                <a:latin typeface="Times New Roman" pitchFamily="18" charset="0"/>
              </a:rPr>
              <a:t>NK </a:t>
            </a:r>
            <a:r>
              <a:rPr lang="en-US" sz="2400">
                <a:latin typeface="MAC C Times" pitchFamily="18" charset="0"/>
              </a:rPr>
              <a:t>kletki:</a:t>
            </a:r>
          </a:p>
          <a:p>
            <a:endParaRPr lang="en-US" sz="2400">
              <a:latin typeface="MAC C Times" pitchFamily="18" charset="0"/>
            </a:endParaRPr>
          </a:p>
          <a:p>
            <a:r>
              <a:rPr lang="en-US" sz="2400">
                <a:latin typeface="MAC C Times" pitchFamily="18" charset="0"/>
              </a:rPr>
              <a:t>1. Da</a:t>
            </a:r>
          </a:p>
          <a:p>
            <a:endParaRPr lang="en-US" sz="2400">
              <a:latin typeface="MAC C Times" pitchFamily="18" charset="0"/>
            </a:endParaRPr>
          </a:p>
          <a:p>
            <a:r>
              <a:rPr lang="en-US" sz="2400">
                <a:latin typeface="MAC C Times" pitchFamily="18" charset="0"/>
              </a:rPr>
              <a:t>2. Ne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608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7107"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7108"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7109" name="Text Box 5"/>
          <p:cNvSpPr txBox="1">
            <a:spLocks noChangeArrowheads="1"/>
          </p:cNvSpPr>
          <p:nvPr/>
        </p:nvSpPr>
        <p:spPr bwMode="auto">
          <a:xfrm>
            <a:off x="649288" y="1668463"/>
            <a:ext cx="7656512" cy="3017837"/>
          </a:xfrm>
          <a:prstGeom prst="rect">
            <a:avLst/>
          </a:prstGeom>
          <a:noFill/>
          <a:ln w="9525">
            <a:noFill/>
            <a:miter lim="800000"/>
            <a:headEnd/>
            <a:tailEnd/>
          </a:ln>
        </p:spPr>
        <p:txBody>
          <a:bodyPr>
            <a:spAutoFit/>
          </a:bodyPr>
          <a:lstStyle/>
          <a:p>
            <a:r>
              <a:rPr lang="en-US" sz="2400">
                <a:latin typeface="MAC C Times" pitchFamily="18" charset="0"/>
                <a:sym typeface="Microsoft Sans Serif" pitchFamily="34" charset="0"/>
              </a:rPr>
              <a:t>Medicinskata marihuana se koristi za redukcija na gadewe, stimulacija na apetit, namaluvawe na bolka, za kontrola na muskulna bolka, spazmi, za redukcija na konvulzii.</a:t>
            </a:r>
          </a:p>
          <a:p>
            <a:endParaRPr lang="en-US" sz="2400">
              <a:latin typeface="MAC C Times" pitchFamily="18" charset="0"/>
              <a:sym typeface="Microsoft Sans Serif" pitchFamily="34" charset="0"/>
            </a:endParaRPr>
          </a:p>
          <a:p>
            <a:r>
              <a:rPr lang="en-US" sz="2400">
                <a:latin typeface="MAC C Times" pitchFamily="18" charset="0"/>
                <a:sym typeface="Microsoft Sans Serif" pitchFamily="34" charset="0"/>
              </a:rPr>
              <a:t>1. Da</a:t>
            </a:r>
          </a:p>
          <a:p>
            <a:endParaRPr lang="en-US" sz="2400">
              <a:latin typeface="MAC C Times" pitchFamily="18" charset="0"/>
              <a:sym typeface="Microsoft Sans Serif" pitchFamily="34" charset="0"/>
            </a:endParaRPr>
          </a:p>
          <a:p>
            <a:r>
              <a:rPr lang="en-US" sz="2400">
                <a:latin typeface="MAC C Times" pitchFamily="18" charset="0"/>
                <a:sym typeface="Microsoft Sans Serif" pitchFamily="34" charset="0"/>
              </a:rPr>
              <a:t>2. 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710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8131"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8132"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8133" name="Text Box 5"/>
          <p:cNvSpPr txBox="1">
            <a:spLocks noChangeArrowheads="1"/>
          </p:cNvSpPr>
          <p:nvPr/>
        </p:nvSpPr>
        <p:spPr bwMode="auto">
          <a:xfrm>
            <a:off x="649288" y="1668463"/>
            <a:ext cx="7656512" cy="2652712"/>
          </a:xfrm>
          <a:prstGeom prst="rect">
            <a:avLst/>
          </a:prstGeom>
          <a:noFill/>
          <a:ln w="9525">
            <a:noFill/>
            <a:miter lim="800000"/>
            <a:headEnd/>
            <a:tailEnd/>
          </a:ln>
        </p:spPr>
        <p:txBody>
          <a:bodyPr>
            <a:spAutoFit/>
          </a:bodyPr>
          <a:lstStyle/>
          <a:p>
            <a:r>
              <a:rPr lang="en-US" sz="2400">
                <a:latin typeface="MAC C Times" pitchFamily="18" charset="0"/>
                <a:sym typeface="Microsoft Sans Serif" pitchFamily="34" charset="0"/>
              </a:rPr>
              <a:t>Za medicinski celi se koristat:</a:t>
            </a:r>
          </a:p>
          <a:p>
            <a:endParaRPr lang="en-US" sz="2400">
              <a:latin typeface="MAC C Times" pitchFamily="18" charset="0"/>
              <a:sym typeface="Microsoft Sans Serif" pitchFamily="34" charset="0"/>
            </a:endParaRPr>
          </a:p>
          <a:p>
            <a:r>
              <a:rPr lang="en-US" sz="2400">
                <a:latin typeface="MAC C Times" pitchFamily="18" charset="0"/>
                <a:sym typeface="Microsoft Sans Serif" pitchFamily="34" charset="0"/>
              </a:rPr>
              <a:t>1. </a:t>
            </a:r>
            <a:r>
              <a:rPr lang="en-US" sz="2400">
                <a:latin typeface="Times New Roman" pitchFamily="18" charset="0"/>
                <a:sym typeface="Microsoft Sans Serif" pitchFamily="34" charset="0"/>
              </a:rPr>
              <a:t>Canabis sativa</a:t>
            </a:r>
          </a:p>
          <a:p>
            <a:endParaRPr lang="en-US" sz="2400">
              <a:latin typeface="Times New Roman" pitchFamily="18" charset="0"/>
              <a:sym typeface="Microsoft Sans Serif" pitchFamily="34" charset="0"/>
            </a:endParaRPr>
          </a:p>
          <a:p>
            <a:r>
              <a:rPr lang="en-US" sz="2400">
                <a:latin typeface="Times New Roman" pitchFamily="18" charset="0"/>
                <a:sym typeface="Microsoft Sans Serif" pitchFamily="34" charset="0"/>
              </a:rPr>
              <a:t>2. Canabis indica</a:t>
            </a:r>
          </a:p>
          <a:p>
            <a:endParaRPr lang="en-US" sz="2400">
              <a:latin typeface="Times New Roman" pitchFamily="18" charset="0"/>
            </a:endParaRPr>
          </a:p>
          <a:p>
            <a:r>
              <a:rPr lang="en-US" sz="2400">
                <a:latin typeface="Times New Roman" pitchFamily="18" charset="0"/>
              </a:rPr>
              <a:t>3. Canabis sativa i Canabis indica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813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ph type="title"/>
          </p:nvPr>
        </p:nvSpPr>
        <p:spPr>
          <a:xfrm>
            <a:off x="457200" y="0"/>
            <a:ext cx="8229600" cy="1066800"/>
          </a:xfrm>
        </p:spPr>
        <p:txBody>
          <a:bodyPr/>
          <a:lstStyle/>
          <a:p>
            <a:r>
              <a:rPr lang="en-US" sz="4000">
                <a:solidFill>
                  <a:srgbClr val="006600"/>
                </a:solidFill>
                <a:latin typeface="MAC C Times" pitchFamily="18" charset="0"/>
              </a:rPr>
              <a:t>Pra{awa i odgovori</a:t>
            </a:r>
            <a:endParaRPr lang="en-US"/>
          </a:p>
        </p:txBody>
      </p:sp>
      <p:sp>
        <p:nvSpPr>
          <p:cNvPr id="49155" name="Rectangle 3"/>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49156" name="Text Box 4"/>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sp>
        <p:nvSpPr>
          <p:cNvPr id="49157" name="Text Box 5"/>
          <p:cNvSpPr txBox="1">
            <a:spLocks noChangeArrowheads="1"/>
          </p:cNvSpPr>
          <p:nvPr/>
        </p:nvSpPr>
        <p:spPr bwMode="auto">
          <a:xfrm>
            <a:off x="649288" y="1668463"/>
            <a:ext cx="7656512" cy="2652712"/>
          </a:xfrm>
          <a:prstGeom prst="rect">
            <a:avLst/>
          </a:prstGeom>
          <a:noFill/>
          <a:ln w="9525">
            <a:noFill/>
            <a:miter lim="800000"/>
            <a:headEnd/>
            <a:tailEnd/>
          </a:ln>
        </p:spPr>
        <p:txBody>
          <a:bodyPr>
            <a:spAutoFit/>
          </a:bodyPr>
          <a:lstStyle/>
          <a:p>
            <a:r>
              <a:rPr lang="en-US" sz="2400">
                <a:latin typeface="MAC C Times" pitchFamily="18" charset="0"/>
                <a:sym typeface="Microsoft Sans Serif" pitchFamily="34" charset="0"/>
              </a:rPr>
              <a:t>Za medicinski celi se koristat:</a:t>
            </a:r>
          </a:p>
          <a:p>
            <a:endParaRPr lang="en-US" sz="2400">
              <a:latin typeface="MAC C Times" pitchFamily="18" charset="0"/>
              <a:sym typeface="Microsoft Sans Serif" pitchFamily="34" charset="0"/>
            </a:endParaRPr>
          </a:p>
          <a:p>
            <a:r>
              <a:rPr lang="en-US" sz="2400">
                <a:latin typeface="MAC C Times" pitchFamily="18" charset="0"/>
                <a:sym typeface="Microsoft Sans Serif" pitchFamily="34" charset="0"/>
              </a:rPr>
              <a:t>1. </a:t>
            </a:r>
            <a:r>
              <a:rPr lang="en-US" sz="2400">
                <a:latin typeface="Times New Roman" pitchFamily="18" charset="0"/>
                <a:sym typeface="Microsoft Sans Serif" pitchFamily="34" charset="0"/>
              </a:rPr>
              <a:t>Canabis sativa</a:t>
            </a:r>
          </a:p>
          <a:p>
            <a:endParaRPr lang="en-US" sz="2400">
              <a:latin typeface="Times New Roman" pitchFamily="18" charset="0"/>
              <a:sym typeface="Microsoft Sans Serif" pitchFamily="34" charset="0"/>
            </a:endParaRPr>
          </a:p>
          <a:p>
            <a:r>
              <a:rPr lang="en-US" sz="2400">
                <a:latin typeface="Times New Roman" pitchFamily="18" charset="0"/>
                <a:sym typeface="Microsoft Sans Serif" pitchFamily="34" charset="0"/>
              </a:rPr>
              <a:t>2. Canabis indica</a:t>
            </a:r>
          </a:p>
          <a:p>
            <a:endParaRPr lang="en-US" sz="2400">
              <a:latin typeface="Times New Roman" pitchFamily="18" charset="0"/>
            </a:endParaRPr>
          </a:p>
          <a:p>
            <a:r>
              <a:rPr lang="en-US" sz="2400">
                <a:latin typeface="Times New Roman" pitchFamily="18" charset="0"/>
              </a:rPr>
              <a:t>3. Canabis sativa i Canabis indica</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ph type="body" sz="half" idx="1"/>
          </p:nvPr>
        </p:nvSpPr>
        <p:spPr/>
        <p:txBody>
          <a:bodyPr/>
          <a:lstStyle/>
          <a:p>
            <a:pPr algn="ctr">
              <a:buFontTx/>
              <a:buNone/>
            </a:pPr>
            <a:r>
              <a:rPr lang="en-US" sz="2800">
                <a:latin typeface="MAC C Times" pitchFamily="18" charset="0"/>
              </a:rPr>
              <a:t>    </a:t>
            </a:r>
            <a:endParaRPr lang="en-US" altLang="en-US" sz="2800">
              <a:latin typeface="MAC C Times" pitchFamily="18" charset="0"/>
            </a:endParaRPr>
          </a:p>
        </p:txBody>
      </p:sp>
      <p:sp>
        <p:nvSpPr>
          <p:cNvPr id="50179" name="Text Box 3"/>
          <p:cNvSpPr txBox="1">
            <a:spLocks noChangeArrowheads="1"/>
          </p:cNvSpPr>
          <p:nvPr/>
        </p:nvSpPr>
        <p:spPr bwMode="auto">
          <a:xfrm>
            <a:off x="457200" y="1600200"/>
            <a:ext cx="8382000" cy="366713"/>
          </a:xfrm>
          <a:prstGeom prst="rect">
            <a:avLst/>
          </a:prstGeom>
          <a:noFill/>
          <a:ln w="9525">
            <a:noFill/>
            <a:miter lim="800000"/>
            <a:headEnd/>
            <a:tailEnd/>
          </a:ln>
        </p:spPr>
        <p:txBody>
          <a:bodyPr>
            <a:spAutoFit/>
          </a:bodyPr>
          <a:lstStyle/>
          <a:p>
            <a:pPr algn="just"/>
            <a:endParaRPr lang="en-US"/>
          </a:p>
        </p:txBody>
      </p:sp>
      <p:pic>
        <p:nvPicPr>
          <p:cNvPr id="50180" name="Picture 2"/>
          <p:cNvPicPr>
            <a:picLocks noGrp="1" noChangeAspect="1" noChangeArrowheads="1"/>
          </p:cNvPicPr>
          <p:nvPr/>
        </p:nvPicPr>
        <p:blipFill>
          <a:blip r:embed="rId2" cstate="print"/>
          <a:srcRect/>
          <a:stretch>
            <a:fillRect/>
          </a:stretch>
        </p:blipFill>
        <p:spPr bwMode="auto">
          <a:xfrm>
            <a:off x="1219200" y="685800"/>
            <a:ext cx="6608763" cy="3886200"/>
          </a:xfrm>
          <a:prstGeom prst="rect">
            <a:avLst/>
          </a:prstGeom>
          <a:noFill/>
          <a:ln w="38100" cap="flat" cmpd="sng">
            <a:solidFill>
              <a:srgbClr val="00B0F0"/>
            </a:solidFill>
            <a:bevel/>
            <a:headEnd/>
            <a:tailEnd/>
          </a:ln>
          <a:effectLst/>
        </p:spPr>
      </p:pic>
      <p:sp>
        <p:nvSpPr>
          <p:cNvPr id="50181" name="Text Box 5"/>
          <p:cNvSpPr txBox="1">
            <a:spLocks noChangeArrowheads="1"/>
          </p:cNvSpPr>
          <p:nvPr/>
        </p:nvSpPr>
        <p:spPr bwMode="auto">
          <a:xfrm>
            <a:off x="987425" y="5006975"/>
            <a:ext cx="7089775" cy="579438"/>
          </a:xfrm>
          <a:prstGeom prst="rect">
            <a:avLst/>
          </a:prstGeom>
          <a:noFill/>
          <a:ln w="9525">
            <a:noFill/>
            <a:miter lim="800000"/>
            <a:headEnd/>
            <a:tailEnd/>
          </a:ln>
        </p:spPr>
        <p:txBody>
          <a:bodyPr>
            <a:spAutoFit/>
          </a:bodyPr>
          <a:lstStyle/>
          <a:p>
            <a:pPr algn="ctr"/>
            <a:r>
              <a:rPr lang="en-US" sz="3200">
                <a:latin typeface="MAC C Times" pitchFamily="18" charset="0"/>
              </a:rPr>
              <a:t>Blagodaram za vnimanieto!!!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3C5A23D-94FE-4B4F-8051-8A39BA9B24E7}" type="slidenum">
              <a:rPr lang="en-US" altLang="zh-CN"/>
              <a:pPr/>
              <a:t>5</a:t>
            </a:fld>
            <a:endParaRPr lang="en-US" altLang="zh-CN"/>
          </a:p>
        </p:txBody>
      </p:sp>
      <p:sp>
        <p:nvSpPr>
          <p:cNvPr id="7170" name="Title 1"/>
          <p:cNvSpPr>
            <a:spLocks noGrp="1" noChangeArrowheads="1"/>
          </p:cNvSpPr>
          <p:nvPr>
            <p:ph type="title" idx="4294967295"/>
          </p:nvPr>
        </p:nvSpPr>
        <p:spPr>
          <a:xfrm>
            <a:off x="381000" y="152400"/>
            <a:ext cx="8229600" cy="914400"/>
          </a:xfrm>
          <a:noFill/>
          <a:ln/>
        </p:spPr>
        <p:txBody>
          <a:bodyPr/>
          <a:lstStyle/>
          <a:p>
            <a:r>
              <a:rPr lang="en-US">
                <a:latin typeface="MAC C Times" pitchFamily="18" charset="0"/>
              </a:rPr>
              <a:t>Drugi formi</a:t>
            </a:r>
          </a:p>
        </p:txBody>
      </p:sp>
      <p:sp>
        <p:nvSpPr>
          <p:cNvPr id="7171" name="Content Placeholder 2"/>
          <p:cNvSpPr>
            <a:spLocks noGrp="1" noChangeArrowheads="1"/>
          </p:cNvSpPr>
          <p:nvPr>
            <p:ph idx="1"/>
          </p:nvPr>
        </p:nvSpPr>
        <p:spPr>
          <a:xfrm>
            <a:off x="685800" y="1447800"/>
            <a:ext cx="7772400" cy="5135563"/>
          </a:xfrm>
          <a:noFill/>
          <a:ln/>
        </p:spPr>
        <p:txBody>
          <a:bodyPr/>
          <a:lstStyle/>
          <a:p>
            <a:pPr>
              <a:lnSpc>
                <a:spcPct val="80000"/>
              </a:lnSpc>
            </a:pPr>
            <a:r>
              <a:rPr lang="en-US" sz="2800">
                <a:latin typeface="MAC C Times" pitchFamily="18" charset="0"/>
                <a:sym typeface="Microsoft Sans Serif" pitchFamily="34" charset="0"/>
              </a:rPr>
              <a:t>Ha{i{ - kompresirana smola od kanabis, pove}e potentna i koncentrirana od marihuanata;</a:t>
            </a:r>
          </a:p>
          <a:p>
            <a:pPr lvl="1">
              <a:lnSpc>
                <a:spcPct val="80000"/>
              </a:lnSpc>
            </a:pPr>
            <a:r>
              <a:rPr lang="en-US" altLang="en-US" sz="2400">
                <a:solidFill>
                  <a:srgbClr val="FFFF00"/>
                </a:solidFill>
                <a:latin typeface="MAC C Times" pitchFamily="18" charset="0"/>
                <a:sym typeface="Microsoft Sans Serif" pitchFamily="34" charset="0"/>
              </a:rPr>
              <a:t> </a:t>
            </a:r>
          </a:p>
          <a:p>
            <a:pPr>
              <a:lnSpc>
                <a:spcPct val="80000"/>
              </a:lnSpc>
            </a:pPr>
            <a:r>
              <a:rPr lang="en-US" sz="2800">
                <a:latin typeface="MAC C Times" pitchFamily="18" charset="0"/>
                <a:sym typeface="Microsoft Sans Serif" pitchFamily="34" charset="0"/>
              </a:rPr>
              <a:t>Ha{i{ maslo</a:t>
            </a:r>
            <a:r>
              <a:rPr lang="en-US" altLang="en-US" sz="2800">
                <a:latin typeface="MAC C Times" pitchFamily="18" charset="0"/>
                <a:sym typeface="Microsoft Sans Serif" pitchFamily="34" charset="0"/>
              </a:rPr>
              <a:t> (“</a:t>
            </a:r>
            <a:r>
              <a:rPr lang="en-US" altLang="en-US" sz="2800">
                <a:latin typeface="Times New Roman" pitchFamily="18" charset="0"/>
                <a:sym typeface="Microsoft Sans Serif" pitchFamily="34" charset="0"/>
              </a:rPr>
              <a:t>Wax</a:t>
            </a:r>
            <a:r>
              <a:rPr lang="en-US" altLang="en-US" sz="2800">
                <a:latin typeface="MAC C Times" pitchFamily="18" charset="0"/>
                <a:sym typeface="Microsoft Sans Serif" pitchFamily="34" charset="0"/>
              </a:rPr>
              <a:t>”)</a:t>
            </a:r>
            <a:r>
              <a:rPr lang="en-US" sz="2800">
                <a:latin typeface="MAC C Times" pitchFamily="18" charset="0"/>
                <a:sym typeface="Microsoft Sans Serif" pitchFamily="34" charset="0"/>
              </a:rPr>
              <a:t> - psihoaktivni hemikalii ekstrahirani od kanabis so butan, 3-4 pati pogolema potentnost od marihuanata;</a:t>
            </a:r>
          </a:p>
          <a:p>
            <a:pPr>
              <a:lnSpc>
                <a:spcPct val="80000"/>
              </a:lnSpc>
            </a:pPr>
            <a:endParaRPr lang="en-US" altLang="en-US" sz="2800">
              <a:latin typeface="MAC C Times" pitchFamily="18" charset="0"/>
              <a:sym typeface="Microsoft Sans Serif" pitchFamily="34" charset="0"/>
            </a:endParaRPr>
          </a:p>
          <a:p>
            <a:pPr>
              <a:lnSpc>
                <a:spcPct val="80000"/>
              </a:lnSpc>
            </a:pPr>
            <a:r>
              <a:rPr lang="en-US" sz="2800">
                <a:latin typeface="MAC C Times" pitchFamily="18" charset="0"/>
                <a:sym typeface="Microsoft Sans Serif" pitchFamily="34" charset="0"/>
              </a:rPr>
              <a:t>Sinteti~ka marihuana</a:t>
            </a:r>
            <a:r>
              <a:rPr lang="en-US" altLang="en-US" sz="2800">
                <a:latin typeface="MAC C Times" pitchFamily="18" charset="0"/>
                <a:sym typeface="Microsoft Sans Serif" pitchFamily="34" charset="0"/>
              </a:rPr>
              <a:t> (“</a:t>
            </a:r>
            <a:r>
              <a:rPr lang="en-US" altLang="en-US" sz="2800">
                <a:latin typeface="Times New Roman" pitchFamily="18" charset="0"/>
                <a:cs typeface="Times New Roman" pitchFamily="18" charset="0"/>
                <a:sym typeface="Microsoft Sans Serif" pitchFamily="34" charset="0"/>
              </a:rPr>
              <a:t>Spice”, “K2”</a:t>
            </a:r>
            <a:r>
              <a:rPr lang="en-US" altLang="en-US" sz="2800">
                <a:latin typeface="MAC C Times" pitchFamily="18" charset="0"/>
                <a:sym typeface="Microsoft Sans Serif" pitchFamily="34" charset="0"/>
              </a:rPr>
              <a:t>)</a:t>
            </a:r>
            <a:r>
              <a:rPr lang="en-US" sz="2800">
                <a:latin typeface="MAC C Times" pitchFamily="18" charset="0"/>
                <a:sym typeface="Microsoft Sans Serif" pitchFamily="34" charset="0"/>
              </a:rPr>
              <a:t> - herbalna i hemiska smesa koja producira efekti sli~ni na marihuana.</a:t>
            </a:r>
            <a:endParaRPr lang="en-US" altLang="en-US" sz="2800">
              <a:latin typeface="MAC C Times" pitchFamily="18" charset="0"/>
              <a:sym typeface="Microsoft Sans Serif" pitchFamily="34" charset="0"/>
            </a:endParaRPr>
          </a:p>
        </p:txBody>
      </p:sp>
      <p:sp>
        <p:nvSpPr>
          <p:cNvPr id="7172" name="TextBox 4"/>
          <p:cNvSpPr>
            <a:spLocks noChangeArrowheads="1"/>
          </p:cNvSpPr>
          <p:nvPr/>
        </p:nvSpPr>
        <p:spPr bwMode="auto">
          <a:xfrm>
            <a:off x="31750" y="6532563"/>
            <a:ext cx="4768850" cy="307975"/>
          </a:xfrm>
          <a:prstGeom prst="rect">
            <a:avLst/>
          </a:prstGeom>
          <a:noFill/>
          <a:ln w="9525">
            <a:noFill/>
            <a:miter lim="800000"/>
            <a:headEnd/>
            <a:tailEnd/>
          </a:ln>
        </p:spPr>
        <p:txBody>
          <a:bodyPr>
            <a:spAutoFit/>
          </a:bodyPr>
          <a:lstStyle/>
          <a:p>
            <a:r>
              <a:rPr lang="en-US" sz="1400">
                <a:solidFill>
                  <a:srgbClr val="FFFFFF"/>
                </a:solidFill>
                <a:latin typeface="Calibri" pitchFamily="34" charset="0"/>
                <a:sym typeface="Microsoft Sans Serif" pitchFamily="34" charset="0"/>
              </a:rPr>
              <a:t>SOURCES: NIDA 2012c; DEA 2013; Hallett, 2013 (reference list).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85EF64-C9B1-4586-93F9-9C603CAF99A2}" type="slidenum">
              <a:rPr lang="en-US" altLang="zh-CN"/>
              <a:pPr/>
              <a:t>6</a:t>
            </a:fld>
            <a:endParaRPr lang="en-US" altLang="zh-CN"/>
          </a:p>
        </p:txBody>
      </p:sp>
      <p:sp>
        <p:nvSpPr>
          <p:cNvPr id="8194" name="Content Placeholder 2"/>
          <p:cNvSpPr>
            <a:spLocks noGrp="1" noChangeArrowheads="1"/>
          </p:cNvSpPr>
          <p:nvPr>
            <p:ph idx="1"/>
          </p:nvPr>
        </p:nvSpPr>
        <p:spPr>
          <a:xfrm>
            <a:off x="3587750" y="990600"/>
            <a:ext cx="5175250" cy="5257800"/>
          </a:xfrm>
          <a:noFill/>
          <a:ln/>
        </p:spPr>
        <p:txBody>
          <a:bodyPr/>
          <a:lstStyle/>
          <a:p>
            <a:pPr>
              <a:lnSpc>
                <a:spcPct val="90000"/>
              </a:lnSpc>
            </a:pPr>
            <a:r>
              <a:rPr lang="en-US" sz="2300">
                <a:latin typeface="MAC C Times" pitchFamily="18" charset="0"/>
                <a:sym typeface="Microsoft Sans Serif" pitchFamily="34" charset="0"/>
              </a:rPr>
              <a:t>Sodr`i pove}e od 80 kanabinoidi</a:t>
            </a:r>
            <a:r>
              <a:rPr lang="en-US" altLang="en-US" sz="2300">
                <a:latin typeface="MAC C Times" pitchFamily="18" charset="0"/>
                <a:sym typeface="Microsoft Sans Serif" pitchFamily="34" charset="0"/>
              </a:rPr>
              <a:t>:  </a:t>
            </a:r>
            <a:r>
              <a:rPr lang="en-US" sz="2300">
                <a:latin typeface="MAC C Times" pitchFamily="18" charset="0"/>
                <a:sym typeface="Microsoft Sans Serif" pitchFamily="34" charset="0"/>
              </a:rPr>
              <a:t>glavna aktivna komponenta e </a:t>
            </a:r>
            <a:r>
              <a:rPr lang="en-US" altLang="en-US" sz="2300">
                <a:latin typeface="MAC C Times" pitchFamily="18" charset="0"/>
                <a:sym typeface="Microsoft Sans Serif" pitchFamily="34" charset="0"/>
              </a:rPr>
              <a:t>∆-9-</a:t>
            </a:r>
            <a:r>
              <a:rPr lang="en-US" sz="2300">
                <a:latin typeface="MAC C Times" pitchFamily="18" charset="0"/>
                <a:sym typeface="Microsoft Sans Serif" pitchFamily="34" charset="0"/>
              </a:rPr>
              <a:t>tetrahidro-kanabinol </a:t>
            </a:r>
            <a:r>
              <a:rPr lang="en-US" altLang="en-US" sz="2300">
                <a:latin typeface="MAC C Times" pitchFamily="18" charset="0"/>
                <a:sym typeface="Microsoft Sans Serif" pitchFamily="34" charset="0"/>
              </a:rPr>
              <a:t>(</a:t>
            </a:r>
            <a:r>
              <a:rPr lang="en-US" altLang="en-US" sz="2300">
                <a:latin typeface="Times New Roman" pitchFamily="18" charset="0"/>
                <a:sym typeface="Microsoft Sans Serif" pitchFamily="34" charset="0"/>
              </a:rPr>
              <a:t>THC)</a:t>
            </a:r>
            <a:r>
              <a:rPr lang="en-US" sz="2300">
                <a:latin typeface="MAC C Times" pitchFamily="18" charset="0"/>
                <a:sym typeface="Microsoft Sans Serif" pitchFamily="34" charset="0"/>
              </a:rPr>
              <a:t>;</a:t>
            </a:r>
            <a:endParaRPr lang="en-US" altLang="en-US" sz="2300">
              <a:latin typeface="MAC C Times" pitchFamily="18" charset="0"/>
              <a:sym typeface="Microsoft Sans Serif" pitchFamily="34" charset="0"/>
            </a:endParaRPr>
          </a:p>
          <a:p>
            <a:pPr>
              <a:lnSpc>
                <a:spcPct val="90000"/>
              </a:lnSpc>
            </a:pPr>
            <a:r>
              <a:rPr lang="en-US" sz="2300">
                <a:latin typeface="MAC C Times" pitchFamily="18" charset="0"/>
                <a:sym typeface="Microsoft Sans Serif" pitchFamily="34" charset="0"/>
              </a:rPr>
              <a:t>Potiknuva receptori vo delovi od mozokot koi vlijaat na memorija, mislewe, koncentracija, koordinacija, zadovolstvo;</a:t>
            </a:r>
            <a:r>
              <a:rPr lang="en-US" altLang="en-US" sz="2300">
                <a:solidFill>
                  <a:srgbClr val="FFFF00"/>
                </a:solidFill>
                <a:latin typeface="MAC C Times" pitchFamily="18" charset="0"/>
                <a:sym typeface="Microsoft Sans Serif" pitchFamily="34" charset="0"/>
              </a:rPr>
              <a:t> </a:t>
            </a:r>
            <a:endParaRPr lang="en-US" altLang="en-US" sz="2300">
              <a:latin typeface="MAC C Times" pitchFamily="18" charset="0"/>
              <a:sym typeface="Microsoft Sans Serif" pitchFamily="34" charset="0"/>
            </a:endParaRPr>
          </a:p>
          <a:p>
            <a:pPr>
              <a:lnSpc>
                <a:spcPct val="90000"/>
              </a:lnSpc>
            </a:pPr>
            <a:r>
              <a:rPr lang="en-US" altLang="en-US" sz="2300">
                <a:latin typeface="Times New Roman" pitchFamily="18" charset="0"/>
                <a:sym typeface="Microsoft Sans Serif" pitchFamily="34" charset="0"/>
              </a:rPr>
              <a:t>THC</a:t>
            </a:r>
            <a:r>
              <a:rPr lang="en-US" sz="2300">
                <a:latin typeface="Times New Roman" pitchFamily="18" charset="0"/>
                <a:sym typeface="Microsoft Sans Serif" pitchFamily="34" charset="0"/>
              </a:rPr>
              <a:t> </a:t>
            </a:r>
            <a:r>
              <a:rPr lang="en-US" sz="2300">
                <a:latin typeface="MAC C Times" pitchFamily="18" charset="0"/>
                <a:sym typeface="Microsoft Sans Serif" pitchFamily="34" charset="0"/>
              </a:rPr>
              <a:t>molekulata ima struktura sli~na na neurotransmiterite koi vlijaat na kanabinoidnite receptori (vlijaat na intenzitet na bolka, apetit, refleks za povra}awe);</a:t>
            </a:r>
            <a:endParaRPr lang="en-US" altLang="en-US" sz="2300">
              <a:latin typeface="MAC C Times" pitchFamily="18" charset="0"/>
              <a:sym typeface="Microsoft Sans Serif" pitchFamily="34" charset="0"/>
            </a:endParaRPr>
          </a:p>
          <a:p>
            <a:pPr>
              <a:lnSpc>
                <a:spcPct val="90000"/>
              </a:lnSpc>
            </a:pPr>
            <a:r>
              <a:rPr lang="en-US" sz="2300">
                <a:latin typeface="MAC C Times" pitchFamily="18" charset="0"/>
                <a:sym typeface="Microsoft Sans Serif" pitchFamily="34" charset="0"/>
              </a:rPr>
              <a:t>Efektot trae 1-4 ~asa;</a:t>
            </a:r>
            <a:endParaRPr lang="en-US" altLang="en-US" sz="2300">
              <a:solidFill>
                <a:srgbClr val="FFFF00"/>
              </a:solidFill>
              <a:latin typeface="MAC C Times" pitchFamily="18" charset="0"/>
              <a:sym typeface="Microsoft Sans Serif" pitchFamily="34" charset="0"/>
            </a:endParaRPr>
          </a:p>
        </p:txBody>
      </p:sp>
      <p:pic>
        <p:nvPicPr>
          <p:cNvPr id="8195" name="Picture 2"/>
          <p:cNvPicPr>
            <a:picLocks noChangeAspect="1" noChangeArrowheads="1"/>
          </p:cNvPicPr>
          <p:nvPr/>
        </p:nvPicPr>
        <p:blipFill>
          <a:blip r:embed="rId2" cstate="print"/>
          <a:srcRect/>
          <a:stretch>
            <a:fillRect/>
          </a:stretch>
        </p:blipFill>
        <p:spPr bwMode="auto">
          <a:xfrm>
            <a:off x="152400" y="2133600"/>
            <a:ext cx="3435350" cy="2641600"/>
          </a:xfrm>
          <a:prstGeom prst="rect">
            <a:avLst/>
          </a:prstGeom>
          <a:noFill/>
          <a:ln w="38100" cmpd="sng">
            <a:solidFill>
              <a:srgbClr val="00B0F0"/>
            </a:solidFill>
            <a:miter lim="800000"/>
            <a:headEnd/>
            <a:tailEnd/>
          </a:ln>
        </p:spPr>
      </p:pic>
      <p:sp>
        <p:nvSpPr>
          <p:cNvPr id="8196" name="TextBox 4"/>
          <p:cNvSpPr>
            <a:spLocks noChangeArrowheads="1"/>
          </p:cNvSpPr>
          <p:nvPr/>
        </p:nvSpPr>
        <p:spPr bwMode="auto">
          <a:xfrm>
            <a:off x="0" y="6578600"/>
            <a:ext cx="4432300"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SOURCES: Eddy, 2010; NIDA, 2012a, 2012b (reference list).</a:t>
            </a:r>
          </a:p>
        </p:txBody>
      </p:sp>
      <p:sp>
        <p:nvSpPr>
          <p:cNvPr id="8197" name="Text Box 5"/>
          <p:cNvSpPr txBox="1">
            <a:spLocks noChangeArrowheads="1"/>
          </p:cNvSpPr>
          <p:nvPr/>
        </p:nvSpPr>
        <p:spPr bwMode="auto">
          <a:xfrm>
            <a:off x="457200" y="304800"/>
            <a:ext cx="2790825" cy="519113"/>
          </a:xfrm>
          <a:prstGeom prst="rect">
            <a:avLst/>
          </a:prstGeom>
          <a:noFill/>
          <a:ln w="9525">
            <a:noFill/>
            <a:miter lim="800000"/>
            <a:headEnd/>
            <a:tailEnd/>
          </a:ln>
        </p:spPr>
        <p:txBody>
          <a:bodyPr>
            <a:spAutoFit/>
          </a:bodyPr>
          <a:lstStyle/>
          <a:p>
            <a:r>
              <a:rPr lang="en-US" sz="2800">
                <a:solidFill>
                  <a:srgbClr val="006600"/>
                </a:solidFill>
                <a:latin typeface="MAC C Times" pitchFamily="18" charset="0"/>
              </a:rPr>
              <a:t>Kanabis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p:cBhvr>
                                        <p:cTn id="12" dur="5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p:cBhvr>
                                        <p:cTn id="17" dur="500"/>
                                        <p:tgtEl>
                                          <p:spTgt spid="8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p:cBhvr>
                                        <p:cTn id="22" dur="500"/>
                                        <p:tgtEl>
                                          <p:spTgt spid="8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FE4E99-FD88-4069-AE6B-ED63281099EA}" type="slidenum">
              <a:rPr lang="en-US" altLang="zh-CN"/>
              <a:pPr/>
              <a:t>7</a:t>
            </a:fld>
            <a:endParaRPr lang="en-US" altLang="zh-CN"/>
          </a:p>
        </p:txBody>
      </p:sp>
      <p:sp>
        <p:nvSpPr>
          <p:cNvPr id="9218" name="Content Placeholder 2"/>
          <p:cNvSpPr>
            <a:spLocks noGrp="1" noChangeArrowheads="1"/>
          </p:cNvSpPr>
          <p:nvPr>
            <p:ph idx="1"/>
          </p:nvPr>
        </p:nvSpPr>
        <p:spPr>
          <a:xfrm>
            <a:off x="3587750" y="990600"/>
            <a:ext cx="5175250" cy="5257800"/>
          </a:xfrm>
          <a:noFill/>
          <a:ln/>
        </p:spPr>
        <p:txBody>
          <a:bodyPr/>
          <a:lstStyle/>
          <a:p>
            <a:r>
              <a:rPr lang="en-US" sz="2300">
                <a:latin typeface="MAC C Times" pitchFamily="18" charset="0"/>
                <a:sym typeface="Microsoft Sans Serif" pitchFamily="34" charset="0"/>
              </a:rPr>
              <a:t>Pokraj psihoaktivniot kanabinoid </a:t>
            </a:r>
            <a:r>
              <a:rPr lang="en-US" sz="2300">
                <a:latin typeface="Times New Roman" pitchFamily="18" charset="0"/>
                <a:sym typeface="Microsoft Sans Serif" pitchFamily="34" charset="0"/>
              </a:rPr>
              <a:t>THC</a:t>
            </a:r>
            <a:r>
              <a:rPr lang="en-US" sz="2300">
                <a:latin typeface="MAC C Times" pitchFamily="18" charset="0"/>
                <a:sym typeface="Microsoft Sans Serif" pitchFamily="34" charset="0"/>
              </a:rPr>
              <a:t>, od kanabis izlorani se i drugi kanabinoidi kanabidiol (</a:t>
            </a:r>
            <a:r>
              <a:rPr lang="en-US" sz="2300">
                <a:latin typeface="Times New Roman" pitchFamily="18" charset="0"/>
                <a:sym typeface="Microsoft Sans Serif" pitchFamily="34" charset="0"/>
              </a:rPr>
              <a:t>CBD</a:t>
            </a:r>
            <a:r>
              <a:rPr lang="en-US" sz="2300">
                <a:latin typeface="MAC C Times" pitchFamily="18" charset="0"/>
                <a:sym typeface="Microsoft Sans Serif" pitchFamily="34" charset="0"/>
              </a:rPr>
              <a:t>), kanabinol (</a:t>
            </a:r>
            <a:r>
              <a:rPr lang="en-US" sz="2300">
                <a:latin typeface="Times New Roman" pitchFamily="18" charset="0"/>
                <a:sym typeface="Microsoft Sans Serif" pitchFamily="34" charset="0"/>
              </a:rPr>
              <a:t>CBN</a:t>
            </a:r>
            <a:r>
              <a:rPr lang="en-US" sz="2300">
                <a:latin typeface="MAC C Times" pitchFamily="18" charset="0"/>
                <a:sym typeface="Microsoft Sans Serif" pitchFamily="34" charset="0"/>
              </a:rPr>
              <a:t>), kanabiciklol (</a:t>
            </a:r>
            <a:r>
              <a:rPr lang="en-US" sz="2300">
                <a:latin typeface="Times New Roman" pitchFamily="18" charset="0"/>
                <a:sym typeface="Microsoft Sans Serif" pitchFamily="34" charset="0"/>
              </a:rPr>
              <a:t>CBL</a:t>
            </a:r>
            <a:r>
              <a:rPr lang="en-US" sz="2300">
                <a:latin typeface="MAC C Times" pitchFamily="18" charset="0"/>
                <a:sym typeface="Microsoft Sans Serif" pitchFamily="34" charset="0"/>
              </a:rPr>
              <a:t>), kanabihromen (</a:t>
            </a:r>
            <a:r>
              <a:rPr lang="en-US" sz="2300">
                <a:latin typeface="Times New Roman" pitchFamily="18" charset="0"/>
                <a:sym typeface="Microsoft Sans Serif" pitchFamily="34" charset="0"/>
              </a:rPr>
              <a:t>CBC</a:t>
            </a:r>
            <a:r>
              <a:rPr lang="en-US" sz="2300">
                <a:latin typeface="MAC C Times" pitchFamily="18" charset="0"/>
                <a:sym typeface="Microsoft Sans Serif" pitchFamily="34" charset="0"/>
              </a:rPr>
              <a:t>) i kanabigerol (</a:t>
            </a:r>
            <a:r>
              <a:rPr lang="en-US" sz="2300">
                <a:latin typeface="Times New Roman" pitchFamily="18" charset="0"/>
                <a:sym typeface="Microsoft Sans Serif" pitchFamily="34" charset="0"/>
              </a:rPr>
              <a:t>CBG</a:t>
            </a:r>
            <a:r>
              <a:rPr lang="en-US" sz="2300">
                <a:latin typeface="MAC C Times" pitchFamily="18" charset="0"/>
                <a:sym typeface="Microsoft Sans Serif" pitchFamily="34" charset="0"/>
              </a:rPr>
              <a:t>) koi imaat pomal psihotropen efekt od </a:t>
            </a:r>
            <a:r>
              <a:rPr lang="en-US" sz="2300">
                <a:latin typeface="Times New Roman" pitchFamily="18" charset="0"/>
                <a:sym typeface="Microsoft Sans Serif" pitchFamily="34" charset="0"/>
              </a:rPr>
              <a:t>THC</a:t>
            </a:r>
            <a:r>
              <a:rPr lang="en-US" sz="2300">
                <a:latin typeface="MAC C Times" pitchFamily="18" charset="0"/>
                <a:sym typeface="Microsoft Sans Serif" pitchFamily="34" charset="0"/>
              </a:rPr>
              <a:t>, no igraat uloga vo nekolku efekti na kanabisot. </a:t>
            </a:r>
          </a:p>
          <a:p>
            <a:r>
              <a:rPr lang="en-US" sz="2300">
                <a:latin typeface="MAC C Times" pitchFamily="18" charset="0"/>
                <a:sym typeface="Microsoft Sans Serif" pitchFamily="34" charset="0"/>
              </a:rPr>
              <a:t>Najistra`uvani do sega se </a:t>
            </a:r>
            <a:r>
              <a:rPr lang="en-US" sz="2300">
                <a:latin typeface="Times New Roman" pitchFamily="18" charset="0"/>
                <a:sym typeface="Microsoft Sans Serif" pitchFamily="34" charset="0"/>
              </a:rPr>
              <a:t>THC</a:t>
            </a:r>
            <a:r>
              <a:rPr lang="en-US" sz="2300">
                <a:latin typeface="MAC C Times" pitchFamily="18" charset="0"/>
                <a:sym typeface="Microsoft Sans Serif" pitchFamily="34" charset="0"/>
              </a:rPr>
              <a:t>, </a:t>
            </a:r>
            <a:r>
              <a:rPr lang="en-US" sz="2300">
                <a:latin typeface="Times New Roman" pitchFamily="18" charset="0"/>
                <a:sym typeface="Microsoft Sans Serif" pitchFamily="34" charset="0"/>
              </a:rPr>
              <a:t>CBD </a:t>
            </a:r>
            <a:r>
              <a:rPr lang="en-US" sz="2300">
                <a:latin typeface="MAC C Times" pitchFamily="18" charset="0"/>
                <a:sym typeface="Microsoft Sans Serif" pitchFamily="34" charset="0"/>
              </a:rPr>
              <a:t>i </a:t>
            </a:r>
            <a:r>
              <a:rPr lang="en-US" sz="2300">
                <a:latin typeface="Times New Roman" pitchFamily="18" charset="0"/>
                <a:sym typeface="Microsoft Sans Serif" pitchFamily="34" charset="0"/>
              </a:rPr>
              <a:t>CBN</a:t>
            </a:r>
            <a:r>
              <a:rPr lang="en-US" sz="2300">
                <a:latin typeface="MAC C Times" pitchFamily="18" charset="0"/>
                <a:sym typeface="Microsoft Sans Serif" pitchFamily="34" charset="0"/>
              </a:rPr>
              <a:t>. </a:t>
            </a:r>
            <a:endParaRPr lang="en-US" sz="2300">
              <a:solidFill>
                <a:srgbClr val="FFFF00"/>
              </a:solidFill>
              <a:latin typeface="MAC C Times" pitchFamily="18" charset="0"/>
              <a:sym typeface="Microsoft Sans Serif" pitchFamily="34" charset="0"/>
            </a:endParaRPr>
          </a:p>
        </p:txBody>
      </p:sp>
      <p:pic>
        <p:nvPicPr>
          <p:cNvPr id="9219" name="Picture 2"/>
          <p:cNvPicPr>
            <a:picLocks noChangeAspect="1" noChangeArrowheads="1"/>
          </p:cNvPicPr>
          <p:nvPr/>
        </p:nvPicPr>
        <p:blipFill>
          <a:blip r:embed="rId2" cstate="print"/>
          <a:srcRect/>
          <a:stretch>
            <a:fillRect/>
          </a:stretch>
        </p:blipFill>
        <p:spPr bwMode="auto">
          <a:xfrm>
            <a:off x="228600" y="2133600"/>
            <a:ext cx="3435350" cy="2641600"/>
          </a:xfrm>
          <a:prstGeom prst="rect">
            <a:avLst/>
          </a:prstGeom>
          <a:noFill/>
          <a:ln w="38100" cmpd="sng">
            <a:solidFill>
              <a:srgbClr val="00B0F0"/>
            </a:solidFill>
            <a:miter lim="800000"/>
            <a:headEnd/>
            <a:tailEnd/>
          </a:ln>
        </p:spPr>
      </p:pic>
      <p:sp>
        <p:nvSpPr>
          <p:cNvPr id="9220" name="TextBox 4"/>
          <p:cNvSpPr>
            <a:spLocks noChangeArrowheads="1"/>
          </p:cNvSpPr>
          <p:nvPr/>
        </p:nvSpPr>
        <p:spPr bwMode="auto">
          <a:xfrm>
            <a:off x="0" y="6578600"/>
            <a:ext cx="4432300" cy="307975"/>
          </a:xfrm>
          <a:prstGeom prst="rect">
            <a:avLst/>
          </a:prstGeom>
          <a:noFill/>
          <a:ln w="9525">
            <a:noFill/>
            <a:miter lim="800000"/>
            <a:headEnd/>
            <a:tailEnd/>
          </a:ln>
        </p:spPr>
        <p:txBody>
          <a:bodyPr wrap="none">
            <a:spAutoFit/>
          </a:bodyPr>
          <a:lstStyle/>
          <a:p>
            <a:r>
              <a:rPr lang="en-US" sz="1400">
                <a:solidFill>
                  <a:srgbClr val="FFFFFF"/>
                </a:solidFill>
                <a:latin typeface="Calibri" pitchFamily="34" charset="0"/>
                <a:sym typeface="Microsoft Sans Serif" pitchFamily="34" charset="0"/>
              </a:rPr>
              <a:t>SOURCES: Eddy, 2010; NIDA, 2012a, 2012b (reference list).</a:t>
            </a:r>
          </a:p>
        </p:txBody>
      </p:sp>
      <p:sp>
        <p:nvSpPr>
          <p:cNvPr id="9221" name="Text Box 5"/>
          <p:cNvSpPr txBox="1">
            <a:spLocks noChangeArrowheads="1"/>
          </p:cNvSpPr>
          <p:nvPr/>
        </p:nvSpPr>
        <p:spPr bwMode="auto">
          <a:xfrm>
            <a:off x="457200" y="304800"/>
            <a:ext cx="2790825" cy="519113"/>
          </a:xfrm>
          <a:prstGeom prst="rect">
            <a:avLst/>
          </a:prstGeom>
          <a:noFill/>
          <a:ln w="9525">
            <a:noFill/>
            <a:miter lim="800000"/>
            <a:headEnd/>
            <a:tailEnd/>
          </a:ln>
        </p:spPr>
        <p:txBody>
          <a:bodyPr>
            <a:spAutoFit/>
          </a:bodyPr>
          <a:lstStyle/>
          <a:p>
            <a:r>
              <a:rPr lang="en-US" sz="2800">
                <a:solidFill>
                  <a:srgbClr val="006600"/>
                </a:solidFill>
                <a:latin typeface="MAC C Times" pitchFamily="18" charset="0"/>
              </a:rPr>
              <a:t>Kanabis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p:cBhvr>
                                        <p:cTn id="7" dur="500"/>
                                        <p:tgtEl>
                                          <p:spTgt spid="921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8">
                                            <p:txEl>
                                              <p:pRg st="1" end="1"/>
                                            </p:txEl>
                                          </p:spTgt>
                                        </p:tgtEl>
                                        <p:attrNameLst>
                                          <p:attrName>style.visibility</p:attrName>
                                        </p:attrNameLst>
                                      </p:cBhvr>
                                      <p:to>
                                        <p:strVal val="visible"/>
                                      </p:to>
                                    </p:set>
                                    <p:animEffect>
                                      <p:cBhvr>
                                        <p:cTn id="10" dur="500"/>
                                        <p:tgtEl>
                                          <p:spTgt spid="92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539750" y="260350"/>
            <a:ext cx="8042275" cy="968375"/>
          </a:xfrm>
        </p:spPr>
        <p:txBody>
          <a:bodyPr/>
          <a:lstStyle/>
          <a:p>
            <a:r>
              <a:rPr lang="en-US">
                <a:solidFill>
                  <a:srgbClr val="006100"/>
                </a:solidFill>
                <a:latin typeface="MAC C Times" pitchFamily="18" charset="0"/>
                <a:ea typeface="MS PGothic" pitchFamily="34" charset="-128"/>
              </a:rPr>
              <a:t>Farmakologija</a:t>
            </a:r>
          </a:p>
        </p:txBody>
      </p:sp>
      <p:sp>
        <p:nvSpPr>
          <p:cNvPr id="10243" name="Content Placeholder 2"/>
          <p:cNvSpPr>
            <a:spLocks noGrp="1"/>
          </p:cNvSpPr>
          <p:nvPr>
            <p:ph sz="half" idx="4294967295"/>
          </p:nvPr>
        </p:nvSpPr>
        <p:spPr>
          <a:xfrm>
            <a:off x="533400" y="1295400"/>
            <a:ext cx="8077200" cy="4527550"/>
          </a:xfrm>
        </p:spPr>
        <p:txBody>
          <a:bodyPr/>
          <a:lstStyle/>
          <a:p>
            <a:pPr algn="ctr">
              <a:buFontTx/>
              <a:buNone/>
            </a:pPr>
            <a:r>
              <a:rPr lang="en-US" sz="2800">
                <a:solidFill>
                  <a:srgbClr val="000000"/>
                </a:solidFill>
                <a:latin typeface="Times New Roman" pitchFamily="18" charset="0"/>
              </a:rPr>
              <a:t>- </a:t>
            </a:r>
            <a:r>
              <a:rPr lang="en-US" altLang="en-US" sz="2800">
                <a:solidFill>
                  <a:srgbClr val="000000"/>
                </a:solidFill>
                <a:latin typeface="Times New Roman" pitchFamily="18" charset="0"/>
              </a:rPr>
              <a:t>THC </a:t>
            </a:r>
            <a:r>
              <a:rPr lang="en-US" sz="2800">
                <a:solidFill>
                  <a:srgbClr val="000000"/>
                </a:solidFill>
                <a:latin typeface="MAC C Times" pitchFamily="18" charset="0"/>
              </a:rPr>
              <a:t>otkrien vo 1964 godina kako aktivna komponenta vo </a:t>
            </a:r>
            <a:r>
              <a:rPr lang="en-US" sz="2800">
                <a:solidFill>
                  <a:srgbClr val="000000"/>
                </a:solidFill>
                <a:latin typeface="Times New Roman" pitchFamily="18" charset="0"/>
              </a:rPr>
              <a:t>Canabis sativa</a:t>
            </a:r>
            <a:r>
              <a:rPr lang="en-US" sz="2800">
                <a:solidFill>
                  <a:srgbClr val="000000"/>
                </a:solidFill>
                <a:latin typeface="MAC C Times" pitchFamily="18" charset="0"/>
              </a:rPr>
              <a:t> (edna cigara sodr`i 0.5 do 1 </a:t>
            </a:r>
            <a:r>
              <a:rPr lang="en-US" sz="2800">
                <a:solidFill>
                  <a:srgbClr val="000000"/>
                </a:solidFill>
                <a:latin typeface="Times New Roman" pitchFamily="18" charset="0"/>
              </a:rPr>
              <a:t>g</a:t>
            </a:r>
            <a:r>
              <a:rPr lang="en-US" sz="2800">
                <a:solidFill>
                  <a:srgbClr val="000000"/>
                </a:solidFill>
                <a:latin typeface="MAC C Times" pitchFamily="18" charset="0"/>
              </a:rPr>
              <a:t> kanabis, 20 % apsorbiran od belite drobovi, brzo poka~uvawe na koncentracija vo krv, oralno konzumirawe dava prolongirana, no slaba apsorpcija</a:t>
            </a:r>
            <a:r>
              <a:rPr lang="en-US" sz="2800">
                <a:solidFill>
                  <a:srgbClr val="000000"/>
                </a:solidFill>
                <a:latin typeface="Times New Roman" pitchFamily="18" charset="0"/>
              </a:rPr>
              <a:t>);</a:t>
            </a:r>
          </a:p>
          <a:p>
            <a:pPr algn="ctr">
              <a:buFontTx/>
              <a:buNone/>
            </a:pPr>
            <a:r>
              <a:rPr lang="en-US" sz="2800">
                <a:solidFill>
                  <a:srgbClr val="000000"/>
                </a:solidFill>
                <a:latin typeface="MAC C Times" pitchFamily="18" charset="0"/>
              </a:rPr>
              <a:t>- Se konvertira vo metaboliti (11-hidroksi-</a:t>
            </a:r>
            <a:r>
              <a:rPr lang="en-US" sz="2800">
                <a:solidFill>
                  <a:srgbClr val="000000"/>
                </a:solidFill>
                <a:latin typeface="Times New Roman" pitchFamily="18" charset="0"/>
              </a:rPr>
              <a:t>THC </a:t>
            </a:r>
            <a:r>
              <a:rPr lang="en-US" sz="2800">
                <a:solidFill>
                  <a:srgbClr val="000000"/>
                </a:solidFill>
                <a:latin typeface="MAC C Times" pitchFamily="18" charset="0"/>
              </a:rPr>
              <a:t>i 11-nor-karboksi</a:t>
            </a:r>
            <a:r>
              <a:rPr lang="en-US" sz="2800">
                <a:solidFill>
                  <a:srgbClr val="000000"/>
                </a:solidFill>
                <a:latin typeface="Times New Roman" pitchFamily="18" charset="0"/>
              </a:rPr>
              <a:t>-THC);</a:t>
            </a:r>
          </a:p>
          <a:p>
            <a:pPr algn="ctr">
              <a:buFontTx/>
              <a:buNone/>
            </a:pPr>
            <a:r>
              <a:rPr lang="en-US" sz="2800">
                <a:solidFill>
                  <a:srgbClr val="000000"/>
                </a:solidFill>
                <a:latin typeface="Times New Roman" pitchFamily="18" charset="0"/>
              </a:rPr>
              <a:t>- </a:t>
            </a:r>
            <a:r>
              <a:rPr lang="en-US" sz="2800">
                <a:solidFill>
                  <a:srgbClr val="000000"/>
                </a:solidFill>
                <a:latin typeface="MAC C Times" pitchFamily="18" charset="0"/>
              </a:rPr>
              <a:t>Akumulacija vo masno tkivo</a:t>
            </a:r>
            <a:r>
              <a:rPr lang="en-US" sz="2800">
                <a:solidFill>
                  <a:srgbClr val="000000"/>
                </a:solidFill>
                <a:latin typeface="Times New Roman" pitchFamily="18" charset="0"/>
              </a:rPr>
              <a:t> (T</a:t>
            </a:r>
            <a:r>
              <a:rPr lang="en-US" sz="2800" baseline="-25000">
                <a:solidFill>
                  <a:srgbClr val="000000"/>
                </a:solidFill>
                <a:latin typeface="Times New Roman" pitchFamily="18" charset="0"/>
              </a:rPr>
              <a:t>1/2</a:t>
            </a:r>
            <a:r>
              <a:rPr lang="en-US" sz="2800">
                <a:solidFill>
                  <a:srgbClr val="000000"/>
                </a:solidFill>
                <a:latin typeface="Times New Roman" pitchFamily="18" charset="0"/>
              </a:rPr>
              <a:t>=20-30 h);</a:t>
            </a:r>
          </a:p>
          <a:p>
            <a:pPr algn="ctr">
              <a:buFontTx/>
              <a:buNone/>
            </a:pPr>
            <a:r>
              <a:rPr lang="en-US" sz="2800">
                <a:solidFill>
                  <a:srgbClr val="000000"/>
                </a:solidFill>
                <a:latin typeface="Times New Roman" pitchFamily="18" charset="0"/>
              </a:rPr>
              <a:t>- </a:t>
            </a:r>
            <a:r>
              <a:rPr lang="en-US" sz="2800">
                <a:solidFill>
                  <a:srgbClr val="000000"/>
                </a:solidFill>
                <a:latin typeface="MAC C Times" pitchFamily="18" charset="0"/>
              </a:rPr>
              <a:t>Eliminacija (1/3 ekskrecija vo urina, 2/3 eliminacija vo feces</a:t>
            </a:r>
            <a:r>
              <a:rPr lang="en-US" sz="2800">
                <a:solidFill>
                  <a:srgbClr val="000000"/>
                </a:solidFill>
                <a:latin typeface="Times New Roman" pitchFamily="18" charset="0"/>
              </a:rPr>
              <a:t>)</a:t>
            </a:r>
            <a:endParaRPr lang="en-US" altLang="en-US" sz="2800">
              <a:solidFill>
                <a:srgbClr val="000000"/>
              </a:solidFill>
              <a:latin typeface="Times New Roman" pitchFamily="18" charset="0"/>
            </a:endParaRPr>
          </a:p>
          <a:p>
            <a:pPr>
              <a:buFontTx/>
              <a:buNone/>
            </a:pPr>
            <a:endParaRPr lang="en-US" altLang="en-US" sz="280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ph type="title"/>
          </p:nvPr>
        </p:nvSpPr>
        <p:spPr/>
        <p:txBody>
          <a:bodyPr/>
          <a:lstStyle/>
          <a:p>
            <a:r>
              <a:rPr lang="en-US" sz="4000">
                <a:solidFill>
                  <a:srgbClr val="006600"/>
                </a:solidFill>
                <a:latin typeface="MAC C Times" pitchFamily="18" charset="0"/>
              </a:rPr>
              <a:t>Marihuana: efekti na mozokot</a:t>
            </a:r>
          </a:p>
        </p:txBody>
      </p:sp>
      <p:pic>
        <p:nvPicPr>
          <p:cNvPr id="11267" name="Picture 5" descr="Marijuana Effects on the Brain"/>
          <p:cNvPicPr>
            <a:picLocks noChangeAspect="1" noChangeArrowheads="1"/>
          </p:cNvPicPr>
          <p:nvPr>
            <p:ph idx="1"/>
          </p:nvPr>
        </p:nvPicPr>
        <p:blipFill>
          <a:blip r:embed="rId2" cstate="print"/>
          <a:srcRect/>
          <a:stretch>
            <a:fillRect/>
          </a:stretch>
        </p:blipFill>
        <p:spPr>
          <a:xfrm>
            <a:off x="1057275" y="1600200"/>
            <a:ext cx="7027863" cy="4525963"/>
          </a:xfrm>
          <a:ln/>
        </p:spPr>
      </p:pic>
    </p:spTree>
  </p:cSld>
  <p:clrMapOvr>
    <a:masterClrMapping/>
  </p:clrMapOvr>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Pages>0</Pages>
  <Words>3089</Words>
  <Characters>0</Characters>
  <Application>Microsoft Office PowerPoint</Application>
  <DocSecurity>0</DocSecurity>
  <PresentationFormat>On-screen Show (4:3)</PresentationFormat>
  <Lines>0</Lines>
  <Paragraphs>388</Paragraphs>
  <Slides>45</Slides>
  <Notes>2</Notes>
  <HiddenSlides>0</HiddenSlides>
  <MMClips>0</MMClips>
  <ScaleCrop>false</ScaleCrop>
  <HeadingPairs>
    <vt:vector size="6" baseType="variant">
      <vt:variant>
        <vt:lpstr>Fonts Used</vt:lpstr>
      </vt:variant>
      <vt:variant>
        <vt:i4>36</vt:i4>
      </vt:variant>
      <vt:variant>
        <vt:lpstr>Theme</vt:lpstr>
      </vt:variant>
      <vt:variant>
        <vt:i4>1</vt:i4>
      </vt:variant>
      <vt:variant>
        <vt:lpstr>Slide Titles</vt:lpstr>
      </vt:variant>
      <vt:variant>
        <vt:i4>45</vt:i4>
      </vt:variant>
    </vt:vector>
  </HeadingPairs>
  <TitlesOfParts>
    <vt:vector size="82" baseType="lpstr">
      <vt:lpstr>Arial</vt:lpstr>
      <vt:lpstr>SimSun</vt:lpstr>
      <vt:lpstr>Wingdings</vt:lpstr>
      <vt:lpstr>Calibri</vt:lpstr>
      <vt:lpstr>Microsoft Sans Serif</vt:lpstr>
      <vt:lpstr>Arial Black</vt:lpstr>
      <vt:lpstr>Microsoft YaHei</vt:lpstr>
      <vt:lpstr>MS PGothic</vt:lpstr>
      <vt:lpstr>Segoe Light</vt:lpstr>
      <vt:lpstr>Arnprior</vt:lpstr>
      <vt:lpstr>SimHei</vt:lpstr>
      <vt:lpstr>Latha</vt:lpstr>
      <vt:lpstr>Times New Roman</vt:lpstr>
      <vt:lpstr>STXinwei</vt:lpstr>
      <vt:lpstr>LiSu</vt:lpstr>
      <vt:lpstr>STXihei</vt:lpstr>
      <vt:lpstr>MS UI Gothic</vt:lpstr>
      <vt:lpstr>Verdana</vt:lpstr>
      <vt:lpstr>Hiragino Sans GB W6</vt:lpstr>
      <vt:lpstr>Gulim</vt:lpstr>
      <vt:lpstr>Cooper Black</vt:lpstr>
      <vt:lpstr>Wingdings 2</vt:lpstr>
      <vt:lpstr>Segoe Print</vt:lpstr>
      <vt:lpstr>Malgun Gothic</vt:lpstr>
      <vt:lpstr>News Gothic MT</vt:lpstr>
      <vt:lpstr>Courier New</vt:lpstr>
      <vt:lpstr>HY신명조</vt:lpstr>
      <vt:lpstr>MAC C Times</vt:lpstr>
      <vt:lpstr>Franklin Gothic Heavy</vt:lpstr>
      <vt:lpstr>Comic Sans MS</vt:lpstr>
      <vt:lpstr>Segoe Print</vt:lpstr>
      <vt:lpstr>Segoe Print</vt:lpstr>
      <vt:lpstr>Segoe Print</vt:lpstr>
      <vt:lpstr>Segoe Print</vt:lpstr>
      <vt:lpstr>inherit</vt:lpstr>
      <vt:lpstr>Segoe Print</vt:lpstr>
      <vt:lpstr>Default Design</vt:lpstr>
      <vt:lpstr>Slide 1</vt:lpstr>
      <vt:lpstr>Zo{to se upotrebuva marihuana?</vt:lpstr>
      <vt:lpstr>Marihuana?</vt:lpstr>
      <vt:lpstr>Upotreba  Pu{ewe vo forma na cigara, dava brz efekt, no sogoruvaweto na marihuanata osloboduva toksini koi mo`e da predizvikaat problemi so belite drobovi; Inhalacija (se konvertiraat aktivnite komponenti vo inhalatorna forma), dava brz efekt, no ne osloboduva toksini; Konzumirawe na bomboni, pijaloci koi sodr`at marihuana, efektot e odlo`en, ne osloboduvaat toksini. </vt:lpstr>
      <vt:lpstr>Drugi formi</vt:lpstr>
      <vt:lpstr>Slide 6</vt:lpstr>
      <vt:lpstr>Slide 7</vt:lpstr>
      <vt:lpstr>Farmakologija</vt:lpstr>
      <vt:lpstr>Marihuana: efekti na mozokot</vt:lpstr>
      <vt:lpstr>Kanabinoidni receptori</vt:lpstr>
      <vt:lpstr>Endokanabinoiden sistem</vt:lpstr>
      <vt:lpstr>Endokanabinoidi-aleikozanoidi</vt:lpstr>
      <vt:lpstr>Neposredni efekti  Promena vo raspolo`enie, kongnitivno naru{uvawe (vnimanie, prosuduvawe), promeneta percepcija, naru{ena koordinacija, glad, reducirana anksioznost, sedacija, zgolemen puls, halucinacii (vo golemi dozi).</vt:lpstr>
      <vt:lpstr>Marihuana: negativni efekti na odnesuvawe i mentalno zdravje </vt:lpstr>
      <vt:lpstr>Marihuana, negativni efekti pri pu{ewe</vt:lpstr>
      <vt:lpstr>Marihuana, negativni efekti vo bremenost</vt:lpstr>
      <vt:lpstr>Marhuana:  Potencijal za zloupotreba/zavisnost</vt:lpstr>
      <vt:lpstr>Slide 18</vt:lpstr>
      <vt:lpstr>Medicinska Marihuana</vt:lpstr>
      <vt:lpstr>Marihuana-medicinski potencijal  (baziran na istra`uva~ki dokazi)</vt:lpstr>
      <vt:lpstr>Marihuana-medicinski potencijal (tekovni klini~ki ispituvawa)</vt:lpstr>
      <vt:lpstr>Marihuana-medicinski potencijal (mo`na terapevtska primena)</vt:lpstr>
      <vt:lpstr>Problem vo dizajn na klini~ki studii? </vt:lpstr>
      <vt:lpstr>Vidovi na marihuana-koristeni za medicinski celi</vt:lpstr>
      <vt:lpstr>Medicinska marihuana nasproti THC lekovi  </vt:lpstr>
      <vt:lpstr>Medicinska marihuana nasproti THC lekovi</vt:lpstr>
      <vt:lpstr>Zo{to se koristi medicinska marihuana?</vt:lpstr>
      <vt:lpstr>Zo{to se koristi medicinska marihuana? </vt:lpstr>
      <vt:lpstr>Conference: Marijuana for Medical Professionals 2014, Denver Pediatric Cancer and Cannabis Oil Five Case</vt:lpstr>
      <vt:lpstr>Conference: Marijuana for Medical Professionals 2014, Denver Pediatric Cancer and Cannabis Oil Five Case</vt:lpstr>
      <vt:lpstr>Conference: Marijuana for Medical Professionals 2014, Denver Pediatric Cancer and Cannabis Oil Five Case</vt:lpstr>
      <vt:lpstr>Conference: Marijuana for Medical Professionals 2014, Denver Pediatric Cancer and Cannabis Oil Five Case</vt:lpstr>
      <vt:lpstr>Conference: Marijuana for Medical Professionals 2014, Denver Pediatric Cancer and Cannabis Oil Five Case</vt:lpstr>
      <vt:lpstr>Conference: Marijuana for Medical Professionals 2014, Denver Pediatric Cancer and Cannabis Oil Five Case</vt:lpstr>
      <vt:lpstr>Conference: Marijuana for Medical Professionals 2014, Denver Pediatric Cancer and Cannabis Oil Five Case</vt:lpstr>
      <vt:lpstr>Conference: Marijuana for Medical Professionals 2014, Denver Pediatric Cancer and Cannabis Oil Five Case</vt:lpstr>
      <vt:lpstr>Pra{awa i odgovori</vt:lpstr>
      <vt:lpstr>Pra{awa i odgovori</vt:lpstr>
      <vt:lpstr>Pra{awa i odgovori</vt:lpstr>
      <vt:lpstr>Pra{awa i odgovori</vt:lpstr>
      <vt:lpstr>Pra{awa i odgovori</vt:lpstr>
      <vt:lpstr>Pra{awa i odgovori</vt:lpstr>
      <vt:lpstr>Pra{awa i odgovori</vt:lpstr>
      <vt:lpstr>Pra{awa i odgovori</vt:lpstr>
      <vt:lpstr>Slide 45</vt:lpstr>
    </vt:vector>
  </TitlesOfParts>
  <Company>UCLA</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Padwa</dc:creator>
  <cp:lastModifiedBy>Viktor</cp:lastModifiedBy>
  <cp:revision>591</cp:revision>
  <dcterms:created xsi:type="dcterms:W3CDTF">2013-03-21T15:07:00Z</dcterms:created>
  <dcterms:modified xsi:type="dcterms:W3CDTF">2016-04-09T11:21:24Z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1033-9.1.0.4550</vt:lpwstr>
  </property>
</Properties>
</file>