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93" r:id="rId7"/>
    <p:sldId id="29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89" r:id="rId17"/>
    <p:sldId id="269" r:id="rId18"/>
    <p:sldId id="270" r:id="rId19"/>
    <p:sldId id="272" r:id="rId20"/>
    <p:sldId id="273" r:id="rId21"/>
    <p:sldId id="285" r:id="rId22"/>
    <p:sldId id="274" r:id="rId23"/>
    <p:sldId id="294" r:id="rId24"/>
    <p:sldId id="295" r:id="rId25"/>
    <p:sldId id="297" r:id="rId26"/>
    <p:sldId id="296" r:id="rId27"/>
    <p:sldId id="275" r:id="rId28"/>
    <p:sldId id="284" r:id="rId29"/>
    <p:sldId id="280" r:id="rId30"/>
    <p:sldId id="281" r:id="rId31"/>
    <p:sldId id="282" r:id="rId32"/>
    <p:sldId id="286" r:id="rId33"/>
    <p:sldId id="288" r:id="rId34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52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F58A5-7508-47CA-BD29-F7C1C40F4DFD}" type="datetimeFigureOut">
              <a:rPr lang="mk-MK" smtClean="0"/>
              <a:pPr/>
              <a:t>04.11.2012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38902-02C9-4A1E-AA8E-8EC3E39C2A29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38902-02C9-4A1E-AA8E-8EC3E39C2A29}" type="slidenum">
              <a:rPr lang="mk-MK" smtClean="0"/>
              <a:pPr/>
              <a:t>2</a:t>
            </a:fld>
            <a:endParaRPr lang="mk-M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26600AD-503E-403B-8B23-D5A191D852BB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mk-MK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589A8-7ADF-43DF-9F27-563444AAD928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8661831-15CC-4D3B-BFAE-E01425F7D708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mk-MK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2B2D-16E6-417D-892D-01F181D5D515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75DF-4D23-4FB4-AEF1-4B0FB202F7DB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mk-M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2261CB0-0A91-4AF4-B979-F4B1A2A6D068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3377672-10A3-43A9-A208-9E2E03D0EEE8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mk-MK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640F2-62CD-4F35-8E9D-F7A926925854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7742C-E550-47F7-8C63-7835462B3BF0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CA29-6CAE-43D7-84CF-434C2DC0BBEE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DDE5EFD-9049-4621-A520-329D83FF686C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8450332-8DAC-4E2C-B0FA-683040BD6FE5}" type="datetime1">
              <a:rPr lang="mk-MK" smtClean="0"/>
              <a:pPr/>
              <a:t>04.11.2012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mk-MK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3BF287A-7127-480B-B48A-A6EE34C5A7E2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НОВВ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mk-MK" dirty="0"/>
          </a:p>
        </p:txBody>
      </p:sp>
      <p:pic>
        <p:nvPicPr>
          <p:cNvPr id="4" name="Picture 3" descr="webmd_rm_photo_of_illustration_of_blocked_airw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4077072"/>
            <a:ext cx="2755220" cy="18002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 algn="ctr"/>
            <a:r>
              <a:rPr lang="mk-MK" sz="4000" b="1" dirty="0" smtClean="0"/>
              <a:t/>
            </a:r>
            <a:br>
              <a:rPr lang="mk-MK" sz="4000" b="1" dirty="0" smtClean="0"/>
            </a:br>
            <a:r>
              <a:rPr lang="mk-MK" sz="4000" b="1" dirty="0" smtClean="0">
                <a:latin typeface="Times New Roman" pitchFamily="18" charset="0"/>
                <a:cs typeface="Times New Roman" pitchFamily="18" charset="0"/>
              </a:rPr>
              <a:t>Дијагностицирање на НОВВ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mk-MK" dirty="0" smtClean="0">
                <a:latin typeface="Times New Roman" pitchFamily="18" charset="0"/>
                <a:cs typeface="Times New Roman" pitchFamily="18" charset="0"/>
              </a:rPr>
            </a:b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mk-MK" b="1" i="1" dirty="0" smtClean="0">
                <a:latin typeface="Times New Roman" pitchFamily="18" charset="0"/>
                <a:cs typeface="Times New Roman" pitchFamily="18" charset="0"/>
              </a:rPr>
              <a:t>Анамнеза </a:t>
            </a:r>
          </a:p>
          <a:p>
            <a:pPr algn="just"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Возраст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45- 50 год.</a:t>
            </a:r>
          </a:p>
          <a:p>
            <a:pPr algn="just"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Маж- дали е така?</a:t>
            </a:r>
          </a:p>
          <a:p>
            <a:pPr algn="just"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Анамнеза за пушење</a:t>
            </a:r>
          </a:p>
          <a:p>
            <a:pPr algn="just"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Задишување</a:t>
            </a:r>
          </a:p>
          <a:p>
            <a:pPr algn="just"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Периодични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егзацербации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Влошување на квалитетот на живот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igaret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916832"/>
            <a:ext cx="1656183" cy="288032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10</a:t>
            </a:fld>
            <a:endParaRPr lang="mk-MK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mk-MK" sz="3600" b="1" dirty="0">
                <a:latin typeface="Times New Roman" pitchFamily="18" charset="0"/>
                <a:cs typeface="Times New Roman" pitchFamily="18" charset="0"/>
              </a:rPr>
              <a:t>Клинички симптоми и наоди</a:t>
            </a:r>
            <a:r>
              <a:rPr lang="mk-MK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mk-MK" sz="1600" dirty="0">
                <a:latin typeface="Times New Roman" pitchFamily="18" charset="0"/>
                <a:cs typeface="Times New Roman" pitchFamily="18" charset="0"/>
              </a:rPr>
            </a:b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Клинички симптоми</a:t>
            </a:r>
          </a:p>
          <a:p>
            <a:pPr>
              <a:buNone/>
            </a:pP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Отежнато дишење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dyspnea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Кашлица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(сува или продуктивна)</a:t>
            </a:r>
          </a:p>
          <a:p>
            <a:pPr>
              <a:buFont typeface="Wingdings" pitchFamily="2" charset="2"/>
              <a:buChar char="§"/>
            </a:pP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Рекурентни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инфекции (зима)</a:t>
            </a:r>
          </a:p>
          <a:p>
            <a:pPr>
              <a:buFont typeface="Wingdings" pitchFamily="2" charset="2"/>
              <a:buChar char="§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Кашлица- наутро вообичаено влошена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11</a:t>
            </a:fld>
            <a:endParaRPr lang="mk-MK"/>
          </a:p>
        </p:txBody>
      </p:sp>
      <p:pic>
        <p:nvPicPr>
          <p:cNvPr id="5" name="Picture 4" descr="http://human-anatomy-cp-1.dorchester.shs.schoolfusion.us/modules/groups/homepagefiles/gwp/754112/1086805/Image/animated_lung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628800"/>
            <a:ext cx="1800200" cy="1562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Клинички симптоми и наоди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Клинички наоди</a:t>
            </a:r>
          </a:p>
          <a:p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Wheezing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шиштаво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чујно дишење)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Хиперсонорен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звук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Експириум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продолжен</a:t>
            </a:r>
          </a:p>
          <a:p>
            <a:pPr>
              <a:buFont typeface="Wingdings" pitchFamily="2" charset="2"/>
              <a:buChar char="§"/>
            </a:pP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Бронхопструкција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Барабанови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прсти (раце и нозе)</a:t>
            </a:r>
          </a:p>
          <a:p>
            <a:pPr>
              <a:buFont typeface="Wingdings" pitchFamily="2" charset="2"/>
              <a:buChar char="§"/>
            </a:pPr>
            <a:r>
              <a:rPr lang="mk-MK" dirty="0" smtClean="0"/>
              <a:t> </a:t>
            </a:r>
          </a:p>
          <a:p>
            <a:pPr>
              <a:buFont typeface="Wingdings" pitchFamily="2" charset="2"/>
              <a:buChar char="§"/>
            </a:pPr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12</a:t>
            </a:fld>
            <a:endParaRPr lang="mk-MK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53400" cy="990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mk-MK" sz="4000" b="1" dirty="0">
                <a:latin typeface="Times New Roman" pitchFamily="18" charset="0"/>
                <a:cs typeface="Times New Roman" pitchFamily="18" charset="0"/>
              </a:rPr>
              <a:t>Радиолошки методи</a:t>
            </a:r>
            <a:r>
              <a:rPr lang="mk-MK" sz="1600" dirty="0"/>
              <a:t/>
            </a:r>
            <a:br>
              <a:rPr lang="mk-MK" sz="1600" dirty="0"/>
            </a:br>
            <a:endParaRPr lang="mk-MK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Нативна графија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на бели дробови</a:t>
            </a:r>
          </a:p>
          <a:p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Хиперинфлација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- емфизем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Були</a:t>
            </a:r>
          </a:p>
          <a:p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Ирегуларн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васкуларизација</a:t>
            </a:r>
          </a:p>
          <a:p>
            <a:pPr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Компјутеризирана томографија</a:t>
            </a:r>
          </a:p>
          <a:p>
            <a:pPr>
              <a:buFont typeface="Wingdings" pitchFamily="2" charset="2"/>
              <a:buChar char="q"/>
            </a:pP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Булозни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промени</a:t>
            </a:r>
          </a:p>
          <a:p>
            <a:pPr>
              <a:buFont typeface="Wingdings" pitchFamily="2" charset="2"/>
              <a:buChar char="q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Промени кои не се гледаат на нативна графија</a:t>
            </a:r>
          </a:p>
          <a:p>
            <a:pPr>
              <a:buFont typeface="Wingdings" pitchFamily="2" charset="2"/>
              <a:buChar char="q"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Не се препорачува рутински (само сомнителни)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13</a:t>
            </a:fld>
            <a:endParaRPr lang="mk-MK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mk-MK" sz="3200" dirty="0">
                <a:latin typeface="Times New Roman" pitchFamily="18" charset="0"/>
                <a:cs typeface="Times New Roman" pitchFamily="18" charset="0"/>
              </a:rPr>
              <a:t>Белодробна функција (</a:t>
            </a:r>
            <a:r>
              <a:rPr lang="mk-MK" sz="3200" dirty="0" err="1">
                <a:latin typeface="Times New Roman" pitchFamily="18" charset="0"/>
                <a:cs typeface="Times New Roman" pitchFamily="18" charset="0"/>
              </a:rPr>
              <a:t>спирометрија</a:t>
            </a:r>
            <a:r>
              <a:rPr lang="mk-MK" sz="3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mk-MK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mk-MK" sz="2800" dirty="0">
                <a:latin typeface="Times New Roman" pitchFamily="18" charset="0"/>
                <a:cs typeface="Times New Roman" pitchFamily="18" charset="0"/>
              </a:rPr>
            </a:br>
            <a:endParaRPr lang="mk-MK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Златен стандард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за дијагноза и процена на тежината на НОВВ</a:t>
            </a:r>
          </a:p>
          <a:p>
            <a:pPr algn="just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спирометрија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се мери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FVC (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форсиран витален капацитет) 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FEV1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(форсиран експираторен волумен во првата секунда)</a:t>
            </a:r>
          </a:p>
          <a:p>
            <a:pPr algn="just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Болните од НОВВ покажуваат типично намалување и 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FEV1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FEV1/FVC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14</a:t>
            </a:fld>
            <a:endParaRPr lang="mk-MK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Изглед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спирометрија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med-9780199204854-graphic0180801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514323" cy="50405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15</a:t>
            </a:fld>
            <a:endParaRPr lang="mk-MK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Дијагностицирање на НОВВ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mk-MK" dirty="0"/>
          </a:p>
        </p:txBody>
      </p:sp>
      <p:sp>
        <p:nvSpPr>
          <p:cNvPr id="4" name="Oval 3"/>
          <p:cNvSpPr/>
          <p:nvPr/>
        </p:nvSpPr>
        <p:spPr>
          <a:xfrm>
            <a:off x="1259632" y="2132856"/>
            <a:ext cx="3168352" cy="187220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k-MK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СИМПТОМИ</a:t>
            </a:r>
          </a:p>
          <a:p>
            <a:pPr algn="ctr"/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Хрон.кашлица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Искашлување спутум</a:t>
            </a:r>
          </a:p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Тешко дишење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76056" y="1700808"/>
            <a:ext cx="3456384" cy="23762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k-MK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ЕКСПОЗИЦИЈА НА РИЗИК ФАКТОРИ</a:t>
            </a:r>
          </a:p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Пушење</a:t>
            </a:r>
          </a:p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Професионални нокси</a:t>
            </a:r>
          </a:p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Домашно/надворешно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аерозагадување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ight Brace 5"/>
          <p:cNvSpPr/>
          <p:nvPr/>
        </p:nvSpPr>
        <p:spPr>
          <a:xfrm rot="5400000">
            <a:off x="4211960" y="3212976"/>
            <a:ext cx="936104" cy="237626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sp>
        <p:nvSpPr>
          <p:cNvPr id="7" name="Rounded Rectangle 6"/>
          <p:cNvSpPr/>
          <p:nvPr/>
        </p:nvSpPr>
        <p:spPr>
          <a:xfrm>
            <a:off x="2411760" y="4941168"/>
            <a:ext cx="4464496" cy="9361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k-MK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СПИРОМЕТРИЈА</a:t>
            </a:r>
            <a:endParaRPr lang="mk-MK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16</a:t>
            </a:fld>
            <a:endParaRPr lang="mk-MK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mk-MK" sz="3200" b="1" dirty="0" err="1">
                <a:latin typeface="Times New Roman" pitchFamily="18" charset="0"/>
                <a:cs typeface="Times New Roman" pitchFamily="18" charset="0"/>
              </a:rPr>
              <a:t>Пулсоксиметрија</a:t>
            </a:r>
            <a:r>
              <a:rPr lang="mk-MK" sz="3200" b="1" dirty="0">
                <a:latin typeface="Times New Roman" pitchFamily="18" charset="0"/>
                <a:cs typeface="Times New Roman" pitchFamily="18" charset="0"/>
              </a:rPr>
              <a:t> и крвни гасови</a:t>
            </a:r>
            <a:r>
              <a:rPr lang="mk-MK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mk-MK" sz="1600" dirty="0">
                <a:latin typeface="Times New Roman" pitchFamily="18" charset="0"/>
                <a:cs typeface="Times New Roman" pitchFamily="18" charset="0"/>
              </a:rPr>
            </a:b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Врската меѓу симптомите,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FEV1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хипоксемијата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е слаба 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Регуларно одредување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хипоксенијата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кај сите со средно тежок и тежок степен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Кај сите со сатурација под 93%</a:t>
            </a:r>
          </a:p>
          <a:p>
            <a:r>
              <a:rPr lang="mk-MK" sz="2800" b="1" dirty="0" smtClean="0">
                <a:latin typeface="Times New Roman" pitchFamily="18" charset="0"/>
                <a:cs typeface="Times New Roman" pitchFamily="18" charset="0"/>
              </a:rPr>
              <a:t>Бактериологија</a:t>
            </a:r>
          </a:p>
          <a:p>
            <a:pPr>
              <a:buFontTx/>
              <a:buChar char="-"/>
            </a:pP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mk-MK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sz="2800" dirty="0" err="1" smtClean="0">
                <a:latin typeface="Times New Roman" pitchFamily="18" charset="0"/>
                <a:cs typeface="Times New Roman" pitchFamily="18" charset="0"/>
              </a:rPr>
              <a:t>егзацербација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на болеста </a:t>
            </a:r>
          </a:p>
          <a:p>
            <a:pPr>
              <a:buFont typeface="Wingdings" pitchFamily="2" charset="2"/>
              <a:buChar char="q"/>
            </a:pPr>
            <a:r>
              <a:rPr lang="mk-MK" sz="2800" b="1" dirty="0" smtClean="0">
                <a:latin typeface="Times New Roman" pitchFamily="18" charset="0"/>
                <a:cs typeface="Times New Roman" pitchFamily="18" charset="0"/>
              </a:rPr>
              <a:t>ЕКГ</a:t>
            </a:r>
          </a:p>
          <a:p>
            <a:pPr>
              <a:buNone/>
            </a:pPr>
            <a:r>
              <a:rPr lang="mk-MK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Промени само во напредна фаза на болеста</a:t>
            </a:r>
          </a:p>
          <a:p>
            <a:pPr marL="1508760" lvl="4" indent="-320040">
              <a:spcBef>
                <a:spcPts val="700"/>
              </a:spcBef>
              <a:buSzPct val="60000"/>
              <a:buFont typeface="Wingdings"/>
              <a:buChar char=""/>
            </a:pPr>
            <a:endParaRPr lang="mk-MK" sz="2400" b="1" dirty="0" smtClean="0"/>
          </a:p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17</a:t>
            </a:fld>
            <a:endParaRPr lang="mk-MK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/>
            <a:r>
              <a:rPr lang="mk-MK" b="1" dirty="0" smtClean="0"/>
              <a:t/>
            </a:r>
            <a:br>
              <a:rPr lang="mk-MK" b="1" dirty="0" smtClean="0"/>
            </a:br>
            <a:r>
              <a:rPr lang="mk-MK" sz="4000" b="1" dirty="0" smtClean="0">
                <a:latin typeface="Times New Roman" pitchFamily="18" charset="0"/>
                <a:cs typeface="Times New Roman" pitchFamily="18" charset="0"/>
              </a:rPr>
              <a:t>Диференцијална дијагноза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395536" y="1628800"/>
          <a:ext cx="8496944" cy="4946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5301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mk-MK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НОВВ</a:t>
                      </a:r>
                      <a:endParaRPr lang="mk-MK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mk-MK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АСТМА</a:t>
                      </a:r>
                      <a:endParaRPr lang="mk-MK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702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Почеток во средна животна доба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Симптомите постепено се влошуваат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Долг пушачки стаж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Диспнеа</a:t>
                      </a: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при напор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Обструкција</a:t>
                      </a: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mk-MK" sz="20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прогресина</a:t>
                      </a: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постојана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Дифузијата на </a:t>
                      </a:r>
                      <a:r>
                        <a:rPr lang="mk-MK" sz="20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респиратони</a:t>
                      </a: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гасови е често нарушена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Одговорот на </a:t>
                      </a:r>
                      <a:r>
                        <a:rPr lang="mk-MK" sz="20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бронходилетатори</a:t>
                      </a: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слаб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mk-MK" sz="20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Прогресивен тек на болеста</a:t>
                      </a:r>
                      <a:endParaRPr lang="mk-MK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Ран почеток на болеста (обично во детството)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Симптомите варираат од ден во ден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Симптоми во тек на ноќта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Почеток најчесто ненадејно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 err="1">
                          <a:latin typeface="Times New Roman"/>
                          <a:ea typeface="Calibri"/>
                          <a:cs typeface="Times New Roman"/>
                        </a:rPr>
                        <a:t>Диспнеа</a:t>
                      </a: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mk-MK" sz="1800" dirty="0" err="1">
                          <a:latin typeface="Times New Roman"/>
                          <a:ea typeface="Calibri"/>
                          <a:cs typeface="Times New Roman"/>
                        </a:rPr>
                        <a:t>пароксизимална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 err="1">
                          <a:latin typeface="Times New Roman"/>
                          <a:ea typeface="Calibri"/>
                          <a:cs typeface="Times New Roman"/>
                        </a:rPr>
                        <a:t>Обструкција</a:t>
                      </a: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 варијабилна, реверзибилна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 err="1">
                          <a:latin typeface="Times New Roman"/>
                          <a:ea typeface="Calibri"/>
                          <a:cs typeface="Times New Roman"/>
                        </a:rPr>
                        <a:t>Еозинофили</a:t>
                      </a: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 во спутум често присутни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Одговор на бронходилататори висок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Алергија, ринитис или </a:t>
                      </a:r>
                      <a:r>
                        <a:rPr lang="mk-MK" sz="1800" dirty="0" err="1">
                          <a:latin typeface="Times New Roman"/>
                          <a:ea typeface="Calibri"/>
                          <a:cs typeface="Times New Roman"/>
                        </a:rPr>
                        <a:t>екцем</a:t>
                      </a: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 исто така постојат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Фамилијарна анамнеза за астма позитивна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dirty="0">
                          <a:latin typeface="Times New Roman"/>
                          <a:ea typeface="Calibri"/>
                          <a:cs typeface="Times New Roman"/>
                        </a:rPr>
                        <a:t>Тек на болеста варијабилен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18</a:t>
            </a:fld>
            <a:endParaRPr lang="mk-MK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 algn="ctr"/>
            <a:r>
              <a:rPr lang="mk-MK" b="1" dirty="0" smtClean="0"/>
              <a:t/>
            </a:r>
            <a:br>
              <a:rPr lang="mk-MK" b="1" dirty="0" smtClean="0"/>
            </a:br>
            <a:r>
              <a:rPr lang="mk-MK" sz="4000" b="1" dirty="0" smtClean="0">
                <a:latin typeface="Times New Roman" pitchFamily="18" charset="0"/>
                <a:cs typeface="Times New Roman" pitchFamily="18" charset="0"/>
              </a:rPr>
              <a:t>Лекување на НОВВ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Подобрување на белодробната функција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Контрола и превенција на симптомите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Подобрување на физичката активност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Намалување на честотата и тежината на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егзацербациите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Подобрување на квалитетот на живот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Успорување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 на прогресијата на болеста</a:t>
            </a: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Подолго преживување</a:t>
            </a:r>
            <a:endParaRPr lang="en-GB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19</a:t>
            </a:fld>
            <a:endParaRPr lang="mk-MK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Епидемиологија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mk-MK" sz="2600" dirty="0" smtClean="0">
                <a:latin typeface="Times New Roman" pitchFamily="18" charset="0"/>
                <a:cs typeface="Times New Roman" pitchFamily="18" charset="0"/>
              </a:rPr>
              <a:t>НОВВ е четврта водечка причина за смрт во светот </a:t>
            </a:r>
          </a:p>
          <a:p>
            <a:pPr>
              <a:buFont typeface="Wingdings" pitchFamily="2" charset="2"/>
              <a:buChar char="q"/>
            </a:pPr>
            <a:r>
              <a:rPr lang="mk-MK" sz="2600" dirty="0" smtClean="0">
                <a:latin typeface="Times New Roman" pitchFamily="18" charset="0"/>
                <a:cs typeface="Times New Roman" pitchFamily="18" charset="0"/>
              </a:rPr>
              <a:t>3.000.000 луѓе годишно умираат</a:t>
            </a:r>
          </a:p>
          <a:p>
            <a:pPr>
              <a:buFont typeface="Wingdings" pitchFamily="2" charset="2"/>
              <a:buChar char="q"/>
            </a:pPr>
            <a:r>
              <a:rPr lang="mk-MK" sz="2600" dirty="0" smtClean="0">
                <a:latin typeface="Times New Roman" pitchFamily="18" charset="0"/>
                <a:cs typeface="Times New Roman" pitchFamily="18" charset="0"/>
              </a:rPr>
              <a:t>600.000.000 луѓе во светот страдаат</a:t>
            </a:r>
          </a:p>
          <a:p>
            <a:pPr>
              <a:buFont typeface="Wingdings" pitchFamily="2" charset="2"/>
              <a:buChar char="q"/>
            </a:pPr>
            <a:r>
              <a:rPr lang="mk-MK" sz="2600" dirty="0" smtClean="0">
                <a:latin typeface="Times New Roman" pitchFamily="18" charset="0"/>
                <a:cs typeface="Times New Roman" pitchFamily="18" charset="0"/>
              </a:rPr>
              <a:t>Повеќе од половината заболени немаат поставено дијагноза и не знаат дека се болни</a:t>
            </a:r>
          </a:p>
          <a:p>
            <a:pPr>
              <a:buFont typeface="Wingdings" pitchFamily="2" charset="2"/>
              <a:buChar char="q"/>
            </a:pPr>
            <a:r>
              <a:rPr lang="mk-MK" sz="2600" dirty="0" smtClean="0">
                <a:latin typeface="Times New Roman" pitchFamily="18" charset="0"/>
                <a:cs typeface="Times New Roman" pitchFamily="18" charset="0"/>
              </a:rPr>
              <a:t>Не се води точна статистика за НОВВ во </a:t>
            </a:r>
            <a:r>
              <a:rPr lang="mk-MK" sz="2600" dirty="0" err="1" smtClean="0">
                <a:latin typeface="Times New Roman" pitchFamily="18" charset="0"/>
                <a:cs typeface="Times New Roman" pitchFamily="18" charset="0"/>
              </a:rPr>
              <a:t>Македонија.Се</a:t>
            </a:r>
            <a:r>
              <a:rPr lang="mk-MK" sz="2600" dirty="0" smtClean="0">
                <a:latin typeface="Times New Roman" pitchFamily="18" charset="0"/>
                <a:cs typeface="Times New Roman" pitchFamily="18" charset="0"/>
              </a:rPr>
              <a:t> претпоставува дека околу 101.000 боледуваат од НОВВ во Македонија. Морталитетот не се разликува од оној во светски рамки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</a:t>
            </a:fld>
            <a:endParaRPr lang="mk-MK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Програма на лекување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Компоненти :</a:t>
            </a:r>
          </a:p>
          <a:p>
            <a:pPr>
              <a:buNone/>
            </a:pPr>
            <a:endParaRPr lang="mk-MK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1. Процена и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мониторирање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на болеста</a:t>
            </a: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2. Намалување на ризик факторите</a:t>
            </a: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3. Лекување на стабилна НОВВ</a:t>
            </a: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         - Обука</a:t>
            </a: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         - Медикаментозно лекување</a:t>
            </a: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Немедикаментозно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лекување </a:t>
            </a:r>
          </a:p>
          <a:p>
            <a:pPr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4. Лекување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егзацербациите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20</a:t>
            </a:fld>
            <a:endParaRPr lang="mk-MK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Како да пристапиме кон лекување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72013" y="1844824"/>
            <a:ext cx="12027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Хирургија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1" y="2267580"/>
            <a:ext cx="178492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Кислород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9" y="2708920"/>
            <a:ext cx="244759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Инхалаторни стероиди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5" y="3140968"/>
            <a:ext cx="302648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Рехабилитација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3" y="3573016"/>
            <a:ext cx="367145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Долгоделувачки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бронходилататори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9" y="4005064"/>
            <a:ext cx="424764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Краткоделувачки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бронходилататори</a:t>
            </a:r>
            <a:r>
              <a:rPr lang="mk-MK" dirty="0" smtClean="0"/>
              <a:t> </a:t>
            </a:r>
            <a:endParaRPr lang="mk-MK" dirty="0"/>
          </a:p>
        </p:txBody>
      </p:sp>
      <p:sp>
        <p:nvSpPr>
          <p:cNvPr id="11" name="TextBox 10"/>
          <p:cNvSpPr txBox="1"/>
          <p:nvPr/>
        </p:nvSpPr>
        <p:spPr>
          <a:xfrm>
            <a:off x="2699793" y="4437112"/>
            <a:ext cx="47380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Обука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35697" y="4869160"/>
            <a:ext cx="5616624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mk-M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835697" y="4869160"/>
            <a:ext cx="5616624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1229883" y="5042926"/>
            <a:ext cx="716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FEV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 rot="5400000">
            <a:off x="7093762" y="5155711"/>
            <a:ext cx="116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k-MK" sz="1400" dirty="0" smtClean="0"/>
              <a:t>Задишување</a:t>
            </a:r>
            <a:endParaRPr lang="mk-MK" sz="140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21</a:t>
            </a:fld>
            <a:endParaRPr lang="mk-MK"/>
          </a:p>
        </p:txBody>
      </p:sp>
      <p:pic>
        <p:nvPicPr>
          <p:cNvPr id="18" name="Picture 4" descr="http://human-anatomy-cp-1.dorchester.shs.schoolfusion.us/modules/groups/homepagefiles/gwp/754112/1086805/Image/animated_lungs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1800200" cy="156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err="1" smtClean="0">
                <a:latin typeface="Times New Roman" pitchFamily="18" charset="0"/>
                <a:cs typeface="Times New Roman" pitchFamily="18" charset="0"/>
              </a:rPr>
              <a:t>Фармакотерапија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mk-MK" sz="3200" b="1" dirty="0" smtClean="0">
                <a:latin typeface="Times New Roman" pitchFamily="18" charset="0"/>
                <a:cs typeface="Times New Roman" pitchFamily="18" charset="0"/>
              </a:rPr>
              <a:t>Бронходилататори: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	         1.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Антихолинергици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краткоделувачки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долгоделувачки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2.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Бета- 2 агонисти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краткоделувачки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долгоделувачки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3.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Ксантини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>
              <a:buNone/>
              <a:defRPr/>
            </a:pPr>
            <a:endParaRPr lang="en-US" sz="105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b="1" dirty="0" smtClean="0">
                <a:latin typeface="Times New Roman" pitchFamily="18" charset="0"/>
                <a:cs typeface="Times New Roman" pitchFamily="18" charset="0"/>
              </a:rPr>
              <a:t>Кортикостероиди</a:t>
            </a:r>
            <a:endParaRPr lang="en-US" sz="105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b="1" dirty="0" smtClean="0">
                <a:latin typeface="Times New Roman" pitchFamily="18" charset="0"/>
                <a:cs typeface="Times New Roman" pitchFamily="18" charset="0"/>
              </a:rPr>
              <a:t>Антибиотици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при инфективна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егзацербација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mk-MK" sz="3200" b="1" dirty="0" err="1" smtClean="0">
                <a:latin typeface="Times New Roman" pitchFamily="18" charset="0"/>
                <a:cs typeface="Times New Roman" pitchFamily="18" charset="0"/>
              </a:rPr>
              <a:t>Муколитици</a:t>
            </a:r>
            <a:endParaRPr lang="en-GB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22</a:t>
            </a:fld>
            <a:endParaRPr lang="mk-MK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Бронходилататори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23</a:t>
            </a:fld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mk-MK" b="1" dirty="0" err="1" smtClean="0">
                <a:latin typeface="Times New Roman" pitchFamily="18" charset="0"/>
                <a:cs typeface="Times New Roman" pitchFamily="18" charset="0"/>
              </a:rPr>
              <a:t>Антихолинергици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mk-MK" b="1" dirty="0" err="1" smtClean="0">
                <a:latin typeface="Times New Roman" pitchFamily="18" charset="0"/>
                <a:cs typeface="Times New Roman" pitchFamily="18" charset="0"/>
              </a:rPr>
              <a:t>Краткоделувачки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: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Ipratropium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bromide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(А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trovent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mk-MK" sz="2800" b="1" dirty="0" smtClean="0"/>
              <a:t>-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3-4x2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Oxitropium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bromide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(О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xyvent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)-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3x 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mk-MK" b="1" dirty="0" err="1" smtClean="0">
                <a:latin typeface="Times New Roman" pitchFamily="18" charset="0"/>
                <a:cs typeface="Times New Roman" pitchFamily="18" charset="0"/>
              </a:rPr>
              <a:t>Долгоделувачки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Tiotropium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Spiriva</a:t>
            </a:r>
            <a:r>
              <a:rPr lang="mk-MK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mk-MK" sz="2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-</a:t>
            </a:r>
            <a:r>
              <a:rPr lang="mk-MK" sz="2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1x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- Несакани ефекти: сува уста, кај машкиот пол со проблеми на простата, отежнато мокрење</a:t>
            </a:r>
          </a:p>
          <a:p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6">
              <a:buNone/>
            </a:pPr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8">
              <a:buNone/>
            </a:pPr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8">
              <a:buNone/>
            </a:pPr>
            <a:endParaRPr lang="mk-MK" sz="2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MAC C Times" pitchFamily="18" charset="0"/>
              </a:rPr>
              <a:t>INHALATORNI  BRONHODILATATORI</a:t>
            </a:r>
            <a:br>
              <a:rPr lang="en-US" sz="2800" dirty="0" smtClean="0">
                <a:solidFill>
                  <a:schemeClr val="tx1"/>
                </a:solidFill>
                <a:latin typeface="MAC C Times" pitchFamily="18" charset="0"/>
              </a:rPr>
            </a:br>
            <a:r>
              <a:rPr lang="en-US" sz="2800" dirty="0" smtClean="0">
                <a:solidFill>
                  <a:schemeClr val="tx1"/>
                </a:solidFill>
                <a:latin typeface="MAC C Times" pitchFamily="18" charset="0"/>
              </a:rPr>
              <a:t> BETA-2  AGONISTI </a:t>
            </a:r>
            <a:endParaRPr lang="mk-MK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24</a:t>
            </a:fld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mk-MK" sz="2800" b="1" dirty="0" err="1" smtClean="0">
                <a:latin typeface="Times New Roman" pitchFamily="18" charset="0"/>
                <a:cs typeface="Times New Roman" pitchFamily="18" charset="0"/>
              </a:rPr>
              <a:t>Краткоделувачки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fontAlgn="base">
              <a:buNone/>
            </a:pP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Salbutamol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Ventolin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)- на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4-6hx1-2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inh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Fenoterol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Berotec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)- 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4-6hx1-2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inh</a:t>
            </a:r>
            <a:endParaRPr lang="mk-MK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mk-MK" sz="2800" b="1" dirty="0" err="1" smtClean="0">
                <a:latin typeface="Times New Roman" pitchFamily="18" charset="0"/>
                <a:cs typeface="Times New Roman" pitchFamily="18" charset="0"/>
              </a:rPr>
              <a:t>Долгоделувачки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base">
              <a:buNone/>
            </a:pP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Salmeterol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Serevent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)-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2x2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mk-MK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Несакани ефекти: тахикардија, аритмија и тремор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endParaRPr lang="en-US" sz="3200" dirty="0" smtClean="0">
              <a:latin typeface="Arial" charset="0"/>
            </a:endParaRPr>
          </a:p>
          <a:p>
            <a:pPr fontAlgn="base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Бронходилататори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25</a:t>
            </a:fld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mk-MK" sz="2800" b="1" dirty="0" err="1" smtClean="0">
                <a:latin typeface="Times New Roman" pitchFamily="18" charset="0"/>
                <a:cs typeface="Times New Roman" pitchFamily="18" charset="0"/>
              </a:rPr>
              <a:t>Метилксантини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Aminophilin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Teophilin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mk-MK" sz="2500" dirty="0" err="1" smtClean="0">
                <a:latin typeface="Times New Roman" pitchFamily="18" charset="0"/>
                <a:cs typeface="Times New Roman" pitchFamily="18" charset="0"/>
              </a:rPr>
              <a:t>Спороделувачки</a:t>
            </a:r>
            <a:endParaRPr lang="mk-MK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mk-MK" sz="2500" dirty="0" smtClean="0">
                <a:latin typeface="Times New Roman" pitchFamily="18" charset="0"/>
                <a:cs typeface="Times New Roman" pitchFamily="18" charset="0"/>
              </a:rPr>
              <a:t>Не се во прв ред на употреба/ или одат во комбинација со други бронходилататори</a:t>
            </a:r>
          </a:p>
          <a:p>
            <a:pPr lvl="1">
              <a:buFont typeface="Wingdings" pitchFamily="2" charset="2"/>
              <a:buChar char="§"/>
            </a:pPr>
            <a:r>
              <a:rPr lang="mk-MK" sz="2500" dirty="0" smtClean="0">
                <a:latin typeface="Times New Roman" pitchFamily="18" charset="0"/>
                <a:cs typeface="Times New Roman" pitchFamily="18" charset="0"/>
              </a:rPr>
              <a:t>Несакани ефекти: тахикардија</a:t>
            </a:r>
          </a:p>
          <a:p>
            <a:pPr lvl="1">
              <a:buFont typeface="Wingdings" pitchFamily="2" charset="2"/>
              <a:buChar char="§"/>
            </a:pPr>
            <a:endParaRPr lang="en-US" sz="2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mk-MK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mk-MK" sz="2800" dirty="0"/>
          </a:p>
        </p:txBody>
      </p:sp>
      <p:pic>
        <p:nvPicPr>
          <p:cNvPr id="5" name="Picture 4" descr="http://human-anatomy-cp-1.dorchester.shs.schoolfusion.us/modules/groups/homepagefiles/gwp/754112/1086805/Image/animated_lung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49080"/>
            <a:ext cx="1800200" cy="1562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MAC C Times" pitchFamily="18" charset="0"/>
              </a:rPr>
              <a:t>INHALATORNI   KORTIKOSTEROIDI 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</a:rPr>
              <a:t>(ICS)</a:t>
            </a:r>
            <a:endParaRPr lang="mk-MK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26</a:t>
            </a:fld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8586536" cy="4495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fontAlgn="base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Beclomethason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dipropionat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Becotide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)-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200-1000 mcg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Budesonid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Tafen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Pulmicort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)-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400-1600 mcg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Fluticasone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Flixotide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200-2000mcg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Ја подобруваат функцијата на белите дробови, ги  намалуваат симптомите, ја контролираат инфламацијата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дишните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патишта, го подобруваат квалитетот на живот.</a:t>
            </a:r>
          </a:p>
          <a:p>
            <a:pPr fontAlgn="base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Несакани ефекти: фарингитис, засипнатост на гласот и кандидијаза</a:t>
            </a:r>
          </a:p>
          <a:p>
            <a:pPr fontAlgn="base"/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en-GB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mk-M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mk-MK" sz="3600" b="1" dirty="0" smtClean="0">
                <a:latin typeface="Times New Roman" pitchFamily="18" charset="0"/>
                <a:cs typeface="Times New Roman" pitchFamily="18" charset="0"/>
              </a:rPr>
              <a:t>Класификација на тежината на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HOBB</a:t>
            </a:r>
            <a:endParaRPr lang="mk-MK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754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76700"/>
                <a:gridCol w="40767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Стадиум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Лесна 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HOBB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FEV1/FVC&lt;70%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FEV1&gt;80%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Стадиум 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Средно - тешка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HOBB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FEV1/FVC&lt;70%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 </a:t>
                      </a: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меѓу 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80-50%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Стадиум 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Тешка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HOBB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FEV1/FVC&lt;70%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 </a:t>
                      </a: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меѓу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50-30%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Стадиум 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Многу тешка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HOBB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FEV1/FVC&lt;70%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FEV1&lt;30%  </a:t>
                      </a: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или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FEV1&lt;50%  </a:t>
                      </a:r>
                      <a:endParaRPr kumimoji="0" lang="mk-MK" sz="24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mk-MK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респираторна инсуфициенција или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Cor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pulmonale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27</a:t>
            </a:fld>
            <a:endParaRPr lang="mk-MK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/>
        </p:nvGraphicFramePr>
        <p:xfrm>
          <a:off x="467544" y="692696"/>
          <a:ext cx="8352928" cy="5996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88232"/>
                <a:gridCol w="2088232"/>
                <a:gridCol w="2088232"/>
              </a:tblGrid>
              <a:tr h="883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 dirty="0">
                          <a:latin typeface="Times New Roman"/>
                          <a:ea typeface="Calibri"/>
                          <a:cs typeface="Times New Roman"/>
                        </a:rPr>
                        <a:t>Стадиум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 dirty="0">
                          <a:latin typeface="Times New Roman"/>
                          <a:ea typeface="Calibri"/>
                          <a:cs typeface="Times New Roman"/>
                        </a:rPr>
                        <a:t>Лесна ХОББ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 dirty="0">
                          <a:latin typeface="Times New Roman"/>
                          <a:ea typeface="Calibri"/>
                          <a:cs typeface="Times New Roman"/>
                        </a:rPr>
                        <a:t>Стадиум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Средо</a:t>
                      </a:r>
                      <a:r>
                        <a:rPr lang="mk-MK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- тешка </a:t>
                      </a:r>
                      <a:r>
                        <a:rPr lang="mk-MK" sz="1800" b="1" dirty="0">
                          <a:latin typeface="Times New Roman"/>
                          <a:ea typeface="Calibri"/>
                          <a:cs typeface="Times New Roman"/>
                        </a:rPr>
                        <a:t>ХОББ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>
                          <a:latin typeface="Times New Roman"/>
                          <a:ea typeface="Calibri"/>
                          <a:cs typeface="Times New Roman"/>
                        </a:rPr>
                        <a:t>Стадиум </a:t>
                      </a: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mk-MK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>
                          <a:latin typeface="Times New Roman"/>
                          <a:ea typeface="Calibri"/>
                          <a:cs typeface="Times New Roman"/>
                        </a:rPr>
                        <a:t>Тешка ХОББ</a:t>
                      </a:r>
                      <a:endParaRPr lang="mk-MK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 dirty="0">
                          <a:latin typeface="Times New Roman"/>
                          <a:ea typeface="Calibri"/>
                          <a:cs typeface="Times New Roman"/>
                        </a:rPr>
                        <a:t>Стадиум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800" b="1" dirty="0">
                          <a:latin typeface="Times New Roman"/>
                          <a:ea typeface="Calibri"/>
                          <a:cs typeface="Times New Roman"/>
                        </a:rPr>
                        <a:t>Многу тешка ХОББ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43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/ FVC &lt; 70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&gt; 80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/ FVC &lt; 70</a:t>
                      </a: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 &lt; FЕV1 &lt;80</a:t>
                      </a: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/ FVC &lt; 70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%&lt; FЕV1 &lt; 50</a:t>
                      </a: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/ FВC &lt;70</a:t>
                      </a: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&lt;</a:t>
                      </a:r>
                      <a:r>
                        <a:rPr lang="mk-MK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30%  </a:t>
                      </a:r>
                      <a:r>
                        <a:rPr lang="mk-MK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FЕV1 &lt;</a:t>
                      </a:r>
                      <a:r>
                        <a:rPr lang="mk-MK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50% </a:t>
                      </a:r>
                      <a:r>
                        <a:rPr lang="mk-MK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en-GB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800" b="1" dirty="0">
                          <a:latin typeface="Times New Roman"/>
                          <a:ea typeface="Calibri"/>
                          <a:cs typeface="Times New Roman"/>
                        </a:rPr>
                        <a:t>HRI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249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Престанок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со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пушење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;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Отстранување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на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други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ризик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фактори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Вакцинација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против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грип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;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</a:tr>
              <a:tr h="67224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Краткоделувачки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бронходилататор</a:t>
                      </a:r>
                      <a:r>
                        <a:rPr lang="en-US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по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потреба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</a:tr>
              <a:tr h="762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mk-MK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Долгоделувачки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бронходилататор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еден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два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во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комбинација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) ; 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Респираторна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рехабилитација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</a:tr>
              <a:tr h="762494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Инхалаторни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кортикостероиди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при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повторувани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егзацербации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</a:tr>
              <a:tr h="883068">
                <a:tc gridSpan="2" v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mk-M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mk-MK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Оксигенотерапија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Times New Roman"/>
                          <a:ea typeface="Calibri"/>
                          <a:cs typeface="Times New Roman"/>
                        </a:rPr>
                        <a:t>Хируршки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третма</a:t>
                      </a:r>
                      <a:r>
                        <a:rPr lang="mk-MK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mk-M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>
          <a:xfrm>
            <a:off x="612648" y="44624"/>
            <a:ext cx="8153400" cy="4640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mk-MK" sz="3600" b="1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Лекување на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HOBB</a:t>
            </a:r>
            <a:endParaRPr kumimoji="0" lang="mk-MK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F287A-7127-480B-B48A-A6EE34C5A7E2}" type="slidenum">
              <a:rPr lang="mk-MK" smtClean="0"/>
              <a:pPr/>
              <a:t>28</a:t>
            </a:fld>
            <a:endParaRPr lang="mk-MK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b="1" dirty="0" err="1" smtClean="0">
                <a:latin typeface="Times New Roman" pitchFamily="18" charset="0"/>
                <a:cs typeface="Times New Roman" pitchFamily="18" charset="0"/>
              </a:rPr>
              <a:t>Немедикаментозен</a:t>
            </a:r>
            <a:r>
              <a:rPr lang="mk-MK" sz="3600" b="1" dirty="0" smtClean="0">
                <a:latin typeface="Times New Roman" pitchFamily="18" charset="0"/>
                <a:cs typeface="Times New Roman" pitchFamily="18" charset="0"/>
              </a:rPr>
              <a:t> третман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Опфаќа рехабилитација,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оксигенотерапија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и хируршки интервенции. Програмите за рехабилитација би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требло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да опфатат најмалку: </a:t>
            </a:r>
          </a:p>
          <a:p>
            <a:pPr>
              <a:buNone/>
            </a:pP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Кондиционен тренинг (физички тренинг)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Советување за исхрана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Едукација</a:t>
            </a:r>
          </a:p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29</a:t>
            </a:fld>
            <a:endParaRPr lang="mk-MK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mk-MK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Што е НОВВ?</a:t>
            </a:r>
            <a:endParaRPr lang="mk-MK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351840" cy="4925144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mk-MK" sz="3200" dirty="0" smtClean="0">
                <a:latin typeface="MAC C Times" pitchFamily="18" charset="0"/>
              </a:rPr>
              <a:t> 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НОВВ е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патолошка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 состојба која се карактеризира со намалување на протокот на воздух низ </a:t>
            </a:r>
            <a:r>
              <a:rPr lang="mk-MK" sz="3200" dirty="0" err="1" smtClean="0">
                <a:latin typeface="Times New Roman" pitchFamily="18" charset="0"/>
                <a:cs typeface="Times New Roman" pitchFamily="18" charset="0"/>
              </a:rPr>
              <a:t>дишните</a:t>
            </a:r>
            <a:r>
              <a:rPr lang="mk-MK" sz="3200" dirty="0" smtClean="0">
                <a:latin typeface="Times New Roman" pitchFamily="18" charset="0"/>
                <a:cs typeface="Times New Roman" pitchFamily="18" charset="0"/>
              </a:rPr>
              <a:t> патишта кое не е потполно реверзибилно.</a:t>
            </a:r>
            <a:r>
              <a:rPr lang="mk-MK" sz="3200" dirty="0" smtClean="0">
                <a:latin typeface="MAC C Times" pitchFamily="18" charset="0"/>
              </a:rPr>
              <a:t>	</a:t>
            </a:r>
          </a:p>
          <a:p>
            <a:pPr algn="just"/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Редукцијата на воздушниот проток низ </a:t>
            </a:r>
            <a:r>
              <a:rPr lang="mk-MK" sz="2800" dirty="0" err="1" smtClean="0">
                <a:latin typeface="Times New Roman" pitchFamily="18" charset="0"/>
                <a:cs typeface="Times New Roman" pitchFamily="18" charset="0"/>
              </a:rPr>
              <a:t>дишните</a:t>
            </a:r>
            <a:r>
              <a:rPr lang="mk-MK" sz="2800" dirty="0" smtClean="0">
                <a:latin typeface="Times New Roman" pitchFamily="18" charset="0"/>
                <a:cs typeface="Times New Roman" pitchFamily="18" charset="0"/>
              </a:rPr>
              <a:t> патишта е прогресивна и придушена со абнормален инфламаторен одговор на белите дробови кон различни штетни честички или гасови.</a:t>
            </a:r>
          </a:p>
          <a:p>
            <a:pPr algn="just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en-US" sz="2800" dirty="0" smtClean="0">
                <a:latin typeface="Times New Roman" pitchFamily="18" charset="0"/>
              </a:rPr>
              <a:t>(GOLD)</a:t>
            </a:r>
            <a:endParaRPr lang="en-US" sz="2800" dirty="0" smtClean="0">
              <a:latin typeface="MAC C Times" pitchFamily="18" charset="0"/>
            </a:endParaRPr>
          </a:p>
          <a:p>
            <a:pPr>
              <a:buNone/>
            </a:pPr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3</a:t>
            </a:fld>
            <a:endParaRPr lang="mk-MK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b="1" dirty="0" smtClean="0">
                <a:latin typeface="Times New Roman" pitchFamily="18" charset="0"/>
                <a:cs typeface="Times New Roman" pitchFamily="18" charset="0"/>
              </a:rPr>
              <a:t>Лекување на </a:t>
            </a:r>
            <a:r>
              <a:rPr lang="mk-MK" sz="3600" b="1" dirty="0" err="1" smtClean="0">
                <a:latin typeface="Times New Roman" pitchFamily="18" charset="0"/>
                <a:cs typeface="Times New Roman" pitchFamily="18" charset="0"/>
              </a:rPr>
              <a:t>егзацербациите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811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Тежината на акутна </a:t>
            </a:r>
            <a:r>
              <a:rPr lang="mk-MK" sz="2400" dirty="0" err="1" smtClean="0">
                <a:latin typeface="Times New Roman" pitchFamily="18" charset="0"/>
                <a:cs typeface="Times New Roman" pitchFamily="18" charset="0"/>
              </a:rPr>
              <a:t>егзацербација</a:t>
            </a: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 се проценува со: </a:t>
            </a:r>
          </a:p>
          <a:p>
            <a:pPr lvl="0">
              <a:buNone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- мерење на гасови во артериската крв</a:t>
            </a:r>
          </a:p>
          <a:p>
            <a:pPr lvl="0">
              <a:buNone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- РТГ на бели дробови</a:t>
            </a:r>
          </a:p>
          <a:p>
            <a:pPr lvl="0">
              <a:buNone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- ЕКГ</a:t>
            </a:r>
          </a:p>
          <a:p>
            <a:pPr lvl="0">
              <a:buNone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- култура на спутум со </a:t>
            </a:r>
            <a:r>
              <a:rPr lang="mk-MK" sz="2400" dirty="0" err="1" smtClean="0">
                <a:latin typeface="Times New Roman" pitchFamily="18" charset="0"/>
                <a:cs typeface="Times New Roman" pitchFamily="18" charset="0"/>
              </a:rPr>
              <a:t>антибиогам</a:t>
            </a:r>
            <a:endParaRPr lang="mk-MK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- биохемиски тестови за електролитен статус</a:t>
            </a:r>
          </a:p>
          <a:p>
            <a:pPr lvl="0">
              <a:buNone/>
            </a:pPr>
            <a:r>
              <a:rPr lang="mk-MK" sz="2400" dirty="0" smtClean="0">
                <a:latin typeface="Times New Roman" pitchFamily="18" charset="0"/>
                <a:cs typeface="Times New Roman" pitchFamily="18" charset="0"/>
              </a:rPr>
              <a:t>- комплет крвна слика</a:t>
            </a:r>
          </a:p>
          <a:p>
            <a:pPr lvl="0">
              <a:buFont typeface="Wingdings" pitchFamily="2" charset="2"/>
              <a:buChar char="v"/>
            </a:pPr>
            <a:r>
              <a:rPr lang="mk-MK" sz="2400" b="1" dirty="0" smtClean="0">
                <a:latin typeface="Times New Roman" pitchFamily="18" charset="0"/>
                <a:cs typeface="Times New Roman" pitchFamily="18" charset="0"/>
              </a:rPr>
              <a:t>Домашно лекување</a:t>
            </a:r>
          </a:p>
          <a:p>
            <a:pPr lvl="0">
              <a:buFont typeface="Wingdings" pitchFamily="2" charset="2"/>
              <a:buChar char="v"/>
            </a:pPr>
            <a:r>
              <a:rPr lang="mk-MK" sz="2400" b="1" dirty="0" smtClean="0">
                <a:latin typeface="Times New Roman" pitchFamily="18" charset="0"/>
                <a:cs typeface="Times New Roman" pitchFamily="18" charset="0"/>
              </a:rPr>
              <a:t>Болничко лекување</a:t>
            </a:r>
            <a:endParaRPr lang="mk-MK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mk-MK" dirty="0" smtClean="0"/>
          </a:p>
          <a:p>
            <a:endParaRPr lang="mk-MK" dirty="0" smtClean="0"/>
          </a:p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30</a:t>
            </a:fld>
            <a:endParaRPr lang="mk-MK"/>
          </a:p>
        </p:txBody>
      </p:sp>
      <p:pic>
        <p:nvPicPr>
          <p:cNvPr id="5" name="Picture 4" descr="http://human-anatomy-cp-1.dorchester.shs.schoolfusion.us/modules/groups/homepagefiles/gwp/754112/1086805/Image/animated_lung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81128"/>
            <a:ext cx="1800200" cy="1562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mk-MK" b="1" dirty="0" smtClean="0"/>
              <a:t/>
            </a:r>
            <a:br>
              <a:rPr lang="mk-MK" b="1" dirty="0" smtClean="0"/>
            </a:br>
            <a:r>
              <a:rPr lang="mk-MK" sz="4000" b="1" dirty="0" smtClean="0">
                <a:latin typeface="Times New Roman" pitchFamily="18" charset="0"/>
                <a:cs typeface="Times New Roman" pitchFamily="18" charset="0"/>
              </a:rPr>
              <a:t>СОВЕТИ ЗА БОЛНИТЕ СО НОВВ</a:t>
            </a:r>
            <a:r>
              <a:rPr lang="mk-MK" dirty="0" smtClean="0"/>
              <a:t/>
            </a:r>
            <a:br>
              <a:rPr lang="mk-MK" dirty="0" smtClean="0"/>
            </a:br>
            <a:endParaRPr lang="mk-MK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почитуваат упатствата на лекарот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престане со пушење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избегнува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изложеност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на прашина,гасови и чад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ограничат активности кога е воздухот загаден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избегнува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т високи температури, студ или висина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31</a:t>
            </a:fld>
            <a:endParaRPr lang="mk-MK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mk-MK" sz="3600" b="1" dirty="0" smtClean="0">
                <a:latin typeface="Times New Roman" pitchFamily="18" charset="0"/>
                <a:cs typeface="Times New Roman" pitchFamily="18" charset="0"/>
              </a:rPr>
              <a:t>СОВЕТИ ЗА БОЛНИТЕ СО НОВВ</a:t>
            </a:r>
            <a:endParaRPr lang="mk-MK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избегнуваат контакти со лица со инфекции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дишните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патишта, грип или настинка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Да се придржуваат кон советите на лекарот во врска со исхраната</a:t>
            </a:r>
          </a:p>
          <a:p>
            <a:pPr lvl="0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Секојдневно да се земаат препишаните лекови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Разговор со лекарот за план на физички активности</a:t>
            </a:r>
          </a:p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32</a:t>
            </a:fld>
            <a:endParaRPr lang="mk-MK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mk-MK" sz="3600" dirty="0" smtClean="0">
                <a:latin typeface="Times New Roman" pitchFamily="18" charset="0"/>
                <a:cs typeface="Times New Roman" pitchFamily="18" charset="0"/>
              </a:rPr>
              <a:t>ВИ БЛАГОДАРАМ НА ВНИМАНИЕТО.</a:t>
            </a:r>
            <a:endParaRPr lang="mk-MK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 descr="COPD-couple-4-242x17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060848"/>
            <a:ext cx="4896544" cy="34041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33</a:t>
            </a:fld>
            <a:endParaRPr lang="mk-MK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464096"/>
          </a:xfrm>
        </p:spPr>
        <p:txBody>
          <a:bodyPr>
            <a:normAutofit fontScale="90000"/>
          </a:bodyPr>
          <a:lstStyle/>
          <a:p>
            <a:endParaRPr lang="mk-MK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Хроничниот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бронхит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и емфиземот обично се две здружени оштетувања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дишните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патишта кои во последните децении се означуваат под едно име Хронично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Обструктивна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Белодробна Болест (НОВВ)</a:t>
            </a:r>
            <a:r>
              <a:rPr lang="mk-MK" dirty="0" smtClean="0"/>
              <a:t>. </a:t>
            </a:r>
          </a:p>
          <a:p>
            <a:pPr>
              <a:buNone/>
            </a:pPr>
            <a:endParaRPr lang="mk-MK" dirty="0"/>
          </a:p>
        </p:txBody>
      </p:sp>
      <p:pic>
        <p:nvPicPr>
          <p:cNvPr id="4" name="Picture 3" descr="COPD-diseas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645024"/>
            <a:ext cx="3456384" cy="298546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4</a:t>
            </a:fld>
            <a:endParaRPr lang="mk-MK"/>
          </a:p>
        </p:txBody>
      </p:sp>
      <p:pic>
        <p:nvPicPr>
          <p:cNvPr id="6" name="Picture 4" descr="http://human-anatomy-cp-1.dorchester.shs.schoolfusion.us/modules/groups/homepagefiles/gwp/754112/1086805/Image/animated_lung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4725144"/>
            <a:ext cx="1952273" cy="169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mk-MK" sz="3200" b="1" dirty="0" smtClean="0">
                <a:latin typeface="Times New Roman" pitchFamily="18" charset="0"/>
                <a:cs typeface="Times New Roman" pitchFamily="18" charset="0"/>
              </a:rPr>
              <a:t>Фактори на ризик што предизвикуваат НОВВ</a:t>
            </a:r>
            <a:endParaRPr lang="mk-MK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Пушењето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(85% од заболените се пушачи)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Професионални иританси во индустриските гранки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Иританси во лоши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стамбени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и социјални услови</a:t>
            </a:r>
          </a:p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Генетскиот фактор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- недостаток на алфа- 1-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антитрипсин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Аерозагадување</a:t>
            </a:r>
            <a:endParaRPr lang="mk-MK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Пасивното пушење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Чести респираторни инфекции во детството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5</a:t>
            </a:fld>
            <a:endParaRPr lang="mk-MK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F287A-7127-480B-B48A-A6EE34C5A7E2}" type="slidenum">
              <a:rPr lang="mk-MK" smtClean="0"/>
              <a:pPr/>
              <a:t>6</a:t>
            </a:fld>
            <a:endParaRPr lang="mk-MK"/>
          </a:p>
        </p:txBody>
      </p:sp>
      <p:pic>
        <p:nvPicPr>
          <p:cNvPr id="3" name="Picture 2" descr="19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692696"/>
            <a:ext cx="6624736" cy="52997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F287A-7127-480B-B48A-A6EE34C5A7E2}" type="slidenum">
              <a:rPr lang="mk-MK" smtClean="0"/>
              <a:pPr/>
              <a:t>7</a:t>
            </a:fld>
            <a:endParaRPr lang="mk-MK"/>
          </a:p>
        </p:txBody>
      </p:sp>
      <p:pic>
        <p:nvPicPr>
          <p:cNvPr id="3" name="Picture 2" descr="COPD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612" y="800100"/>
            <a:ext cx="7724775" cy="5257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Симптоми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Хронична кашлица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Искашлување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на густ секрет обично со бела боја,</a:t>
            </a:r>
          </a:p>
          <a:p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Воспаление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дишните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патишта</a:t>
            </a:r>
          </a:p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Dyspnea</a:t>
            </a:r>
            <a:endParaRPr lang="mk-MK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Периферна цијаноза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Централна цијаноза</a:t>
            </a:r>
          </a:p>
          <a:p>
            <a:r>
              <a:rPr lang="mk-MK" b="1" dirty="0" smtClean="0">
                <a:latin typeface="Times New Roman" pitchFamily="18" charset="0"/>
                <a:cs typeface="Times New Roman" pitchFamily="18" charset="0"/>
              </a:rPr>
              <a:t>Сомноленција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8</a:t>
            </a:fld>
            <a:endParaRPr lang="mk-MK"/>
          </a:p>
        </p:txBody>
      </p:sp>
      <p:pic>
        <p:nvPicPr>
          <p:cNvPr id="5" name="Picture 4" descr="http://human-anatomy-cp-1.dorchester.shs.schoolfusion.us/modules/groups/homepagefiles/gwp/754112/1086805/Image/animated_lung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93096"/>
            <a:ext cx="1800200" cy="1562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Типови на пациенти со НОВВ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9715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Pink puffer</a:t>
            </a:r>
            <a:r>
              <a:rPr lang="mk-MK" dirty="0" smtClean="0"/>
              <a:t>-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борец: кахектичен, слаб со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диспнеа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- чувство на недостаток на воздух (релативно нормална сатурација)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Blue bloater</a:t>
            </a:r>
            <a:r>
              <a:rPr lang="mk-MK" dirty="0" smtClean="0"/>
              <a:t>- 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задоволни, дебели пациенти, но со пад на сатурацијата. Поголем број на 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паци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mk-MK" dirty="0" err="1" smtClean="0">
                <a:latin typeface="Times New Roman" pitchFamily="18" charset="0"/>
                <a:cs typeface="Times New Roman" pitchFamily="18" charset="0"/>
              </a:rPr>
              <a:t>нти</a:t>
            </a:r>
            <a:r>
              <a:rPr lang="mk-MK" dirty="0" smtClean="0">
                <a:latin typeface="Times New Roman" pitchFamily="18" charset="0"/>
                <a:cs typeface="Times New Roman" pitchFamily="18" charset="0"/>
              </a:rPr>
              <a:t> се помеѓу овие два вида на екстреми</a:t>
            </a:r>
            <a:endParaRPr lang="mk-MK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OPD reasl sto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4437112"/>
            <a:ext cx="268829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3BF287A-7127-480B-B48A-A6EE34C5A7E2}" type="slidenum">
              <a:rPr lang="mk-MK" smtClean="0"/>
              <a:pPr/>
              <a:t>9</a:t>
            </a:fld>
            <a:endParaRPr lang="mk-MK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577</TotalTime>
  <Words>1148</Words>
  <Application>Microsoft Office PowerPoint</Application>
  <PresentationFormat>On-screen Show (4:3)</PresentationFormat>
  <Paragraphs>296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Median</vt:lpstr>
      <vt:lpstr>НОВВ</vt:lpstr>
      <vt:lpstr>Епидемиологија</vt:lpstr>
      <vt:lpstr>Што е НОВВ?</vt:lpstr>
      <vt:lpstr>Slide 4</vt:lpstr>
      <vt:lpstr>Фактори на ризик што предизвикуваат НОВВ</vt:lpstr>
      <vt:lpstr>Slide 6</vt:lpstr>
      <vt:lpstr>Slide 7</vt:lpstr>
      <vt:lpstr>Симптоми</vt:lpstr>
      <vt:lpstr>Типови на пациенти со НОВВ</vt:lpstr>
      <vt:lpstr> Дијагностицирање на НОВВ </vt:lpstr>
      <vt:lpstr>Клинички симптоми и наоди </vt:lpstr>
      <vt:lpstr>Клинички симптоми и наоди</vt:lpstr>
      <vt:lpstr>Радиолошки методи </vt:lpstr>
      <vt:lpstr>Белодробна функција (спирометрија) </vt:lpstr>
      <vt:lpstr>Изглед на спирометрија</vt:lpstr>
      <vt:lpstr>Дијагностицирање на НОВВ</vt:lpstr>
      <vt:lpstr>Пулсоксиметрија и крвни гасови </vt:lpstr>
      <vt:lpstr> Диференцијална дијагноза </vt:lpstr>
      <vt:lpstr> Лекување на НОВВ </vt:lpstr>
      <vt:lpstr>Програма на лекување</vt:lpstr>
      <vt:lpstr>Како да пристапиме кон лекување</vt:lpstr>
      <vt:lpstr>Фармакотерапија</vt:lpstr>
      <vt:lpstr>Бронходилататори</vt:lpstr>
      <vt:lpstr>INHALATORNI  BRONHODILATATORI  BETA-2  AGONISTI </vt:lpstr>
      <vt:lpstr>Бронходилататори</vt:lpstr>
      <vt:lpstr>INHALATORNI   KORTIKOSTEROIDI  (ICS)</vt:lpstr>
      <vt:lpstr>Класификација на тежината на HOBB</vt:lpstr>
      <vt:lpstr>Slide 28</vt:lpstr>
      <vt:lpstr>Немедикаментозен третман</vt:lpstr>
      <vt:lpstr>Лекување на егзацербациите</vt:lpstr>
      <vt:lpstr> СОВЕТИ ЗА БОЛНИТЕ СО НОВВ </vt:lpstr>
      <vt:lpstr>СОВЕТИ ЗА БОЛНИТЕ СО НОВВ</vt:lpstr>
      <vt:lpstr>ВИ БЛАГОДАРАМ НА ВНИМАНИЕТО.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НОВВ</dc:title>
  <dc:creator>Penco Janevski</dc:creator>
  <cp:lastModifiedBy>Penco Janevski</cp:lastModifiedBy>
  <cp:revision>103</cp:revision>
  <dcterms:created xsi:type="dcterms:W3CDTF">2012-11-01T16:05:54Z</dcterms:created>
  <dcterms:modified xsi:type="dcterms:W3CDTF">2012-11-04T20:36:56Z</dcterms:modified>
</cp:coreProperties>
</file>