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1"/>
  </p:notesMasterIdLst>
  <p:sldIdLst>
    <p:sldId id="321" r:id="rId2"/>
    <p:sldId id="371" r:id="rId3"/>
    <p:sldId id="333" r:id="rId4"/>
    <p:sldId id="273" r:id="rId5"/>
    <p:sldId id="322" r:id="rId6"/>
    <p:sldId id="279" r:id="rId7"/>
    <p:sldId id="281" r:id="rId8"/>
    <p:sldId id="332" r:id="rId9"/>
    <p:sldId id="326" r:id="rId10"/>
    <p:sldId id="323" r:id="rId11"/>
    <p:sldId id="275" r:id="rId12"/>
    <p:sldId id="324" r:id="rId13"/>
    <p:sldId id="278" r:id="rId14"/>
    <p:sldId id="325" r:id="rId15"/>
    <p:sldId id="280" r:id="rId16"/>
    <p:sldId id="274" r:id="rId17"/>
    <p:sldId id="372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34" r:id="rId26"/>
    <p:sldId id="259" r:id="rId27"/>
    <p:sldId id="260" r:id="rId28"/>
    <p:sldId id="271" r:id="rId29"/>
    <p:sldId id="270" r:id="rId30"/>
    <p:sldId id="261" r:id="rId31"/>
    <p:sldId id="328" r:id="rId32"/>
    <p:sldId id="329" r:id="rId33"/>
    <p:sldId id="331" r:id="rId34"/>
    <p:sldId id="265" r:id="rId35"/>
    <p:sldId id="267" r:id="rId36"/>
    <p:sldId id="268" r:id="rId37"/>
    <p:sldId id="269" r:id="rId38"/>
    <p:sldId id="262" r:id="rId39"/>
    <p:sldId id="335" r:id="rId40"/>
    <p:sldId id="283" r:id="rId41"/>
    <p:sldId id="277" r:id="rId42"/>
    <p:sldId id="284" r:id="rId43"/>
    <p:sldId id="285" r:id="rId44"/>
    <p:sldId id="286" r:id="rId45"/>
    <p:sldId id="287" r:id="rId46"/>
    <p:sldId id="288" r:id="rId47"/>
    <p:sldId id="289" r:id="rId48"/>
    <p:sldId id="290" r:id="rId49"/>
    <p:sldId id="291" r:id="rId50"/>
    <p:sldId id="292" r:id="rId51"/>
    <p:sldId id="293" r:id="rId52"/>
    <p:sldId id="294" r:id="rId53"/>
    <p:sldId id="295" r:id="rId54"/>
    <p:sldId id="296" r:id="rId55"/>
    <p:sldId id="298" r:id="rId56"/>
    <p:sldId id="299" r:id="rId57"/>
    <p:sldId id="300" r:id="rId58"/>
    <p:sldId id="301" r:id="rId59"/>
    <p:sldId id="302" r:id="rId60"/>
    <p:sldId id="303" r:id="rId61"/>
    <p:sldId id="304" r:id="rId62"/>
    <p:sldId id="305" r:id="rId63"/>
    <p:sldId id="297" r:id="rId64"/>
    <p:sldId id="306" r:id="rId65"/>
    <p:sldId id="307" r:id="rId66"/>
    <p:sldId id="308" r:id="rId67"/>
    <p:sldId id="309" r:id="rId68"/>
    <p:sldId id="311" r:id="rId69"/>
    <p:sldId id="312" r:id="rId70"/>
    <p:sldId id="313" r:id="rId71"/>
    <p:sldId id="315" r:id="rId72"/>
    <p:sldId id="316" r:id="rId73"/>
    <p:sldId id="317" r:id="rId74"/>
    <p:sldId id="336" r:id="rId75"/>
    <p:sldId id="266" r:id="rId76"/>
    <p:sldId id="257" r:id="rId77"/>
    <p:sldId id="258" r:id="rId78"/>
    <p:sldId id="272" r:id="rId79"/>
    <p:sldId id="337" r:id="rId80"/>
    <p:sldId id="338" r:id="rId81"/>
    <p:sldId id="276" r:id="rId82"/>
    <p:sldId id="339" r:id="rId83"/>
    <p:sldId id="340" r:id="rId84"/>
    <p:sldId id="341" r:id="rId85"/>
    <p:sldId id="342" r:id="rId86"/>
    <p:sldId id="343" r:id="rId87"/>
    <p:sldId id="344" r:id="rId88"/>
    <p:sldId id="345" r:id="rId89"/>
    <p:sldId id="346" r:id="rId90"/>
    <p:sldId id="347" r:id="rId91"/>
    <p:sldId id="348" r:id="rId92"/>
    <p:sldId id="349" r:id="rId93"/>
    <p:sldId id="350" r:id="rId94"/>
    <p:sldId id="351" r:id="rId95"/>
    <p:sldId id="352" r:id="rId96"/>
    <p:sldId id="353" r:id="rId97"/>
    <p:sldId id="354" r:id="rId98"/>
    <p:sldId id="384" r:id="rId99"/>
    <p:sldId id="359" r:id="rId100"/>
    <p:sldId id="355" r:id="rId101"/>
    <p:sldId id="360" r:id="rId102"/>
    <p:sldId id="364" r:id="rId103"/>
    <p:sldId id="282" r:id="rId104"/>
    <p:sldId id="366" r:id="rId105"/>
    <p:sldId id="367" r:id="rId106"/>
    <p:sldId id="368" r:id="rId107"/>
    <p:sldId id="365" r:id="rId108"/>
    <p:sldId id="357" r:id="rId109"/>
    <p:sldId id="361" r:id="rId110"/>
    <p:sldId id="356" r:id="rId111"/>
    <p:sldId id="363" r:id="rId112"/>
    <p:sldId id="362" r:id="rId113"/>
    <p:sldId id="369" r:id="rId114"/>
    <p:sldId id="256" r:id="rId115"/>
    <p:sldId id="380" r:id="rId116"/>
    <p:sldId id="381" r:id="rId117"/>
    <p:sldId id="382" r:id="rId118"/>
    <p:sldId id="383" r:id="rId119"/>
    <p:sldId id="370" r:id="rId1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C951D4-184C-4B98-8AE3-D14E91FAEED9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81DD0-00A6-40FF-8898-B88BDF563F3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81DD0-00A6-40FF-8898-B88BDF563F3E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BBCF0-2FAB-491E-A151-59B452CA62B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1351-4FB1-410D-80A7-764CA073B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BBCF0-2FAB-491E-A151-59B452CA62B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1351-4FB1-410D-80A7-764CA073B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BBCF0-2FAB-491E-A151-59B452CA62B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1351-4FB1-410D-80A7-764CA073B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BBCF0-2FAB-491E-A151-59B452CA62B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1351-4FB1-410D-80A7-764CA073B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BBCF0-2FAB-491E-A151-59B452CA62B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1351-4FB1-410D-80A7-764CA073B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BBCF0-2FAB-491E-A151-59B452CA62B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1351-4FB1-410D-80A7-764CA073B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BBCF0-2FAB-491E-A151-59B452CA62B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1351-4FB1-410D-80A7-764CA073B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BBCF0-2FAB-491E-A151-59B452CA62B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1351-4FB1-410D-80A7-764CA073B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BBCF0-2FAB-491E-A151-59B452CA62B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1351-4FB1-410D-80A7-764CA073B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BBCF0-2FAB-491E-A151-59B452CA62B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1351-4FB1-410D-80A7-764CA073B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BBCF0-2FAB-491E-A151-59B452CA62B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61351-4FB1-410D-80A7-764CA073B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DBBCF0-2FAB-491E-A151-59B452CA62B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61351-4FB1-410D-80A7-764CA073B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eartscore.org/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420888"/>
            <a:ext cx="9299376" cy="1396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300" b="1" i="1" dirty="0" smtClean="0"/>
              <a:t>      </a:t>
            </a:r>
            <a:r>
              <a:rPr lang="mk-MK" sz="2800" b="1" i="1" dirty="0" smtClean="0"/>
              <a:t>КАРДИОВАСКУЛАРНИ  РИЗИК </a:t>
            </a:r>
            <a:r>
              <a:rPr lang="en-US" sz="2800" b="1" i="1" dirty="0" smtClean="0"/>
              <a:t> </a:t>
            </a:r>
            <a:r>
              <a:rPr lang="mk-MK" sz="2800" b="1" i="1" dirty="0" smtClean="0"/>
              <a:t>ФАКТОРИ</a:t>
            </a:r>
          </a:p>
          <a:p>
            <a:pPr>
              <a:buNone/>
            </a:pPr>
            <a:r>
              <a:rPr lang="en-US" sz="2800" b="1" i="1" dirty="0" smtClean="0"/>
              <a:t>          </a:t>
            </a:r>
            <a:r>
              <a:rPr lang="mk-MK" sz="2000" b="1" i="1" dirty="0" smtClean="0"/>
              <a:t>РИЗИК СТРАТИФИКАЦИЈА,</a:t>
            </a:r>
            <a:r>
              <a:rPr lang="en-US" sz="2000" b="1" i="1" dirty="0" smtClean="0"/>
              <a:t> </a:t>
            </a:r>
            <a:r>
              <a:rPr lang="mk-MK" sz="2000" b="1" i="1" dirty="0" smtClean="0"/>
              <a:t>СКРИНИНГ, ПРЕВЕНЦИЈА</a:t>
            </a:r>
            <a:endParaRPr lang="en-US" sz="20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692696"/>
            <a:ext cx="66295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800" b="1" dirty="0" smtClean="0"/>
              <a:t>Универзитетска клиника за кардиологија</a:t>
            </a:r>
            <a:endParaRPr 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907704" y="4509120"/>
            <a:ext cx="4387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3200" b="1" i="1" dirty="0" smtClean="0"/>
              <a:t>Проф др. Славчо Тошев</a:t>
            </a:r>
            <a:endParaRPr lang="en-US" sz="3200" b="1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-303939" y="30778"/>
            <a:ext cx="943796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</a:t>
            </a: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Кардиоваску</a:t>
            </a:r>
            <a:r>
              <a:rPr lang="mk-MK" sz="24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л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рни ризик фактори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</a:t>
            </a: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Хиперлипидемија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</a:t>
            </a:r>
            <a:r>
              <a:rPr lang="mk-MK" sz="24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Ф</a:t>
            </a: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редриксонова класификација</a:t>
            </a:r>
            <a:endParaRPr kumimoji="0" lang="mk-MK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5538" name="Picture 2" descr="File:Relative prevalence of familial hyperlipoproteinemia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556792"/>
            <a:ext cx="5649878" cy="424847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5949280"/>
            <a:ext cx="91580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1600" dirty="0" smtClean="0"/>
              <a:t>Процентуалкна застапеност  во популацијата  на групите со Фредриксоновата класификација </a:t>
            </a:r>
            <a:endParaRPr lang="en-US" sz="1600" dirty="0"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136904" cy="72008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Секундарна  кардиоваскуларна превенција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92696"/>
            <a:ext cx="954055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sz="2800" dirty="0" smtClean="0"/>
              <a:t>      </a:t>
            </a:r>
            <a:r>
              <a:rPr lang="mk-MK" sz="2400" b="1" dirty="0" smtClean="0"/>
              <a:t>Препораки за превенција на рекурентни КВ и ЦВ        	   		                     компликации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2161" y="2060848"/>
            <a:ext cx="7643952" cy="2739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dirty="0" smtClean="0"/>
              <a:t>Физичка активност</a:t>
            </a:r>
          </a:p>
          <a:p>
            <a:endParaRPr lang="mk-MK" sz="2800" dirty="0" smtClean="0"/>
          </a:p>
          <a:p>
            <a:pPr marL="514350" indent="-514350">
              <a:buFont typeface="Wingdings" pitchFamily="2" charset="2"/>
              <a:buChar char="Ø"/>
            </a:pPr>
            <a:r>
              <a:rPr lang="mk-MK" sz="2400" dirty="0" smtClean="0"/>
              <a:t>На пациентите кандидати за секундарна превенција</a:t>
            </a:r>
          </a:p>
          <a:p>
            <a:pPr marL="514350" indent="-514350"/>
            <a:r>
              <a:rPr lang="mk-MK" sz="2400" dirty="0" smtClean="0"/>
              <a:t>        им се препорачува блага до умерена физичка актив-</a:t>
            </a:r>
          </a:p>
          <a:p>
            <a:pPr marL="514350" indent="-514350"/>
            <a:r>
              <a:rPr lang="mk-MK" sz="2400" dirty="0" smtClean="0"/>
              <a:t>        ност во траење од  30 мин најмалку 3х неделно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mk-MK" sz="2400" dirty="0" smtClean="0"/>
              <a:t>На пациентите со прележани тешки КВ компликации</a:t>
            </a:r>
          </a:p>
          <a:p>
            <a:pPr marL="514350" indent="-514350"/>
            <a:r>
              <a:rPr lang="mk-MK" sz="2400" dirty="0" smtClean="0"/>
              <a:t>        може да им се понудат и специјални програми.</a:t>
            </a:r>
            <a:endParaRPr lang="en-US" sz="2400" dirty="0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Секундарна  кардиоваскуларна превенција</a:t>
            </a:r>
            <a:endParaRPr 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1124744"/>
            <a:ext cx="4132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800" b="1" dirty="0" smtClean="0"/>
              <a:t>Контрола на тежината</a:t>
            </a:r>
            <a:endParaRPr 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2276872"/>
            <a:ext cx="817909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dirty="0" smtClean="0"/>
              <a:t>Сите поединци кои имаат зголемена телесна тежина</a:t>
            </a:r>
          </a:p>
          <a:p>
            <a:r>
              <a:rPr lang="en-US" sz="2400" dirty="0" smtClean="0"/>
              <a:t>(&gt; BMI) </a:t>
            </a:r>
            <a:r>
              <a:rPr lang="mk-MK" sz="2400" dirty="0" smtClean="0"/>
              <a:t>треба да се мотивираат да ја намалат тежината</a:t>
            </a:r>
          </a:p>
          <a:p>
            <a:r>
              <a:rPr lang="en-US" sz="2400" dirty="0" smtClean="0"/>
              <a:t>  </a:t>
            </a:r>
            <a:r>
              <a:rPr lang="mk-MK" sz="2400" dirty="0" smtClean="0"/>
              <a:t>преку</a:t>
            </a:r>
            <a:r>
              <a:rPr lang="en-US" sz="2400" dirty="0" smtClean="0"/>
              <a:t>:</a:t>
            </a:r>
            <a:endParaRPr lang="mk-MK" sz="2400" dirty="0" smtClean="0"/>
          </a:p>
          <a:p>
            <a:r>
              <a:rPr lang="mk-MK" sz="2400" dirty="0" smtClean="0"/>
              <a:t>          - редукција на енергетскиот внес ( диета)  </a:t>
            </a:r>
          </a:p>
          <a:p>
            <a:r>
              <a:rPr lang="mk-MK" sz="2400" dirty="0" smtClean="0"/>
              <a:t>          - зголемена физичка активност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Секундарна  кардиоваскуларна превенција</a:t>
            </a:r>
            <a:endParaRPr 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980728"/>
            <a:ext cx="33689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800" b="1" dirty="0" smtClean="0"/>
              <a:t>Хиперлипидемија</a:t>
            </a:r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2276872"/>
            <a:ext cx="8905964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mk-MK" sz="2800" dirty="0" smtClean="0"/>
              <a:t> </a:t>
            </a:r>
            <a:r>
              <a:rPr lang="mk-MK" sz="2400" dirty="0" smtClean="0"/>
              <a:t>Кај пациенти со висок ризик за КАБ се препорачува</a:t>
            </a:r>
          </a:p>
          <a:p>
            <a:r>
              <a:rPr lang="mk-MK" sz="2400" dirty="0" smtClean="0"/>
              <a:t>     </a:t>
            </a:r>
            <a:r>
              <a:rPr lang="en-US" sz="2400" dirty="0" smtClean="0"/>
              <a:t>LDC-C &lt; 2,5 m.mol/l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smtClean="0"/>
              <a:t> </a:t>
            </a:r>
            <a:r>
              <a:rPr lang="mk-MK" sz="2400" dirty="0" smtClean="0"/>
              <a:t>Кај пациенти со многу висок ризик за КАБ</a:t>
            </a:r>
            <a:r>
              <a:rPr lang="en-US" sz="2400" dirty="0" smtClean="0"/>
              <a:t> </a:t>
            </a:r>
            <a:r>
              <a:rPr lang="mk-MK" sz="2400" dirty="0" smtClean="0"/>
              <a:t>препорака</a:t>
            </a:r>
          </a:p>
          <a:p>
            <a:r>
              <a:rPr lang="mk-MK" sz="2400" dirty="0" smtClean="0"/>
              <a:t>     </a:t>
            </a:r>
            <a:r>
              <a:rPr lang="en-US" sz="2400" dirty="0" smtClean="0"/>
              <a:t>LDL-C &lt; 1,8 m.mol/l</a:t>
            </a:r>
            <a:r>
              <a:rPr lang="mk-MK" sz="2400" dirty="0" smtClean="0"/>
              <a:t>, или намалување  </a:t>
            </a:r>
            <a:r>
              <a:rPr lang="en-US" sz="2400" dirty="0" smtClean="0"/>
              <a:t>&gt;</a:t>
            </a:r>
            <a:r>
              <a:rPr lang="mk-MK" sz="2400" dirty="0" smtClean="0"/>
              <a:t> 50%    кога </a:t>
            </a:r>
          </a:p>
          <a:p>
            <a:r>
              <a:rPr lang="mk-MK" sz="2400" dirty="0" smtClean="0"/>
              <a:t>     очекуваната вредност не може да се постигне </a:t>
            </a:r>
          </a:p>
          <a:p>
            <a:pPr>
              <a:buFont typeface="Wingdings" pitchFamily="2" charset="2"/>
              <a:buChar char="ü"/>
            </a:pPr>
            <a:r>
              <a:rPr lang="mk-MK" sz="2400" dirty="0" smtClean="0"/>
              <a:t>  Сите пациенти со фамилијарна хиперхолестеринемија</a:t>
            </a:r>
          </a:p>
          <a:p>
            <a:r>
              <a:rPr lang="mk-MK" sz="2400" dirty="0" smtClean="0"/>
              <a:t>     треба на време да се препознаат и третираат со лекови</a:t>
            </a:r>
          </a:p>
          <a:p>
            <a:pPr>
              <a:buFont typeface="Wingdings" pitchFamily="2" charset="2"/>
              <a:buChar char="ü"/>
            </a:pPr>
            <a:r>
              <a:rPr lang="mk-MK" sz="2400" dirty="0" smtClean="0"/>
              <a:t>  Сите пациенти со </a:t>
            </a:r>
            <a:r>
              <a:rPr lang="en-US" sz="2400" dirty="0" err="1" smtClean="0"/>
              <a:t>ACSy</a:t>
            </a:r>
            <a:r>
              <a:rPr lang="en-US" sz="2400" dirty="0" smtClean="0"/>
              <a:t>  </a:t>
            </a:r>
            <a:r>
              <a:rPr lang="mk-MK" sz="2400" dirty="0" smtClean="0"/>
              <a:t>треба да се третираат со високи</a:t>
            </a:r>
          </a:p>
          <a:p>
            <a:r>
              <a:rPr lang="mk-MK" sz="2400" dirty="0" smtClean="0"/>
              <a:t>     дози на статини</a:t>
            </a:r>
            <a:endParaRPr lang="en-US" sz="2400" dirty="0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237266" y="758607"/>
            <a:ext cx="7958845" cy="523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en-US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Kумулативна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LDL-C </a:t>
            </a:r>
            <a:r>
              <a:rPr kumimoji="0" lang="en-US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редукција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која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може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да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се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постигне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</a:t>
            </a:r>
            <a:r>
              <a:rPr kumimoji="0" lang="en-US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модифицирана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диета</a:t>
            </a:r>
            <a:endParaRPr kumimoji="0" lang="en-US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Диететски компоненти     Промена во диетата   Очекувана LDL редукција</a:t>
            </a:r>
            <a:endParaRPr kumimoji="0" lang="en-US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Главни</a:t>
            </a:r>
            <a:endParaRPr kumimoji="0" lang="en-US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Сатурирани масти                               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&lt; 7%                                                  8-10%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Холестерол                                            &lt;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200 mg/</a:t>
            </a:r>
            <a:r>
              <a:rPr kumimoji="0" lang="en-US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ден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</a:t>
            </a:r>
            <a:r>
              <a:rPr kumimoji="0" lang="mk-MK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3-5%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Редукција на тежина                           губиток на 1 либра                       </a:t>
            </a:r>
            <a:r>
              <a:rPr lang="en-US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mk-MK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mk-MK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%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                                                                  (486</a:t>
            </a:r>
            <a:r>
              <a:rPr kumimoji="0" lang="en-US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en-US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gr</a:t>
            </a:r>
            <a:r>
              <a:rPr kumimoji="0" lang="en-US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)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Друг</a:t>
            </a:r>
            <a:r>
              <a:rPr lang="mk-MK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и</a:t>
            </a:r>
            <a:endParaRPr kumimoji="0" lang="en-US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Вискозни влакна                                        5-10 гр/ден                                    3-5%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Семиња (стерол станол естри)              2 гр/ден                                      6-15%</a:t>
            </a:r>
            <a:endParaRPr kumimoji="0" lang="en-US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Кумулативна проценка                                                                                20-30%</a:t>
            </a:r>
            <a:endParaRPr kumimoji="0" lang="mk-MK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Секундарна  кардиоваскуларна превенција</a:t>
            </a:r>
            <a:endParaRPr 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980728"/>
            <a:ext cx="25683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800" b="1" dirty="0" smtClean="0"/>
              <a:t>Хипертензија</a:t>
            </a:r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1700808"/>
            <a:ext cx="8384475" cy="3847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mk-MK" sz="2800" dirty="0" smtClean="0"/>
              <a:t> </a:t>
            </a:r>
            <a:r>
              <a:rPr lang="mk-MK" sz="2400" dirty="0" smtClean="0"/>
              <a:t>Примена на ХДР како што е</a:t>
            </a:r>
            <a:r>
              <a:rPr lang="en-US" sz="2400" dirty="0" smtClean="0"/>
              <a:t>; </a:t>
            </a:r>
            <a:r>
              <a:rPr lang="mk-MK" sz="2400" dirty="0" smtClean="0"/>
              <a:t>контрола на тежина,</a:t>
            </a:r>
          </a:p>
          <a:p>
            <a:r>
              <a:rPr lang="mk-MK" sz="2400" dirty="0" smtClean="0"/>
              <a:t>     физичка активност, рестрикција на сол и алкохол,</a:t>
            </a:r>
          </a:p>
          <a:p>
            <a:r>
              <a:rPr lang="mk-MK" sz="2400" dirty="0" smtClean="0"/>
              <a:t>      диета со малку масти, </a:t>
            </a:r>
            <a:r>
              <a:rPr lang="en-US" sz="2400" dirty="0" smtClean="0"/>
              <a:t>&gt; </a:t>
            </a:r>
            <a:r>
              <a:rPr lang="mk-MK" sz="2400" dirty="0" smtClean="0"/>
              <a:t>внес на овошје и зеленчук</a:t>
            </a:r>
          </a:p>
          <a:p>
            <a:r>
              <a:rPr lang="mk-MK" sz="2400" dirty="0" smtClean="0"/>
              <a:t>      се препорачува кај сите пациенти со хипертензија и </a:t>
            </a:r>
          </a:p>
          <a:p>
            <a:r>
              <a:rPr lang="mk-MK" sz="2400" dirty="0" smtClean="0"/>
              <a:t>      високо нормални вредности</a:t>
            </a:r>
          </a:p>
          <a:p>
            <a:pPr>
              <a:buFont typeface="Wingdings" pitchFamily="2" charset="2"/>
              <a:buChar char="v"/>
            </a:pPr>
            <a:r>
              <a:rPr lang="mk-MK" sz="2400" dirty="0" smtClean="0"/>
              <a:t>  Сите главни антихипертензивни групи на лекови</a:t>
            </a:r>
            <a:r>
              <a:rPr lang="en-US" sz="2400" dirty="0" smtClean="0"/>
              <a:t>;</a:t>
            </a:r>
            <a:r>
              <a:rPr lang="mk-MK" sz="2400" dirty="0" smtClean="0"/>
              <a:t> диу-</a:t>
            </a:r>
          </a:p>
          <a:p>
            <a:r>
              <a:rPr lang="mk-MK" sz="2400" dirty="0" smtClean="0"/>
              <a:t>       ретици, АКЕ инхибитори, АТ1 рецептор блокатори, </a:t>
            </a:r>
          </a:p>
          <a:p>
            <a:r>
              <a:rPr lang="mk-MK" sz="2400" dirty="0" smtClean="0"/>
              <a:t>       калциум антагонисти и бета блокатори делуваат </a:t>
            </a:r>
          </a:p>
          <a:p>
            <a:r>
              <a:rPr lang="mk-MK" sz="2400" dirty="0" smtClean="0"/>
              <a:t>       практично идентично во </a:t>
            </a:r>
            <a:r>
              <a:rPr lang="en-US" sz="2400" dirty="0" smtClean="0"/>
              <a:t>&lt; TA </a:t>
            </a:r>
            <a:r>
              <a:rPr lang="mk-MK" sz="2400" dirty="0" smtClean="0"/>
              <a:t>и се препорачуваат</a:t>
            </a:r>
          </a:p>
          <a:p>
            <a:pPr>
              <a:buFont typeface="Wingdings" pitchFamily="2" charset="2"/>
              <a:buChar char="v"/>
            </a:pPr>
            <a:r>
              <a:rPr lang="mk-MK" sz="2400" dirty="0" smtClean="0"/>
              <a:t>   Целна вредност на ТА треба да е </a:t>
            </a:r>
            <a:r>
              <a:rPr lang="en-US" sz="2400" dirty="0" smtClean="0"/>
              <a:t>&lt; 140/90 mmHg</a:t>
            </a:r>
            <a:endParaRPr lang="en-US" sz="2400" dirty="0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8229600" cy="1143000"/>
          </a:xfrm>
        </p:spPr>
        <p:txBody>
          <a:bodyPr>
            <a:normAutofit/>
          </a:bodyPr>
          <a:lstStyle/>
          <a:p>
            <a:r>
              <a:rPr lang="mk-MK" sz="2400" b="1" dirty="0" smtClean="0"/>
              <a:t>Секундарна  кардиоваскуларна превенција</a:t>
            </a:r>
            <a:endParaRPr 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692696"/>
            <a:ext cx="25683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800" b="1" dirty="0" smtClean="0"/>
              <a:t>Хипертензија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484784"/>
            <a:ext cx="8923340" cy="42165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mk-MK" sz="2800" dirty="0" smtClean="0"/>
              <a:t>     </a:t>
            </a:r>
            <a:r>
              <a:rPr lang="mk-MK" sz="2400" dirty="0" smtClean="0"/>
              <a:t>Антихипертензивната терапија треба да се започ-</a:t>
            </a:r>
          </a:p>
          <a:p>
            <a:r>
              <a:rPr lang="mk-MK" sz="2400" dirty="0" smtClean="0"/>
              <a:t>         не веднаш ако пациентот има ТА </a:t>
            </a:r>
            <a:r>
              <a:rPr lang="en-US" sz="2400" dirty="0" smtClean="0"/>
              <a:t>&gt; 160/100 mmHg</a:t>
            </a:r>
            <a:r>
              <a:rPr lang="mk-MK" sz="2400" dirty="0" smtClean="0"/>
              <a:t>,</a:t>
            </a:r>
          </a:p>
          <a:p>
            <a:r>
              <a:rPr lang="mk-MK" sz="2400" dirty="0" smtClean="0"/>
              <a:t>          а припаѓа во групата со висок или многу висок ризик</a:t>
            </a:r>
          </a:p>
          <a:p>
            <a:pPr>
              <a:buFont typeface="Wingdings" pitchFamily="2" charset="2"/>
              <a:buChar char="v"/>
            </a:pPr>
            <a:r>
              <a:rPr lang="mk-MK" sz="2400" dirty="0" smtClean="0"/>
              <a:t>      Кај пацинти со ТА 140-180/90-110 </a:t>
            </a:r>
            <a:r>
              <a:rPr lang="en-US" sz="2400" dirty="0" smtClean="0"/>
              <a:t>mmHg</a:t>
            </a:r>
            <a:r>
              <a:rPr lang="mk-MK" sz="2400" dirty="0" smtClean="0"/>
              <a:t>, а се во гру-</a:t>
            </a:r>
          </a:p>
          <a:p>
            <a:r>
              <a:rPr lang="mk-MK" sz="2400" dirty="0" smtClean="0"/>
              <a:t>          пата со среден тотален кардиоваскуларен ризик, </a:t>
            </a:r>
          </a:p>
          <a:p>
            <a:r>
              <a:rPr lang="mk-MK" sz="2400" dirty="0" smtClean="0"/>
              <a:t>         медикаментозниот третман можеда се спроведе по </a:t>
            </a:r>
          </a:p>
          <a:p>
            <a:r>
              <a:rPr lang="mk-MK" sz="2400" dirty="0" smtClean="0"/>
              <a:t>         неколку недели, а кај оние со 140-160/90-100 </a:t>
            </a:r>
            <a:r>
              <a:rPr lang="en-US" sz="2400" dirty="0" smtClean="0"/>
              <a:t>mmHg </a:t>
            </a:r>
          </a:p>
          <a:p>
            <a:r>
              <a:rPr lang="en-US" sz="2400" dirty="0" smtClean="0"/>
              <a:t>     </a:t>
            </a:r>
            <a:r>
              <a:rPr lang="mk-MK" sz="2400" dirty="0" smtClean="0"/>
              <a:t>    и неколку месеци да се обиде со примена на хигиенско</a:t>
            </a:r>
          </a:p>
          <a:p>
            <a:r>
              <a:rPr lang="mk-MK" sz="2400" dirty="0" smtClean="0"/>
              <a:t>         диететски режим</a:t>
            </a:r>
          </a:p>
          <a:p>
            <a:pPr>
              <a:buFont typeface="Wingdings" pitchFamily="2" charset="2"/>
              <a:buChar char="v"/>
            </a:pPr>
            <a:r>
              <a:rPr lang="mk-MK" sz="2400" dirty="0" smtClean="0"/>
              <a:t>      Сите хипертоничари со докажана КАБ со ДМ или сре-</a:t>
            </a:r>
          </a:p>
          <a:p>
            <a:r>
              <a:rPr lang="mk-MK" sz="2400" dirty="0" smtClean="0"/>
              <a:t>         ден и повисок ризик за КАБ, треба да користат статини</a:t>
            </a:r>
            <a:endParaRPr lang="en-US" sz="2400" dirty="0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Секундарна  кардиоваскуларна превенција</a:t>
            </a:r>
            <a:endParaRPr 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980728"/>
            <a:ext cx="25683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800" b="1" dirty="0" smtClean="0"/>
              <a:t>Хипертензија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58609" y="1772816"/>
            <a:ext cx="8179932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mk-MK" sz="2400" dirty="0" smtClean="0"/>
              <a:t> Бета блокатори и тиазидни диуретици не се препо-</a:t>
            </a:r>
          </a:p>
          <a:p>
            <a:r>
              <a:rPr lang="mk-MK" sz="2400" dirty="0" smtClean="0"/>
              <a:t>     рачуваат кај хипертензивни пациенти со мултипли</a:t>
            </a:r>
          </a:p>
          <a:p>
            <a:r>
              <a:rPr lang="mk-MK" sz="2400" dirty="0" smtClean="0"/>
              <a:t>     метаболни ризик фактори бидејќи </a:t>
            </a:r>
            <a:r>
              <a:rPr lang="en-US" sz="2400" dirty="0" smtClean="0"/>
              <a:t>&gt; DM</a:t>
            </a:r>
          </a:p>
          <a:p>
            <a:pPr>
              <a:buFont typeface="Wingdings" pitchFamily="2" charset="2"/>
              <a:buChar char="v"/>
            </a:pPr>
            <a:r>
              <a:rPr lang="mk-MK" sz="2400" dirty="0" smtClean="0"/>
              <a:t> Кај пациенти со </a:t>
            </a:r>
            <a:r>
              <a:rPr lang="en-US" sz="2400" dirty="0" smtClean="0"/>
              <a:t>DM</a:t>
            </a:r>
            <a:r>
              <a:rPr lang="mk-MK" sz="2400" dirty="0" smtClean="0"/>
              <a:t>, АКЕ инхибитори и АТ1 рецептор</a:t>
            </a:r>
          </a:p>
          <a:p>
            <a:r>
              <a:rPr lang="mk-MK" sz="2400" dirty="0" smtClean="0"/>
              <a:t>     блокатори се препорачуваат</a:t>
            </a:r>
          </a:p>
          <a:p>
            <a:pPr>
              <a:buFont typeface="Wingdings" pitchFamily="2" charset="2"/>
              <a:buChar char="v"/>
            </a:pPr>
            <a:r>
              <a:rPr lang="mk-MK" sz="2400" dirty="0" smtClean="0"/>
              <a:t> Ризик стратификација со </a:t>
            </a:r>
            <a:r>
              <a:rPr lang="en-US" sz="2400" dirty="0" smtClean="0"/>
              <a:t>SCORE </a:t>
            </a:r>
            <a:r>
              <a:rPr lang="mk-MK" sz="2400" dirty="0" smtClean="0"/>
              <a:t>ризик картата се </a:t>
            </a:r>
          </a:p>
          <a:p>
            <a:r>
              <a:rPr lang="mk-MK" sz="2400" dirty="0" smtClean="0"/>
              <a:t>     се препорачува кај секој хипертоничар</a:t>
            </a:r>
          </a:p>
          <a:p>
            <a:pPr>
              <a:buFont typeface="Wingdings" pitchFamily="2" charset="2"/>
              <a:buChar char="v"/>
            </a:pPr>
            <a:r>
              <a:rPr lang="mk-MK" sz="2400" dirty="0" smtClean="0"/>
              <a:t> Рутинска контрола на субклиничките орган оште-</a:t>
            </a:r>
          </a:p>
          <a:p>
            <a:r>
              <a:rPr lang="mk-MK" sz="2400" dirty="0" smtClean="0"/>
              <a:t>     тувања ( микроалбуминурија, ИМТ и др) засега </a:t>
            </a:r>
          </a:p>
          <a:p>
            <a:r>
              <a:rPr lang="mk-MK" sz="2400" dirty="0" smtClean="0"/>
              <a:t>      не се препорачува</a:t>
            </a:r>
            <a:endParaRPr lang="en-US" sz="2400" dirty="0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Секундарна  кардиоваскуларна превенција</a:t>
            </a:r>
            <a:endParaRPr 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980728"/>
            <a:ext cx="31422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Diabetes mellitus</a:t>
            </a:r>
            <a:endParaRPr 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988840"/>
            <a:ext cx="7729360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mk-MK" sz="2400" dirty="0" smtClean="0"/>
              <a:t>Целна вредност на </a:t>
            </a:r>
            <a:r>
              <a:rPr lang="en-US" sz="2400" dirty="0" smtClean="0"/>
              <a:t>HbA1C </a:t>
            </a:r>
            <a:r>
              <a:rPr lang="mk-MK" sz="2400" dirty="0" smtClean="0"/>
              <a:t>кај пациентите со </a:t>
            </a:r>
          </a:p>
          <a:p>
            <a:r>
              <a:rPr lang="mk-MK" sz="2400" dirty="0" smtClean="0"/>
              <a:t>   </a:t>
            </a:r>
            <a:r>
              <a:rPr lang="en-US" sz="2400" dirty="0" smtClean="0"/>
              <a:t>Diabetes mellitus </a:t>
            </a:r>
            <a:r>
              <a:rPr lang="mk-MK" sz="2400" dirty="0" smtClean="0"/>
              <a:t>треба да биде </a:t>
            </a:r>
            <a:r>
              <a:rPr lang="en-US" sz="2400" dirty="0" smtClean="0"/>
              <a:t>&lt; 7,0%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TA </a:t>
            </a:r>
            <a:r>
              <a:rPr lang="mk-MK" sz="2400" dirty="0" smtClean="0"/>
              <a:t>треба да е </a:t>
            </a:r>
            <a:r>
              <a:rPr lang="en-US" sz="2400" dirty="0" smtClean="0"/>
              <a:t>&lt; </a:t>
            </a:r>
            <a:r>
              <a:rPr lang="mk-MK" sz="2400" dirty="0" smtClean="0"/>
              <a:t>140/90 </a:t>
            </a:r>
            <a:r>
              <a:rPr lang="en-US" sz="2400" dirty="0" smtClean="0"/>
              <a:t> mmHg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</a:t>
            </a:r>
            <a:r>
              <a:rPr lang="en-US" sz="2400" dirty="0" err="1" smtClean="0"/>
              <a:t>Metformin</a:t>
            </a:r>
            <a:r>
              <a:rPr lang="mk-MK" sz="2400" dirty="0" smtClean="0"/>
              <a:t>-от ќе биде лек од прва линија, ако нема</a:t>
            </a:r>
          </a:p>
          <a:p>
            <a:r>
              <a:rPr lang="mk-MK" sz="2400" dirty="0" smtClean="0"/>
              <a:t>     контраиндикација</a:t>
            </a:r>
          </a:p>
          <a:p>
            <a:pPr>
              <a:buFont typeface="Wingdings" pitchFamily="2" charset="2"/>
              <a:buChar char="v"/>
            </a:pPr>
            <a:r>
              <a:rPr lang="mk-MK" sz="2400" dirty="0" smtClean="0"/>
              <a:t> Подоцна може да се  е намали </a:t>
            </a:r>
            <a:r>
              <a:rPr lang="en-US" sz="2400" dirty="0" smtClean="0"/>
              <a:t>HbA1C </a:t>
            </a:r>
            <a:r>
              <a:rPr lang="mk-MK" sz="2400" dirty="0" smtClean="0"/>
              <a:t> </a:t>
            </a:r>
            <a:r>
              <a:rPr lang="en-US" sz="2400" dirty="0" smtClean="0"/>
              <a:t>&lt; 6,5%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</a:t>
            </a:r>
            <a:r>
              <a:rPr lang="mk-MK" sz="2400" dirty="0" smtClean="0"/>
              <a:t>Кај пациентите со долготраен ДМ оваа вредност </a:t>
            </a:r>
          </a:p>
          <a:p>
            <a:r>
              <a:rPr lang="mk-MK" sz="2400" dirty="0" smtClean="0"/>
              <a:t>     може да го намали бројот  на микроваскуларните</a:t>
            </a:r>
          </a:p>
          <a:p>
            <a:r>
              <a:rPr lang="mk-MK" sz="2400" dirty="0" smtClean="0"/>
              <a:t>     компликации</a:t>
            </a:r>
            <a:endParaRPr lang="en-US" sz="2400" dirty="0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136904" cy="72008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Секундарна  кардиоваскуларна превенција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92696"/>
            <a:ext cx="9540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sz="2800" dirty="0" smtClean="0"/>
              <a:t>                      </a:t>
            </a:r>
            <a:r>
              <a:rPr lang="mk-MK" sz="2800" b="1" dirty="0" smtClean="0"/>
              <a:t>Коронарна реваскуларизација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8139" y="1844824"/>
            <a:ext cx="8560870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CABG </a:t>
            </a:r>
            <a:r>
              <a:rPr lang="mk-MK" sz="2400" b="1" dirty="0" smtClean="0"/>
              <a:t>–</a:t>
            </a:r>
            <a:r>
              <a:rPr lang="mk-MK" sz="2400" dirty="0" smtClean="0"/>
              <a:t>коронарен артериски бајпас графт се применува</a:t>
            </a:r>
          </a:p>
          <a:p>
            <a:r>
              <a:rPr lang="mk-MK" sz="2400" dirty="0" smtClean="0"/>
              <a:t>кога и покрај оптималната медикаментозна терапија,</a:t>
            </a:r>
          </a:p>
          <a:p>
            <a:r>
              <a:rPr lang="mk-MK" sz="2400" dirty="0" smtClean="0"/>
              <a:t>се во висок ризик и имаат трисадова срцева болест или</a:t>
            </a:r>
            <a:endParaRPr lang="en-US" sz="2400" dirty="0" smtClean="0"/>
          </a:p>
          <a:p>
            <a:r>
              <a:rPr lang="mk-MK" sz="2400" dirty="0" smtClean="0"/>
              <a:t> </a:t>
            </a:r>
            <a:r>
              <a:rPr lang="en-US" sz="2400" dirty="0" smtClean="0"/>
              <a:t>left main</a:t>
            </a:r>
            <a:endParaRPr lang="mk-MK" sz="2400" dirty="0" smtClean="0"/>
          </a:p>
          <a:p>
            <a:endParaRPr lang="mk-MK" sz="2400" dirty="0" smtClean="0"/>
          </a:p>
          <a:p>
            <a:r>
              <a:rPr lang="en-US" sz="2400" b="1" dirty="0" smtClean="0"/>
              <a:t>PTCA /stent </a:t>
            </a:r>
            <a:r>
              <a:rPr lang="en-US" sz="2400" dirty="0" smtClean="0"/>
              <a:t> </a:t>
            </a:r>
            <a:r>
              <a:rPr lang="mk-MK" sz="2400" dirty="0" smtClean="0"/>
              <a:t>се користи за ослободување од ангинозните </a:t>
            </a:r>
          </a:p>
          <a:p>
            <a:r>
              <a:rPr lang="mk-MK" sz="2400" dirty="0" smtClean="0"/>
              <a:t>болки кај пациенти кои нив ги имаат и покрај интензив-</a:t>
            </a:r>
          </a:p>
          <a:p>
            <a:r>
              <a:rPr lang="mk-MK" sz="2400" dirty="0" smtClean="0"/>
              <a:t>ната медикаментозна терапија</a:t>
            </a:r>
            <a:endParaRPr lang="en-US" sz="2400" dirty="0"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136904" cy="72008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Секундарна  кардиоваскуларна превенција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20688"/>
            <a:ext cx="9540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sz="2800" dirty="0" smtClean="0"/>
              <a:t>                      </a:t>
            </a:r>
            <a:r>
              <a:rPr lang="mk-MK" sz="2800" b="1" dirty="0" smtClean="0"/>
              <a:t>Каротидна ендаректомија и </a:t>
            </a:r>
            <a:r>
              <a:rPr lang="en-US" sz="2800" b="1" dirty="0" smtClean="0"/>
              <a:t>CAS</a:t>
            </a:r>
            <a:endParaRPr lang="mk-MK" sz="2800" b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23528" y="1988840"/>
            <a:ext cx="860492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mk-MK" sz="2400" dirty="0" smtClean="0"/>
              <a:t>Каротидната ендартеректомија и каротидното стенти-</a:t>
            </a:r>
          </a:p>
          <a:p>
            <a:r>
              <a:rPr lang="mk-MK" sz="2400" dirty="0" smtClean="0"/>
              <a:t>рање (</a:t>
            </a:r>
            <a:r>
              <a:rPr lang="en-US" sz="2400" dirty="0" smtClean="0"/>
              <a:t>CAS)</a:t>
            </a:r>
            <a:r>
              <a:rPr lang="mk-MK" sz="2400" dirty="0" smtClean="0"/>
              <a:t> го редуцираат ризикот од </a:t>
            </a:r>
            <a:r>
              <a:rPr lang="en-US" sz="2400" dirty="0" smtClean="0"/>
              <a:t>CVI</a:t>
            </a:r>
            <a:r>
              <a:rPr lang="mk-MK" sz="2400" dirty="0" smtClean="0"/>
              <a:t> и ја </a:t>
            </a:r>
            <a:r>
              <a:rPr lang="en-US" sz="2400" dirty="0" smtClean="0"/>
              <a:t>&lt; </a:t>
            </a:r>
            <a:r>
              <a:rPr lang="mk-MK" sz="2400" dirty="0" smtClean="0"/>
              <a:t>смртноста</a:t>
            </a:r>
          </a:p>
          <a:p>
            <a:pPr>
              <a:buFont typeface="Wingdings" pitchFamily="2" charset="2"/>
              <a:buChar char="Ø"/>
            </a:pPr>
            <a:r>
              <a:rPr lang="mk-MK" sz="2400" dirty="0" smtClean="0"/>
              <a:t> Процедурите се изведуваат кога постои хемодинамски</a:t>
            </a:r>
          </a:p>
          <a:p>
            <a:r>
              <a:rPr lang="mk-MK" sz="2400" dirty="0" smtClean="0"/>
              <a:t> значајна стеноза која е </a:t>
            </a:r>
            <a:r>
              <a:rPr lang="en-US" sz="2400" dirty="0" smtClean="0"/>
              <a:t>&gt; 50%</a:t>
            </a:r>
            <a:r>
              <a:rPr lang="mk-MK" sz="2400" dirty="0" smtClean="0"/>
              <a:t> од дијаметарот на крвниот</a:t>
            </a:r>
          </a:p>
          <a:p>
            <a:r>
              <a:rPr lang="mk-MK" sz="2400" dirty="0" smtClean="0"/>
              <a:t>сад ,или </a:t>
            </a:r>
            <a:r>
              <a:rPr lang="en-US" sz="2400" dirty="0" smtClean="0"/>
              <a:t> &gt;75% </a:t>
            </a:r>
            <a:r>
              <a:rPr lang="mk-MK" sz="2400" dirty="0" smtClean="0"/>
              <a:t> од површината на попречнит пресек</a:t>
            </a:r>
          </a:p>
          <a:p>
            <a:pPr>
              <a:buFont typeface="Wingdings" pitchFamily="2" charset="2"/>
              <a:buChar char="Ø"/>
            </a:pPr>
            <a:r>
              <a:rPr lang="mk-MK" sz="2400" dirty="0" smtClean="0"/>
              <a:t> За помалку изразените стенози, посебно кај асимпто-</a:t>
            </a:r>
          </a:p>
          <a:p>
            <a:r>
              <a:rPr lang="mk-MK" sz="2400" dirty="0" smtClean="0"/>
              <a:t> матските пациенти процедурите не се препорачуваат </a:t>
            </a:r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596588"/>
            <a:ext cx="9320628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Кардиоваскуларни ризик фактори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Пушење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Релативниот ризик за јавување на кардиоваскуларни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инциденти е во тесна зависност од бројот на дневно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испушени цигари и пушачкиот стаж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Кога релативниот ризик за развој на КВЗ кај: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</a:t>
            </a: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непушач   е                                          1</a:t>
            </a:r>
            <a:endParaRPr kumimoji="0" lang="en-US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пушач до 15 цигари                          3,12</a:t>
            </a:r>
            <a:endParaRPr kumimoji="0" lang="mk-MK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             пушач повеќе од 15 цигари            5,48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72008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Секундарна  кардиоваскуларна превенција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052736"/>
            <a:ext cx="9540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sz="2800" dirty="0" smtClean="0"/>
              <a:t>      </a:t>
            </a:r>
            <a:r>
              <a:rPr lang="mk-MK" sz="2400" b="1" dirty="0" smtClean="0"/>
              <a:t>Антикоагулантна терапија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1988840"/>
            <a:ext cx="8356775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mk-MK" sz="2800" dirty="0" smtClean="0"/>
              <a:t> </a:t>
            </a:r>
            <a:r>
              <a:rPr lang="mk-MK" sz="2400" dirty="0" smtClean="0"/>
              <a:t>Долготрајна антикоагулантна терапија не се препора-</a:t>
            </a:r>
          </a:p>
          <a:p>
            <a:r>
              <a:rPr lang="mk-MK" sz="2400" dirty="0" smtClean="0"/>
              <a:t>    чува кај пациенти кои прележале </a:t>
            </a:r>
            <a:r>
              <a:rPr lang="en-US" sz="2400" dirty="0" smtClean="0"/>
              <a:t>CVI</a:t>
            </a:r>
            <a:r>
              <a:rPr lang="mk-MK" sz="2400" dirty="0" smtClean="0"/>
              <a:t> или</a:t>
            </a:r>
            <a:r>
              <a:rPr lang="en-US" sz="2400" dirty="0" smtClean="0"/>
              <a:t> TIA</a:t>
            </a:r>
            <a:r>
              <a:rPr lang="mk-MK" sz="2400" dirty="0" smtClean="0"/>
              <a:t>, а се во </a:t>
            </a:r>
          </a:p>
          <a:p>
            <a:r>
              <a:rPr lang="mk-MK" sz="2400" dirty="0" smtClean="0"/>
              <a:t>    синус ритам</a:t>
            </a:r>
          </a:p>
          <a:p>
            <a:pPr>
              <a:buFont typeface="Wingdings" pitchFamily="2" charset="2"/>
              <a:buChar char="ü"/>
            </a:pPr>
            <a:r>
              <a:rPr lang="mk-MK" sz="2400" dirty="0" smtClean="0"/>
              <a:t> Долготрајна антикоагулантна терапија се препорачува</a:t>
            </a:r>
          </a:p>
          <a:p>
            <a:r>
              <a:rPr lang="mk-MK" sz="2400" dirty="0" smtClean="0"/>
              <a:t>    кај паценти по </a:t>
            </a:r>
            <a:r>
              <a:rPr lang="en-US" sz="2400" dirty="0" smtClean="0"/>
              <a:t>CVI </a:t>
            </a:r>
            <a:r>
              <a:rPr lang="mk-MK" sz="2400" dirty="0" smtClean="0"/>
              <a:t>или </a:t>
            </a:r>
            <a:r>
              <a:rPr lang="en-US" sz="2400" dirty="0" smtClean="0"/>
              <a:t>TIA </a:t>
            </a:r>
            <a:r>
              <a:rPr lang="mk-MK" sz="2400" dirty="0" smtClean="0"/>
              <a:t>кои се во атријална фибри-</a:t>
            </a:r>
          </a:p>
          <a:p>
            <a:r>
              <a:rPr lang="mk-MK" sz="2400" dirty="0" smtClean="0"/>
              <a:t>    лација, низок ризик од крварење и кај кои може да </a:t>
            </a:r>
          </a:p>
          <a:p>
            <a:r>
              <a:rPr lang="mk-MK" sz="2400" dirty="0" smtClean="0"/>
              <a:t>    мониторира </a:t>
            </a:r>
            <a:r>
              <a:rPr lang="en-US" sz="2400" dirty="0" smtClean="0"/>
              <a:t>INR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smtClean="0"/>
              <a:t> </a:t>
            </a:r>
            <a:r>
              <a:rPr lang="mk-MK" sz="2400" dirty="0" smtClean="0"/>
              <a:t>Ако од било која причина антикоагулантната терапија </a:t>
            </a:r>
          </a:p>
          <a:p>
            <a:r>
              <a:rPr lang="mk-MK" sz="2400" dirty="0" smtClean="0"/>
              <a:t>     не може да се спроведе се препорачува Аспирин </a:t>
            </a:r>
            <a:endParaRPr lang="en-US" sz="2400" dirty="0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136904" cy="72008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Секундарна  кардиоваскуларна превенција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20688"/>
            <a:ext cx="9540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sz="2800" dirty="0" smtClean="0"/>
              <a:t>                      </a:t>
            </a:r>
            <a:r>
              <a:rPr lang="mk-MK" sz="2800" b="1" dirty="0" smtClean="0"/>
              <a:t>Антигрегациона терапија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988840"/>
            <a:ext cx="8334013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mk-MK" sz="2800" dirty="0" smtClean="0"/>
              <a:t> </a:t>
            </a:r>
            <a:r>
              <a:rPr lang="mk-MK" sz="2400" dirty="0" smtClean="0"/>
              <a:t>Во акутната фаза на акутниот коронарен </a:t>
            </a:r>
            <a:r>
              <a:rPr lang="en-US" sz="2400" dirty="0" err="1" smtClean="0"/>
              <a:t>Sy</a:t>
            </a:r>
            <a:r>
              <a:rPr lang="mk-MK" sz="2400" dirty="0" smtClean="0"/>
              <a:t>  или</a:t>
            </a:r>
          </a:p>
          <a:p>
            <a:r>
              <a:rPr lang="mk-MK" sz="2400" dirty="0" smtClean="0"/>
              <a:t>    по инплантацијата на стентовите се користи двојна</a:t>
            </a:r>
          </a:p>
          <a:p>
            <a:r>
              <a:rPr lang="mk-MK" sz="2400" dirty="0" smtClean="0"/>
              <a:t>    антигрегациона терапија (Аспирин и Клопидогрел)</a:t>
            </a:r>
          </a:p>
          <a:p>
            <a:pPr>
              <a:buFont typeface="Wingdings" pitchFamily="2" charset="2"/>
              <a:buChar char="Ø"/>
            </a:pPr>
            <a:r>
              <a:rPr lang="mk-MK" sz="2400" dirty="0" smtClean="0"/>
              <a:t> Двојна антигрегациона терапија и се користи најмалку</a:t>
            </a:r>
          </a:p>
          <a:p>
            <a:r>
              <a:rPr lang="mk-MK" sz="2400" dirty="0" smtClean="0"/>
              <a:t>    6 месеци по инплантација на стентови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136904" cy="72008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Секундарна  кардиоваскуларна превенција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20688"/>
            <a:ext cx="9540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sz="2800" dirty="0" smtClean="0"/>
              <a:t>                      </a:t>
            </a:r>
            <a:r>
              <a:rPr lang="mk-MK" sz="2800" b="1" dirty="0" smtClean="0"/>
              <a:t>Антигрегациона терапија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132856"/>
            <a:ext cx="878779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mk-MK" sz="2400" dirty="0" smtClean="0"/>
              <a:t>Сите пациенти со манифестна КАБ треба да се третираат</a:t>
            </a:r>
          </a:p>
          <a:p>
            <a:r>
              <a:rPr lang="mk-MK" sz="2400" dirty="0" smtClean="0"/>
              <a:t>   со Аспирин при одсуство на јасни контраиндикации</a:t>
            </a:r>
          </a:p>
          <a:p>
            <a:pPr>
              <a:buFont typeface="Wingdings" pitchFamily="2" charset="2"/>
              <a:buChar char="Ø"/>
            </a:pPr>
            <a:r>
              <a:rPr lang="mk-MK" sz="2400" dirty="0" smtClean="0"/>
              <a:t> Третманот треба да почне што порано и најчесто е дожи-</a:t>
            </a:r>
          </a:p>
          <a:p>
            <a:r>
              <a:rPr lang="mk-MK" sz="2400" dirty="0" smtClean="0"/>
              <a:t>     вотен</a:t>
            </a:r>
          </a:p>
          <a:p>
            <a:pPr>
              <a:buFont typeface="Wingdings" pitchFamily="2" charset="2"/>
              <a:buChar char="Ø"/>
            </a:pPr>
            <a:r>
              <a:rPr lang="mk-MK" sz="2400" dirty="0" smtClean="0"/>
              <a:t> Сите пациенти со прележан </a:t>
            </a:r>
            <a:r>
              <a:rPr lang="en-US" sz="2400" dirty="0" smtClean="0"/>
              <a:t>CVI </a:t>
            </a:r>
            <a:r>
              <a:rPr lang="mk-MK" sz="2400" dirty="0" smtClean="0"/>
              <a:t>или </a:t>
            </a:r>
            <a:r>
              <a:rPr lang="en-US" sz="2400" dirty="0" smtClean="0"/>
              <a:t>TIA</a:t>
            </a:r>
            <a:r>
              <a:rPr lang="mk-MK" sz="2400" dirty="0" smtClean="0"/>
              <a:t> при одсуство на</a:t>
            </a:r>
          </a:p>
          <a:p>
            <a:r>
              <a:rPr lang="mk-MK" sz="2400" dirty="0" smtClean="0"/>
              <a:t>     контраиндикации треба да се третираат со Аспирин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dirty="0" smtClean="0"/>
              <a:t>Наместо заклучок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    </a:t>
            </a:r>
            <a:r>
              <a:rPr lang="mk-MK" b="1" dirty="0" smtClean="0"/>
              <a:t>Кој е треба да биде нашиот стремеж во превенцијата на кардиоваскуларните болести?</a:t>
            </a:r>
            <a:endParaRPr lang="en-US" b="1" dirty="0" smtClean="0"/>
          </a:p>
          <a:p>
            <a:pPr>
              <a:buNone/>
            </a:pPr>
            <a:endParaRPr lang="mk-MK" b="1" dirty="0" smtClean="0"/>
          </a:p>
          <a:p>
            <a:pPr>
              <a:buNone/>
            </a:pPr>
            <a:r>
              <a:rPr lang="mk-MK" b="1" dirty="0" smtClean="0"/>
              <a:t>               Пред се, да ги достигнеме ЕУ карактеристиките на здравото население</a:t>
            </a:r>
          </a:p>
          <a:p>
            <a:pPr>
              <a:buNone/>
            </a:pPr>
            <a:r>
              <a:rPr lang="mk-MK" b="1" dirty="0" smtClean="0"/>
              <a:t>                                     А ТОА СЕ</a:t>
            </a:r>
            <a:r>
              <a:rPr lang="en-US" b="1" dirty="0" smtClean="0"/>
              <a:t>;</a:t>
            </a:r>
            <a:endParaRPr lang="en-US" b="1" dirty="0"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692696"/>
            <a:ext cx="7772400" cy="1470025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ЕУ карактеристики  на населението кое има тенденција здраво да живее</a:t>
            </a:r>
            <a:br>
              <a:rPr lang="mk-MK" sz="2800" b="1" dirty="0" smtClean="0"/>
            </a:br>
            <a:endParaRPr 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2276872"/>
            <a:ext cx="7917232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mk-MK" b="1" dirty="0"/>
              <a:t> </a:t>
            </a:r>
            <a:r>
              <a:rPr lang="en-US" sz="2400" b="1" dirty="0" smtClean="0"/>
              <a:t> </a:t>
            </a:r>
            <a:r>
              <a:rPr lang="mk-MK" sz="2400" dirty="0" smtClean="0"/>
              <a:t>Апстиненција од пушење</a:t>
            </a:r>
          </a:p>
          <a:p>
            <a:pPr>
              <a:buFont typeface="Arial" pitchFamily="34" charset="0"/>
              <a:buChar char="•"/>
            </a:pPr>
            <a:r>
              <a:rPr lang="mk-MK" sz="2400" dirty="0"/>
              <a:t> </a:t>
            </a:r>
            <a:r>
              <a:rPr lang="mk-MK" sz="2400" dirty="0" smtClean="0"/>
              <a:t>Адекватна физичка активност </a:t>
            </a:r>
          </a:p>
          <a:p>
            <a:r>
              <a:rPr lang="mk-MK" sz="2400" dirty="0" smtClean="0"/>
              <a:t>                              ( најмалку 5 х неделно по 30 мин)</a:t>
            </a:r>
          </a:p>
          <a:p>
            <a:pPr>
              <a:buFont typeface="Arial" pitchFamily="34" charset="0"/>
              <a:buChar char="•"/>
            </a:pPr>
            <a:r>
              <a:rPr lang="mk-MK" sz="2400" dirty="0"/>
              <a:t> </a:t>
            </a:r>
            <a:r>
              <a:rPr lang="mk-MK" sz="2400" dirty="0" smtClean="0"/>
              <a:t>Користење на здрава исхрана (медитеранска диета)</a:t>
            </a:r>
          </a:p>
          <a:p>
            <a:pPr>
              <a:buFont typeface="Arial" pitchFamily="34" charset="0"/>
              <a:buChar char="•"/>
            </a:pPr>
            <a:r>
              <a:rPr lang="mk-MK" sz="2400" dirty="0"/>
              <a:t> </a:t>
            </a:r>
            <a:r>
              <a:rPr lang="mk-MK" sz="2400" dirty="0" smtClean="0"/>
              <a:t>Телесна тежина во нормални граници</a:t>
            </a:r>
          </a:p>
          <a:p>
            <a:pPr>
              <a:buFont typeface="Arial" pitchFamily="34" charset="0"/>
              <a:buChar char="•"/>
            </a:pPr>
            <a:r>
              <a:rPr lang="mk-MK" sz="2400" dirty="0"/>
              <a:t> </a:t>
            </a:r>
            <a:r>
              <a:rPr lang="mk-MK" sz="2400" dirty="0" smtClean="0"/>
              <a:t>Крвени притисок  понизок од 140/90 </a:t>
            </a:r>
            <a:r>
              <a:rPr lang="en-US" sz="2400" dirty="0" smtClean="0"/>
              <a:t>mmHg</a:t>
            </a:r>
            <a:endParaRPr lang="mk-MK" sz="2400" dirty="0" smtClean="0"/>
          </a:p>
          <a:p>
            <a:pPr>
              <a:buFont typeface="Arial" pitchFamily="34" charset="0"/>
              <a:buChar char="•"/>
            </a:pPr>
            <a:r>
              <a:rPr lang="mk-MK" sz="2400" dirty="0"/>
              <a:t> </a:t>
            </a:r>
            <a:r>
              <a:rPr lang="mk-MK" sz="2400" dirty="0" smtClean="0"/>
              <a:t>Холеастерол понизок од 5 </a:t>
            </a:r>
            <a:r>
              <a:rPr lang="en-US" sz="2400" dirty="0" smtClean="0"/>
              <a:t>m.mol/l</a:t>
            </a:r>
            <a:endParaRPr lang="mk-MK" sz="2400" dirty="0" smtClean="0"/>
          </a:p>
          <a:p>
            <a:pPr>
              <a:buFont typeface="Arial" pitchFamily="34" charset="0"/>
              <a:buChar char="•"/>
            </a:pPr>
            <a:r>
              <a:rPr lang="mk-MK" sz="2400" dirty="0"/>
              <a:t> </a:t>
            </a:r>
            <a:r>
              <a:rPr lang="mk-MK" sz="2400" dirty="0" smtClean="0"/>
              <a:t>Нормален гликозен метаболизам</a:t>
            </a:r>
          </a:p>
          <a:p>
            <a:pPr>
              <a:buFont typeface="Arial" pitchFamily="34" charset="0"/>
              <a:buChar char="•"/>
            </a:pPr>
            <a:r>
              <a:rPr lang="mk-MK" sz="2400" dirty="0"/>
              <a:t> </a:t>
            </a:r>
            <a:r>
              <a:rPr lang="mk-MK" sz="2400" dirty="0" smtClean="0"/>
              <a:t>Избегнување на интензивни стресови</a:t>
            </a:r>
            <a:endParaRPr lang="en-US" sz="2400" dirty="0"/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3200" dirty="0" smtClean="0"/>
              <a:t>Кардиоваскуалрни ризик фактори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43050"/>
            <a:ext cx="8686800" cy="448311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mk-MK" sz="2800" dirty="0" smtClean="0"/>
              <a:t>    Пресметан ризик од 9% за јавување на фатални кардиоваскуларни инциденти во наредните 10 годи-</a:t>
            </a:r>
          </a:p>
          <a:p>
            <a:pPr>
              <a:buNone/>
            </a:pPr>
            <a:r>
              <a:rPr lang="mk-MK" sz="2800" dirty="0" smtClean="0"/>
              <a:t>     по системот на </a:t>
            </a:r>
            <a:r>
              <a:rPr lang="en-US" sz="2800" dirty="0" smtClean="0"/>
              <a:t>Heart Score </a:t>
            </a:r>
            <a:r>
              <a:rPr lang="mk-MK" sz="2800" dirty="0" smtClean="0"/>
              <a:t>влегува во групата на: </a:t>
            </a:r>
          </a:p>
          <a:p>
            <a:pPr>
              <a:buFont typeface="Wingdings" pitchFamily="2" charset="2"/>
              <a:buChar char="q"/>
            </a:pPr>
            <a:r>
              <a:rPr lang="mk-MK" sz="2800" dirty="0" smtClean="0"/>
              <a:t>      Низок ризик</a:t>
            </a:r>
          </a:p>
          <a:p>
            <a:pPr>
              <a:buFont typeface="Wingdings" pitchFamily="2" charset="2"/>
              <a:buChar char="q"/>
            </a:pPr>
            <a:r>
              <a:rPr lang="mk-MK" sz="2800" dirty="0" smtClean="0"/>
              <a:t>      Среден ризик </a:t>
            </a:r>
          </a:p>
          <a:p>
            <a:pPr>
              <a:buFont typeface="Wingdings" pitchFamily="2" charset="2"/>
              <a:buChar char="q"/>
            </a:pPr>
            <a:r>
              <a:rPr lang="mk-MK" sz="2800" dirty="0" smtClean="0"/>
              <a:t>      Висок ризик</a:t>
            </a:r>
          </a:p>
          <a:p>
            <a:pPr>
              <a:buFont typeface="Wingdings" pitchFamily="2" charset="2"/>
              <a:buChar char="q"/>
            </a:pPr>
            <a:r>
              <a:rPr lang="mk-MK" sz="2800" dirty="0" smtClean="0"/>
              <a:t>      Многу висок ризик</a:t>
            </a:r>
          </a:p>
          <a:p>
            <a:pPr>
              <a:buNone/>
            </a:pPr>
            <a:r>
              <a:rPr lang="mk-MK" sz="2800" dirty="0" smtClean="0"/>
              <a:t>    </a:t>
            </a:r>
            <a:endParaRPr lang="en-US" sz="2800" dirty="0"/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3200" dirty="0" smtClean="0"/>
              <a:t>Кардиоваскуларни ризик фактори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mk-MK" sz="2800" dirty="0" smtClean="0"/>
              <a:t>Проценка и водење на кардиоваскуларен ризик </a:t>
            </a:r>
          </a:p>
          <a:p>
            <a:pPr>
              <a:buNone/>
            </a:pPr>
            <a:r>
              <a:rPr lang="mk-MK" sz="2800" dirty="0" smtClean="0"/>
              <a:t>кај луѓе кои сеуште не развиле клинички манифес-</a:t>
            </a:r>
          </a:p>
          <a:p>
            <a:pPr>
              <a:buNone/>
            </a:pPr>
            <a:r>
              <a:rPr lang="mk-MK" sz="2800" dirty="0" smtClean="0"/>
              <a:t> тна коронарна артериска болест се нарекува:</a:t>
            </a:r>
          </a:p>
          <a:p>
            <a:pPr>
              <a:buNone/>
            </a:pPr>
            <a:endParaRPr lang="mk-MK" sz="2800" dirty="0" smtClean="0"/>
          </a:p>
          <a:p>
            <a:pPr>
              <a:buFont typeface="Wingdings" pitchFamily="2" charset="2"/>
              <a:buChar char="q"/>
            </a:pPr>
            <a:r>
              <a:rPr lang="mk-MK" sz="2800" dirty="0" smtClean="0"/>
              <a:t> Примарна превенција</a:t>
            </a:r>
          </a:p>
          <a:p>
            <a:pPr>
              <a:buFont typeface="Wingdings" pitchFamily="2" charset="2"/>
              <a:buChar char="q"/>
            </a:pPr>
            <a:r>
              <a:rPr lang="mk-MK" sz="2800" dirty="0" smtClean="0"/>
              <a:t> Секундарна превенција</a:t>
            </a:r>
          </a:p>
          <a:p>
            <a:pPr>
              <a:buFont typeface="Wingdings" pitchFamily="2" charset="2"/>
              <a:buChar char="q"/>
            </a:pPr>
            <a:r>
              <a:rPr lang="mk-MK" sz="2800" dirty="0" smtClean="0"/>
              <a:t> Тотална превенција</a:t>
            </a:r>
            <a:endParaRPr lang="en-US" sz="2800" dirty="0"/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3200" dirty="0" smtClean="0"/>
              <a:t>Кардиоваскуларни ризик фактори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mk-MK" dirty="0" smtClean="0"/>
              <a:t>    </a:t>
            </a:r>
            <a:r>
              <a:rPr lang="mk-MK" sz="2800" dirty="0" smtClean="0"/>
              <a:t>Препорачаниот дневен внес на сол </a:t>
            </a:r>
            <a:r>
              <a:rPr lang="en-US" sz="2800" dirty="0" smtClean="0"/>
              <a:t>(</a:t>
            </a:r>
            <a:r>
              <a:rPr lang="en-US" sz="2800" dirty="0" err="1" smtClean="0"/>
              <a:t>NaCl</a:t>
            </a:r>
            <a:r>
              <a:rPr lang="en-US" sz="2800" dirty="0" smtClean="0"/>
              <a:t>) </a:t>
            </a:r>
            <a:r>
              <a:rPr lang="mk-MK" sz="2800" dirty="0" smtClean="0"/>
              <a:t>во примарната и секундарната превенција од КВБ</a:t>
            </a:r>
          </a:p>
          <a:p>
            <a:pPr>
              <a:buNone/>
            </a:pPr>
            <a:r>
              <a:rPr lang="mk-MK" sz="2800" dirty="0" smtClean="0"/>
              <a:t>     изнесува:</a:t>
            </a:r>
          </a:p>
          <a:p>
            <a:pPr>
              <a:buFont typeface="Wingdings" pitchFamily="2" charset="2"/>
              <a:buChar char="q"/>
            </a:pPr>
            <a:r>
              <a:rPr lang="mk-MK" sz="2800" dirty="0" smtClean="0"/>
              <a:t>    </a:t>
            </a:r>
            <a:r>
              <a:rPr lang="en-US" sz="2800" dirty="0" smtClean="0"/>
              <a:t>&lt; </a:t>
            </a:r>
            <a:r>
              <a:rPr lang="mk-MK" sz="2800" dirty="0" smtClean="0"/>
              <a:t>3 грама/ден</a:t>
            </a:r>
          </a:p>
          <a:p>
            <a:pPr>
              <a:buFont typeface="Wingdings" pitchFamily="2" charset="2"/>
              <a:buChar char="q"/>
            </a:pPr>
            <a:r>
              <a:rPr lang="mk-MK" sz="2800" dirty="0" smtClean="0"/>
              <a:t>    </a:t>
            </a:r>
            <a:r>
              <a:rPr lang="en-US" sz="2800" dirty="0" smtClean="0"/>
              <a:t>&lt; </a:t>
            </a:r>
            <a:r>
              <a:rPr lang="mk-MK" sz="2800" dirty="0" smtClean="0"/>
              <a:t>5 грама/ден</a:t>
            </a:r>
          </a:p>
          <a:p>
            <a:pPr>
              <a:buFont typeface="Wingdings" pitchFamily="2" charset="2"/>
              <a:buChar char="q"/>
            </a:pPr>
            <a:r>
              <a:rPr lang="mk-MK" sz="2800" dirty="0" smtClean="0"/>
              <a:t>    </a:t>
            </a:r>
            <a:r>
              <a:rPr lang="en-US" sz="2800" dirty="0" smtClean="0"/>
              <a:t>&lt; </a:t>
            </a:r>
            <a:r>
              <a:rPr lang="mk-MK" sz="2800" dirty="0" smtClean="0"/>
              <a:t>10 грама/ден</a:t>
            </a:r>
            <a:endParaRPr lang="en-US" sz="2800" dirty="0"/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800" dirty="0" smtClean="0"/>
              <a:t>Кардиоваскуларни ризик фактори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71612"/>
            <a:ext cx="8543956" cy="455455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mk-MK" sz="2800" dirty="0" smtClean="0"/>
              <a:t>Заедничка примена на статини со хигиенско диететски </a:t>
            </a:r>
          </a:p>
          <a:p>
            <a:pPr>
              <a:buNone/>
            </a:pPr>
            <a:r>
              <a:rPr lang="mk-MK" sz="2800" dirty="0" smtClean="0"/>
              <a:t>режим во примарната превенција од КВБ се врши кога</a:t>
            </a:r>
            <a:endParaRPr lang="en-US" sz="2800" dirty="0" smtClean="0"/>
          </a:p>
          <a:p>
            <a:pPr>
              <a:buNone/>
            </a:pPr>
            <a:endParaRPr lang="mk-MK" sz="2800" dirty="0" smtClean="0"/>
          </a:p>
          <a:p>
            <a:pPr>
              <a:buFont typeface="Wingdings" pitchFamily="2" charset="2"/>
              <a:buChar char="q"/>
            </a:pPr>
            <a:r>
              <a:rPr lang="mk-MK" sz="2800" dirty="0" smtClean="0"/>
              <a:t> Вредноста на вкупниот холестерол е </a:t>
            </a:r>
            <a:r>
              <a:rPr lang="en-US" sz="2800" dirty="0" smtClean="0"/>
              <a:t>&gt; </a:t>
            </a:r>
            <a:r>
              <a:rPr lang="mk-MK" sz="2800" dirty="0" smtClean="0"/>
              <a:t>8</a:t>
            </a:r>
            <a:r>
              <a:rPr lang="en-US" sz="2800" dirty="0" smtClean="0"/>
              <a:t> m.mol/l</a:t>
            </a:r>
            <a:endParaRPr lang="mk-MK" sz="2800" dirty="0" smtClean="0"/>
          </a:p>
          <a:p>
            <a:pPr>
              <a:buFont typeface="Wingdings" pitchFamily="2" charset="2"/>
              <a:buChar char="q"/>
            </a:pPr>
            <a:r>
              <a:rPr lang="mk-MK" sz="2800" dirty="0" smtClean="0"/>
              <a:t> Вредноста на вкупен холестерол е </a:t>
            </a:r>
            <a:r>
              <a:rPr lang="en-US" sz="2800" dirty="0" smtClean="0"/>
              <a:t>&gt;</a:t>
            </a:r>
            <a:r>
              <a:rPr lang="mk-MK" sz="2800" dirty="0" smtClean="0"/>
              <a:t>7</a:t>
            </a:r>
            <a:r>
              <a:rPr lang="en-US" sz="2800" dirty="0" smtClean="0"/>
              <a:t> m.mol/l</a:t>
            </a:r>
            <a:endParaRPr lang="mk-MK" sz="2800" dirty="0" smtClean="0"/>
          </a:p>
          <a:p>
            <a:pPr>
              <a:buFont typeface="Wingdings" pitchFamily="2" charset="2"/>
              <a:buChar char="q"/>
            </a:pPr>
            <a:r>
              <a:rPr lang="mk-MK" sz="2800" dirty="0" smtClean="0"/>
              <a:t> Вредноста на вкупен холестерол е </a:t>
            </a:r>
            <a:r>
              <a:rPr lang="en-US" sz="2800" dirty="0" smtClean="0"/>
              <a:t>&gt; </a:t>
            </a:r>
            <a:r>
              <a:rPr lang="mk-MK" sz="2800" dirty="0" smtClean="0"/>
              <a:t>6</a:t>
            </a:r>
            <a:r>
              <a:rPr lang="en-US" sz="2800" dirty="0" smtClean="0"/>
              <a:t> m.mol/l</a:t>
            </a:r>
            <a:endParaRPr lang="en-US" sz="2800" dirty="0"/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0034" y="285728"/>
            <a:ext cx="7772400" cy="1470025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Користена литература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0619" y="1928802"/>
            <a:ext cx="8771953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The 2012 European Guidelines on Cardiovascular disease </a:t>
            </a:r>
          </a:p>
          <a:p>
            <a:r>
              <a:rPr lang="en-US" sz="2400" dirty="0" smtClean="0"/>
              <a:t>      prevention in clinical practice</a:t>
            </a:r>
          </a:p>
          <a:p>
            <a:pPr marL="514350" indent="-514350">
              <a:buAutoNum type="arabicPeriod" startAt="2"/>
            </a:pPr>
            <a:r>
              <a:rPr lang="en-US" sz="2400" dirty="0" smtClean="0"/>
              <a:t>World Health Organization: Prevention of Cardiovascular</a:t>
            </a:r>
          </a:p>
          <a:p>
            <a:pPr marL="514350" indent="-514350"/>
            <a:r>
              <a:rPr lang="en-US" sz="2400" dirty="0" smtClean="0"/>
              <a:t>       Disease: Guidelines  for Assessment and Management</a:t>
            </a:r>
          </a:p>
          <a:p>
            <a:pPr marL="514350" indent="-514350"/>
            <a:r>
              <a:rPr lang="en-US" sz="2400" dirty="0" smtClean="0"/>
              <a:t>       of Cardiovascular Risk (2010)</a:t>
            </a:r>
          </a:p>
          <a:p>
            <a:pPr marL="514350" indent="-514350">
              <a:buAutoNum type="arabicPeriod" startAt="3"/>
            </a:pPr>
            <a:r>
              <a:rPr lang="en-US" sz="2400" dirty="0" smtClean="0"/>
              <a:t>Nice Guidelines on the prevention of the cardiovascular</a:t>
            </a:r>
          </a:p>
          <a:p>
            <a:pPr marL="514350" indent="-514350"/>
            <a:r>
              <a:rPr lang="en-US" sz="2400" dirty="0" smtClean="0"/>
              <a:t>      disease at the population level (2010)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331640" y="620688"/>
            <a:ext cx="6470874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Кардиоваскуларни ризик фактори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mk-MK" sz="28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</a:t>
            </a:r>
            <a:r>
              <a:rPr lang="mk-MK" sz="24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Начин на исхрана</a:t>
            </a:r>
            <a:endParaRPr kumimoji="0" lang="mk-MK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6829" y="2636912"/>
            <a:ext cx="890314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800" b="1" dirty="0" smtClean="0"/>
              <a:t>Исхрана богата со масти од животинско потекло</a:t>
            </a:r>
          </a:p>
          <a:p>
            <a:r>
              <a:rPr lang="mk-MK" sz="2800" b="1" dirty="0" smtClean="0"/>
              <a:t>е значаен ризик фактор за јавување на </a:t>
            </a:r>
          </a:p>
          <a:p>
            <a:r>
              <a:rPr lang="mk-MK" sz="2800" b="1" dirty="0" smtClean="0"/>
              <a:t>коронарна артериска болест</a:t>
            </a:r>
            <a:endParaRPr lang="en-US" sz="28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611560" y="569005"/>
            <a:ext cx="8600944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en-US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Кардиоваскуларни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ризик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фактори</a:t>
            </a:r>
            <a:endParaRPr kumimoji="0" lang="mk-MK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Зголемена телесна тежина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Се пресметува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mk-MK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mk-MK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индексот на телесна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маса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(Body mass index)</a:t>
            </a:r>
            <a:endParaRPr kumimoji="0" lang="mk-MK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BMI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=</a:t>
            </a:r>
            <a:r>
              <a:rPr kumimoji="0" lang="mk-MK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тежина</a:t>
            </a:r>
            <a:r>
              <a:rPr kumimoji="0" 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изразена</a:t>
            </a:r>
            <a:r>
              <a:rPr kumimoji="0" 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</a:t>
            </a:r>
            <a:r>
              <a:rPr kumimoji="0" 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килограми</a:t>
            </a:r>
            <a:r>
              <a:rPr kumimoji="0" 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/ </a:t>
            </a:r>
            <a:endParaRPr kumimoji="0" lang="mk-MK" sz="28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en-US" sz="28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квадратот</a:t>
            </a:r>
            <a:r>
              <a:rPr kumimoji="0" 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</a:t>
            </a:r>
            <a:r>
              <a:rPr kumimoji="0" 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височина</a:t>
            </a:r>
            <a:r>
              <a:rPr kumimoji="0" 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изразен</a:t>
            </a:r>
            <a:r>
              <a:rPr kumimoji="0" 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</a:t>
            </a:r>
            <a:r>
              <a:rPr kumimoji="0" 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метри</a:t>
            </a:r>
            <a:endParaRPr kumimoji="0" lang="mk-MK" sz="28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k</a:t>
            </a: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g/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m2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683568" y="548680"/>
            <a:ext cx="7540206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en-US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Кардиоваскуларни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ризик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фактори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</a:t>
            </a: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Зголемена телесна тежина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BMI</a:t>
            </a:r>
            <a:endParaRPr kumimoji="0" lang="en-US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en-US" sz="28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&lt; 15     </a:t>
            </a:r>
            <a:r>
              <a:rPr lang="mk-MK" sz="28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en-US" sz="28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mk-MK" sz="28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mk-MK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Многу слаб</a:t>
            </a:r>
            <a:endParaRPr lang="en-US" sz="28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15-16</a:t>
            </a:r>
            <a:r>
              <a:rPr kumimoji="0" lang="mk-MK" sz="28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en-US" sz="28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mk-MK" sz="28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    </a:t>
            </a:r>
            <a:r>
              <a:rPr kumimoji="0" lang="mk-MK" sz="28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слаб</a:t>
            </a:r>
            <a:endParaRPr kumimoji="0" lang="en-US" sz="280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en-US" sz="28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16-18,5</a:t>
            </a:r>
            <a:r>
              <a:rPr lang="mk-MK" sz="28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mk-MK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en-US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mk-MK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-   </a:t>
            </a:r>
            <a:r>
              <a:rPr lang="en-US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mk-MK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намалена  тежина</a:t>
            </a:r>
            <a:endParaRPr lang="en-US" sz="28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18,5 – 25</a:t>
            </a:r>
            <a:r>
              <a:rPr kumimoji="0" lang="mk-MK" sz="28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8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 </a:t>
            </a:r>
            <a:r>
              <a:rPr kumimoji="0" lang="en-US" sz="28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mk-MK" sz="28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нормална, здрава тежина</a:t>
            </a:r>
            <a:endParaRPr kumimoji="0" lang="en-US" sz="280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en-US" sz="28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25-30</a:t>
            </a:r>
            <a:r>
              <a:rPr lang="mk-MK" sz="28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mk-MK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lang="mk-MK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-   </a:t>
            </a:r>
            <a:r>
              <a:rPr lang="en-US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mk-MK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зголемена тт, натхранет</a:t>
            </a:r>
            <a:endParaRPr lang="en-US" sz="28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30-35</a:t>
            </a:r>
            <a:r>
              <a:rPr kumimoji="0" lang="mk-MK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8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en-US" sz="28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mk-MK" sz="28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   Гоен 1 степен (обезност)</a:t>
            </a:r>
            <a:endParaRPr kumimoji="0" lang="en-US" sz="280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en-US" sz="28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35-4</a:t>
            </a:r>
            <a:r>
              <a:rPr lang="en-US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0</a:t>
            </a:r>
            <a:r>
              <a:rPr lang="mk-MK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en-US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mk-MK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-    Гоен 2 степен (јака обезност)</a:t>
            </a:r>
            <a:endParaRPr lang="en-US" sz="28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&gt; 40</a:t>
            </a:r>
            <a:r>
              <a:rPr kumimoji="0" lang="mk-MK" sz="28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mk-MK" sz="28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- </a:t>
            </a:r>
            <a:r>
              <a:rPr kumimoji="0" lang="mk-MK" sz="28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Гоен 3 степен</a:t>
            </a:r>
            <a:r>
              <a:rPr kumimoji="0" lang="en-US" sz="28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8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(многу јака обезност)</a:t>
            </a:r>
            <a:endParaRPr kumimoji="0" lang="mk-MK" sz="28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759432" y="651466"/>
            <a:ext cx="6638292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mk-MK" sz="28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Кардиоваскуларни ризик фактори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Метаболен синдром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Абдоминален обем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&gt;</a:t>
            </a: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100 </a:t>
            </a: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см (мажи)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en-US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&gt;</a:t>
            </a: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90 </a:t>
            </a: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см (жени)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Триглицериди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&gt; 3,75</a:t>
            </a:r>
            <a:r>
              <a:rPr lang="mk-MK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m.mol/l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Низок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HDL–C  </a:t>
            </a:r>
            <a:r>
              <a:rPr lang="en-US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мажи</a:t>
            </a:r>
            <a:r>
              <a:rPr kumimoji="0" lang="mk-MK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&lt; 1,0 m.mol/l,</a:t>
            </a:r>
            <a:r>
              <a:rPr kumimoji="0" lang="mk-MK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sz="28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</a:t>
            </a:r>
            <a:r>
              <a:rPr kumimoji="0" lang="mk-MK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жени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mk-MK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&lt; 1,25 m.mol/l</a:t>
            </a:r>
            <a:r>
              <a:rPr lang="en-US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Крвен притисок </a:t>
            </a:r>
            <a:r>
              <a:rPr lang="en-US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lang="mk-MK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lang="en-US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&gt; </a:t>
            </a: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130/85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mmHg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Гликемија на гладно      </a:t>
            </a:r>
            <a:r>
              <a:rPr lang="en-US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&gt;  5,6 m.mol/l</a:t>
            </a:r>
            <a:endParaRPr kumimoji="0" lang="mk-MK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70897" y="1094547"/>
            <a:ext cx="9135899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Кардиоваскуларни ризик фактори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Седечки начин на живот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40-50%</a:t>
            </a: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од запослените изјавуваат дека немаат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слободно време за програмирана физичка активност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Помалку слободно време имаат оние со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mk-MK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пониско образование</a:t>
            </a:r>
            <a:endParaRPr kumimoji="0" lang="mk-MK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34616" y="620688"/>
            <a:ext cx="77884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Кардиоваскуларни </a:t>
            </a:r>
            <a:r>
              <a:rPr kumimoji="0" lang="mk-MK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ризик фактори – Приказ на случај</a:t>
            </a:r>
            <a:endParaRPr kumimoji="0" lang="en-US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772816"/>
            <a:ext cx="7245830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dirty="0" smtClean="0"/>
              <a:t>Пациент      П.Т.   </a:t>
            </a:r>
          </a:p>
          <a:p>
            <a:r>
              <a:rPr lang="mk-MK" sz="2400" dirty="0" smtClean="0"/>
              <a:t>                </a:t>
            </a:r>
          </a:p>
          <a:p>
            <a:r>
              <a:rPr lang="mk-MK" sz="2400" dirty="0" smtClean="0"/>
              <a:t>Маж 62 години,       такси возач</a:t>
            </a:r>
          </a:p>
          <a:p>
            <a:endParaRPr lang="mk-MK" sz="2400" dirty="0" smtClean="0"/>
          </a:p>
          <a:p>
            <a:r>
              <a:rPr lang="mk-MK" sz="2400" dirty="0" smtClean="0"/>
              <a:t>Досега апсолутно не боледувал од ништо посериозно</a:t>
            </a:r>
          </a:p>
          <a:p>
            <a:endParaRPr lang="mk-MK" sz="2400" dirty="0" smtClean="0"/>
          </a:p>
          <a:p>
            <a:r>
              <a:rPr lang="mk-MK" sz="2400" dirty="0" smtClean="0"/>
              <a:t>Во раните утрински часови добива градна болка</a:t>
            </a:r>
          </a:p>
          <a:p>
            <a:endParaRPr lang="mk-MK" sz="2400" dirty="0" smtClean="0"/>
          </a:p>
          <a:p>
            <a:r>
              <a:rPr lang="mk-MK" sz="2400" dirty="0" smtClean="0"/>
              <a:t>Донесен на клиниката за кардиологија.</a:t>
            </a:r>
          </a:p>
          <a:p>
            <a:endParaRPr lang="mk-MK" sz="2400" dirty="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755576" y="332656"/>
            <a:ext cx="76345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Кардиовакуларни ризик фактори – Приказ на случај</a:t>
            </a:r>
            <a:endParaRPr kumimoji="0" lang="en-US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916832"/>
            <a:ext cx="10666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1600" dirty="0" smtClean="0"/>
              <a:t>ЕКГ наод</a:t>
            </a:r>
          </a:p>
        </p:txBody>
      </p:sp>
      <p:pic>
        <p:nvPicPr>
          <p:cNvPr id="101378" name="Picture 2" descr="http://pmj.bmj.com/content/79/935/490/F1.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268760"/>
            <a:ext cx="5126854" cy="465313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5536" y="4581128"/>
            <a:ext cx="2395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1600" dirty="0" smtClean="0"/>
              <a:t>Коронарографски наод</a:t>
            </a:r>
            <a:endParaRPr lang="mk-MK" sz="1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673911" y="548680"/>
            <a:ext cx="76345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Кардиовакуларни ризик фактори – Приказ на случај</a:t>
            </a:r>
            <a:endParaRPr kumimoji="0" lang="en-US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2132856"/>
            <a:ext cx="8239563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dirty="0" smtClean="0"/>
              <a:t>Првите прашање што ги постави пациентот беа;</a:t>
            </a:r>
          </a:p>
          <a:p>
            <a:endParaRPr lang="mk-MK" sz="2400" dirty="0" smtClean="0"/>
          </a:p>
          <a:p>
            <a:r>
              <a:rPr lang="mk-MK" sz="2400" dirty="0" smtClean="0"/>
              <a:t>Зошто ова мене ми се случи?</a:t>
            </a:r>
          </a:p>
          <a:p>
            <a:endParaRPr lang="mk-MK" sz="2400" dirty="0" smtClean="0"/>
          </a:p>
          <a:p>
            <a:r>
              <a:rPr lang="mk-MK" sz="2400" dirty="0" smtClean="0"/>
              <a:t>Татко ми и мајка ми се здрави и имаат преку 80 години?</a:t>
            </a:r>
          </a:p>
          <a:p>
            <a:endParaRPr lang="mk-MK" sz="2400" dirty="0" smtClean="0"/>
          </a:p>
          <a:p>
            <a:r>
              <a:rPr lang="mk-MK" sz="2400" dirty="0" smtClean="0"/>
              <a:t>Што ксмет сум јас?</a:t>
            </a:r>
          </a:p>
          <a:p>
            <a:endParaRPr lang="mk-MK" sz="2400" dirty="0" smtClean="0"/>
          </a:p>
          <a:p>
            <a:endParaRPr lang="mk-MK" sz="24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2500306"/>
            <a:ext cx="8291264" cy="146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i="1" dirty="0" smtClean="0"/>
              <a:t>   </a:t>
            </a:r>
            <a:endParaRPr lang="en-US" sz="24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142976" y="0"/>
            <a:ext cx="54680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800" dirty="0" smtClean="0"/>
              <a:t>Кардиоваскуларни  ризик фактори</a:t>
            </a:r>
            <a:endParaRPr lang="mk-MK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143108" y="500042"/>
            <a:ext cx="24400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800" b="1" dirty="0" smtClean="0"/>
              <a:t>Цели и задачи</a:t>
            </a:r>
            <a:endParaRPr lang="mk-MK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97283" y="1225689"/>
            <a:ext cx="8846717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dirty="0" smtClean="0"/>
              <a:t>Цели на сесијата:</a:t>
            </a:r>
            <a:r>
              <a:rPr lang="mk-MK" sz="2400" dirty="0" smtClean="0"/>
              <a:t> да се запознаат избраните лекари со: </a:t>
            </a:r>
          </a:p>
          <a:p>
            <a:endParaRPr lang="mk-MK" sz="2400" dirty="0" smtClean="0"/>
          </a:p>
          <a:p>
            <a:pPr>
              <a:buFont typeface="Wingdings" pitchFamily="2" charset="2"/>
              <a:buChar char="ü"/>
            </a:pPr>
            <a:r>
              <a:rPr lang="mk-MK" sz="2400" dirty="0" smtClean="0"/>
              <a:t> Ризик факторите за јавување на КАБ</a:t>
            </a:r>
          </a:p>
          <a:p>
            <a:pPr>
              <a:buFont typeface="Wingdings" pitchFamily="2" charset="2"/>
              <a:buChar char="ü"/>
            </a:pPr>
            <a:r>
              <a:rPr lang="mk-MK" sz="2400" dirty="0" smtClean="0"/>
              <a:t> Можноста за ризик стратификација </a:t>
            </a:r>
          </a:p>
          <a:p>
            <a:pPr>
              <a:buFont typeface="Wingdings" pitchFamily="2" charset="2"/>
              <a:buChar char="ü"/>
            </a:pPr>
            <a:r>
              <a:rPr lang="mk-MK" sz="2400" dirty="0" smtClean="0"/>
              <a:t> Скринингот и превенцијата од КВБ</a:t>
            </a:r>
          </a:p>
          <a:p>
            <a:pPr>
              <a:buFont typeface="Wingdings" pitchFamily="2" charset="2"/>
              <a:buChar char="ü"/>
            </a:pPr>
            <a:endParaRPr lang="mk-MK" sz="2400" dirty="0" smtClean="0"/>
          </a:p>
          <a:p>
            <a:r>
              <a:rPr lang="mk-MK" sz="2400" b="1" dirty="0" smtClean="0"/>
              <a:t>Задачи</a:t>
            </a:r>
          </a:p>
          <a:p>
            <a:endParaRPr lang="mk-MK" sz="2400" b="1" dirty="0" smtClean="0"/>
          </a:p>
          <a:p>
            <a:pPr>
              <a:buFont typeface="Wingdings" pitchFamily="2" charset="2"/>
              <a:buChar char="ü"/>
            </a:pPr>
            <a:r>
              <a:rPr lang="mk-MK" sz="2400" dirty="0" smtClean="0"/>
              <a:t>  Да се пренесат информациите за ризик факторите, </a:t>
            </a:r>
          </a:p>
          <a:p>
            <a:r>
              <a:rPr lang="mk-MK" sz="2400" dirty="0" smtClean="0"/>
              <a:t>      скринингот и превенцијата од КАБ</a:t>
            </a:r>
          </a:p>
          <a:p>
            <a:pPr>
              <a:buFont typeface="Wingdings" pitchFamily="2" charset="2"/>
              <a:buChar char="ü"/>
            </a:pPr>
            <a:r>
              <a:rPr lang="mk-MK" sz="2400" dirty="0" smtClean="0"/>
              <a:t>  Информациите да бидат во согласност со медицината </a:t>
            </a:r>
          </a:p>
          <a:p>
            <a:r>
              <a:rPr lang="mk-MK" sz="2400" dirty="0" smtClean="0"/>
              <a:t>     базирана на факти</a:t>
            </a:r>
          </a:p>
          <a:p>
            <a:pPr>
              <a:buFont typeface="Wingdings" pitchFamily="2" charset="2"/>
              <a:buChar char="ü"/>
            </a:pPr>
            <a:r>
              <a:rPr lang="mk-MK" sz="2400" dirty="0" smtClean="0"/>
              <a:t> Да се потврди наученото преку пресметување на ризикот </a:t>
            </a:r>
          </a:p>
          <a:p>
            <a:r>
              <a:rPr lang="mk-MK" sz="2400" dirty="0" smtClean="0"/>
              <a:t>    за јавување фатални КВИ со </a:t>
            </a:r>
            <a:r>
              <a:rPr lang="en-US" sz="2400" dirty="0" smtClean="0"/>
              <a:t>Heart Score</a:t>
            </a:r>
            <a:endParaRPr lang="mk-MK" sz="2400" dirty="0" smtClean="0"/>
          </a:p>
          <a:p>
            <a:pPr>
              <a:buFont typeface="Wingdings" pitchFamily="2" charset="2"/>
              <a:buChar char="v"/>
            </a:pPr>
            <a:endParaRPr lang="mk-MK" sz="24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96967" y="548680"/>
            <a:ext cx="77884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Кардиоваскуларни ризик фактори – Приказ на случај</a:t>
            </a:r>
            <a:endParaRPr kumimoji="0" lang="en-US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700808"/>
            <a:ext cx="7218643" cy="4647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b="1" dirty="0" smtClean="0"/>
              <a:t>Анамнезата ни потврди дека</a:t>
            </a:r>
          </a:p>
          <a:p>
            <a:pPr>
              <a:buFont typeface="Wingdings" pitchFamily="2" charset="2"/>
              <a:buChar char="ü"/>
            </a:pPr>
            <a:endParaRPr lang="mk-MK" dirty="0" smtClean="0"/>
          </a:p>
          <a:p>
            <a:pPr>
              <a:buFont typeface="Wingdings" pitchFamily="2" charset="2"/>
              <a:buChar char="ü"/>
            </a:pPr>
            <a:r>
              <a:rPr lang="mk-MK" dirty="0" smtClean="0"/>
              <a:t> </a:t>
            </a:r>
            <a:r>
              <a:rPr lang="en-US" dirty="0" smtClean="0"/>
              <a:t> </a:t>
            </a:r>
            <a:r>
              <a:rPr lang="mk-MK" sz="2000" dirty="0" smtClean="0"/>
              <a:t>Не одел на редовни систематскии прегледи</a:t>
            </a:r>
          </a:p>
          <a:p>
            <a:pPr>
              <a:buFont typeface="Wingdings" pitchFamily="2" charset="2"/>
              <a:buChar char="ü"/>
            </a:pPr>
            <a:r>
              <a:rPr lang="mk-MK" sz="2000" dirty="0" smtClean="0"/>
              <a:t> </a:t>
            </a:r>
            <a:r>
              <a:rPr lang="en-US" sz="2000" dirty="0" smtClean="0"/>
              <a:t> </a:t>
            </a:r>
            <a:r>
              <a:rPr lang="mk-MK" sz="2000" dirty="0" smtClean="0"/>
              <a:t>Притис</a:t>
            </a:r>
            <a:r>
              <a:rPr lang="en-US" sz="2000" dirty="0" smtClean="0"/>
              <a:t>o</a:t>
            </a:r>
            <a:r>
              <a:rPr lang="mk-MK" sz="2000" dirty="0" smtClean="0"/>
              <a:t>кот обично му бил 140-150/ 90-100 </a:t>
            </a:r>
            <a:r>
              <a:rPr lang="en-US" sz="2000" dirty="0" smtClean="0"/>
              <a:t> mmHg</a:t>
            </a:r>
          </a:p>
          <a:p>
            <a:r>
              <a:rPr lang="en-US" sz="2000" dirty="0" smtClean="0"/>
              <a:t>     </a:t>
            </a:r>
            <a:r>
              <a:rPr lang="mk-MK" sz="2000" dirty="0" smtClean="0"/>
              <a:t>понекојпат му се качувал до 160-170 /100</a:t>
            </a:r>
            <a:r>
              <a:rPr lang="en-US" sz="2000" dirty="0" smtClean="0"/>
              <a:t> -110 mmHg</a:t>
            </a:r>
            <a:endParaRPr lang="mk-MK" sz="2000" dirty="0" smtClean="0"/>
          </a:p>
          <a:p>
            <a:r>
              <a:rPr lang="mk-MK" sz="2000" dirty="0" smtClean="0"/>
              <a:t>    </a:t>
            </a:r>
            <a:r>
              <a:rPr lang="en-US" sz="2000" dirty="0" smtClean="0"/>
              <a:t> </a:t>
            </a:r>
            <a:r>
              <a:rPr lang="mk-MK" sz="2000" dirty="0" smtClean="0"/>
              <a:t>Медикаменти ( Енап ) користел само кога го боли глава </a:t>
            </a:r>
          </a:p>
          <a:p>
            <a:r>
              <a:rPr lang="mk-MK" sz="2000" dirty="0" smtClean="0"/>
              <a:t>    </a:t>
            </a:r>
            <a:r>
              <a:rPr lang="en-US" sz="2000" dirty="0" smtClean="0"/>
              <a:t> </a:t>
            </a:r>
            <a:r>
              <a:rPr lang="mk-MK" sz="2000" dirty="0" smtClean="0"/>
              <a:t>заради </a:t>
            </a:r>
            <a:r>
              <a:rPr lang="en-US" sz="2000" dirty="0" smtClean="0"/>
              <a:t>&gt; TA  </a:t>
            </a:r>
            <a:r>
              <a:rPr lang="mk-MK" sz="2000" dirty="0" smtClean="0"/>
              <a:t>( главоболка во тилот)</a:t>
            </a:r>
          </a:p>
          <a:p>
            <a:pPr>
              <a:buFont typeface="Wingdings" pitchFamily="2" charset="2"/>
              <a:buChar char="ü"/>
            </a:pPr>
            <a:r>
              <a:rPr lang="mk-MK" sz="2000" dirty="0" smtClean="0"/>
              <a:t> </a:t>
            </a:r>
            <a:r>
              <a:rPr lang="en-US" sz="2000" dirty="0" smtClean="0"/>
              <a:t> </a:t>
            </a:r>
            <a:r>
              <a:rPr lang="mk-MK" sz="2000" dirty="0" smtClean="0"/>
              <a:t>Мајка му имала повремено и 200/120 </a:t>
            </a:r>
            <a:r>
              <a:rPr lang="en-US" sz="2000" dirty="0" smtClean="0"/>
              <a:t>mmHg</a:t>
            </a:r>
            <a:r>
              <a:rPr lang="mk-MK" sz="2000" dirty="0" smtClean="0"/>
              <a:t>, па гајле нема</a:t>
            </a:r>
          </a:p>
          <a:p>
            <a:pPr>
              <a:buFont typeface="Wingdings" pitchFamily="2" charset="2"/>
              <a:buChar char="ü"/>
            </a:pPr>
            <a:r>
              <a:rPr lang="mk-MK" sz="2000" dirty="0" smtClean="0"/>
              <a:t> </a:t>
            </a:r>
            <a:r>
              <a:rPr lang="en-US" sz="2000" dirty="0" smtClean="0"/>
              <a:t> </a:t>
            </a:r>
            <a:r>
              <a:rPr lang="mk-MK" sz="2000" dirty="0" smtClean="0"/>
              <a:t>Не знае кои му се вредности на мастите</a:t>
            </a:r>
          </a:p>
          <a:p>
            <a:pPr>
              <a:buFont typeface="Wingdings" pitchFamily="2" charset="2"/>
              <a:buChar char="ü"/>
            </a:pPr>
            <a:r>
              <a:rPr lang="mk-MK" sz="2000" dirty="0" smtClean="0"/>
              <a:t> </a:t>
            </a:r>
            <a:r>
              <a:rPr lang="en-US" sz="2000" dirty="0" smtClean="0"/>
              <a:t> </a:t>
            </a:r>
            <a:r>
              <a:rPr lang="mk-MK" sz="2000" dirty="0" smtClean="0"/>
              <a:t>Заради типот на професијата нередовно се храни и </a:t>
            </a:r>
          </a:p>
          <a:p>
            <a:r>
              <a:rPr lang="mk-MK" sz="2000" dirty="0" smtClean="0"/>
              <a:t>    </a:t>
            </a:r>
            <a:r>
              <a:rPr lang="en-US" sz="2000" dirty="0" smtClean="0"/>
              <a:t> </a:t>
            </a:r>
            <a:r>
              <a:rPr lang="mk-MK" sz="2000" dirty="0" smtClean="0"/>
              <a:t>главно брза хран</a:t>
            </a:r>
            <a:r>
              <a:rPr lang="en-US" sz="2000" dirty="0" smtClean="0"/>
              <a:t>a</a:t>
            </a:r>
            <a:endParaRPr lang="mk-MK" sz="2000" dirty="0" smtClean="0"/>
          </a:p>
          <a:p>
            <a:pPr>
              <a:buFont typeface="Wingdings" pitchFamily="2" charset="2"/>
              <a:buChar char="ü"/>
            </a:pPr>
            <a:r>
              <a:rPr lang="mk-MK" sz="2000" dirty="0" smtClean="0"/>
              <a:t> </a:t>
            </a:r>
            <a:r>
              <a:rPr lang="en-US" sz="2000" dirty="0" smtClean="0"/>
              <a:t> </a:t>
            </a:r>
            <a:r>
              <a:rPr lang="mk-MK" sz="2000" dirty="0" smtClean="0"/>
              <a:t>Пуши многу малку (1 кутија на 2 дена)</a:t>
            </a:r>
          </a:p>
          <a:p>
            <a:pPr>
              <a:buFont typeface="Wingdings" pitchFamily="2" charset="2"/>
              <a:buChar char="ü"/>
            </a:pPr>
            <a:r>
              <a:rPr lang="mk-MK" sz="2000" dirty="0" smtClean="0"/>
              <a:t> </a:t>
            </a:r>
            <a:r>
              <a:rPr lang="en-US" sz="2000" dirty="0" smtClean="0"/>
              <a:t> </a:t>
            </a:r>
            <a:r>
              <a:rPr lang="mk-MK" sz="2000" dirty="0" smtClean="0"/>
              <a:t>Има неколку кила фазла (БМИ 28) </a:t>
            </a:r>
          </a:p>
          <a:p>
            <a:pPr>
              <a:buFont typeface="Wingdings" pitchFamily="2" charset="2"/>
              <a:buChar char="ü"/>
            </a:pPr>
            <a:r>
              <a:rPr lang="mk-MK" sz="2000" dirty="0" smtClean="0"/>
              <a:t> </a:t>
            </a:r>
            <a:r>
              <a:rPr lang="en-US" sz="2000" dirty="0" smtClean="0"/>
              <a:t> </a:t>
            </a:r>
            <a:r>
              <a:rPr lang="mk-MK" sz="2000" dirty="0" smtClean="0"/>
              <a:t>Приходите од работата се нередовни заради што се нервира </a:t>
            </a:r>
          </a:p>
          <a:p>
            <a:pPr>
              <a:buFont typeface="Wingdings" pitchFamily="2" charset="2"/>
              <a:buChar char="ü"/>
            </a:pPr>
            <a:endParaRPr lang="mk-MK" sz="20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96967" y="548680"/>
            <a:ext cx="77884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Кардиоваскуларни ризик фактори – Приказ на случај</a:t>
            </a:r>
            <a:endParaRPr kumimoji="0" lang="en-US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2636912"/>
            <a:ext cx="811497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800" b="1" dirty="0" smtClean="0"/>
              <a:t>Животна приказна многу честа во нашата </a:t>
            </a:r>
          </a:p>
          <a:p>
            <a:r>
              <a:rPr lang="mk-MK" sz="2800" b="1" dirty="0" smtClean="0"/>
              <a:t>популација во сегашно (транзициско) време</a:t>
            </a:r>
            <a:endParaRPr lang="mk-MK" sz="2800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673911" y="548680"/>
            <a:ext cx="76345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Кардиовакуларни ризик фактори – Приказ на случај</a:t>
            </a:r>
            <a:endParaRPr kumimoji="0" lang="en-US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11760" y="1556792"/>
            <a:ext cx="4063356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i="1" dirty="0" smtClean="0"/>
              <a:t>Лабораториски анализи</a:t>
            </a:r>
          </a:p>
          <a:p>
            <a:endParaRPr lang="mk-MK" sz="2400" dirty="0" smtClean="0"/>
          </a:p>
          <a:p>
            <a:r>
              <a:rPr lang="mk-MK" sz="2400" dirty="0" smtClean="0"/>
              <a:t>Крвна слика – уреден наод</a:t>
            </a:r>
            <a:endParaRPr lang="en-US" sz="2400" dirty="0" smtClean="0"/>
          </a:p>
          <a:p>
            <a:endParaRPr lang="mk-MK" sz="2400" dirty="0" smtClean="0"/>
          </a:p>
          <a:p>
            <a:r>
              <a:rPr lang="mk-MK" sz="2400" dirty="0" smtClean="0"/>
              <a:t>Гликемија 6,5</a:t>
            </a:r>
            <a:endParaRPr lang="en-US" sz="2400" dirty="0" smtClean="0"/>
          </a:p>
          <a:p>
            <a:endParaRPr lang="mk-MK" sz="2400" dirty="0" smtClean="0"/>
          </a:p>
          <a:p>
            <a:r>
              <a:rPr lang="mk-MK" sz="2400" dirty="0" smtClean="0"/>
              <a:t>Вкупни липиди </a:t>
            </a:r>
            <a:r>
              <a:rPr lang="en-US" sz="2400" dirty="0" smtClean="0"/>
              <a:t> 11  m.mol/l</a:t>
            </a:r>
            <a:endParaRPr lang="mk-MK" sz="2400" dirty="0" smtClean="0"/>
          </a:p>
          <a:p>
            <a:r>
              <a:rPr lang="mk-MK" sz="2400" dirty="0" smtClean="0"/>
              <a:t>Холестерол </a:t>
            </a:r>
            <a:r>
              <a:rPr lang="en-US" sz="2400" dirty="0" smtClean="0"/>
              <a:t>      6,2 m.mol/l</a:t>
            </a:r>
            <a:endParaRPr lang="mk-MK" sz="2400" dirty="0" smtClean="0"/>
          </a:p>
          <a:p>
            <a:r>
              <a:rPr lang="mk-MK" sz="2400" dirty="0" smtClean="0"/>
              <a:t>Триглицериди</a:t>
            </a:r>
            <a:r>
              <a:rPr lang="en-US" sz="2400" dirty="0" smtClean="0"/>
              <a:t>   2,2 m.mol/l</a:t>
            </a:r>
          </a:p>
          <a:p>
            <a:r>
              <a:rPr lang="en-US" sz="2400" dirty="0" smtClean="0"/>
              <a:t>HDL-C                </a:t>
            </a:r>
            <a:r>
              <a:rPr lang="mk-MK" sz="2400" dirty="0" smtClean="0"/>
              <a:t>1</a:t>
            </a:r>
            <a:r>
              <a:rPr lang="en-US" sz="2400" dirty="0" smtClean="0"/>
              <a:t>,</a:t>
            </a:r>
            <a:r>
              <a:rPr lang="mk-MK" sz="2400" dirty="0" smtClean="0"/>
              <a:t>1</a:t>
            </a:r>
            <a:r>
              <a:rPr lang="en-US" sz="2400" dirty="0" smtClean="0"/>
              <a:t> m.mol/l</a:t>
            </a:r>
          </a:p>
          <a:p>
            <a:r>
              <a:rPr lang="en-US" sz="2400" dirty="0" smtClean="0"/>
              <a:t>LDL-C                 </a:t>
            </a:r>
            <a:r>
              <a:rPr lang="mk-MK" sz="2400" dirty="0" smtClean="0"/>
              <a:t>4</a:t>
            </a:r>
            <a:r>
              <a:rPr lang="en-US" sz="2400" dirty="0" smtClean="0"/>
              <a:t>,</a:t>
            </a:r>
            <a:r>
              <a:rPr lang="mk-MK" sz="2400" dirty="0" smtClean="0"/>
              <a:t>0</a:t>
            </a:r>
            <a:r>
              <a:rPr lang="en-US" sz="2400" dirty="0" smtClean="0"/>
              <a:t> m.mol/l</a:t>
            </a:r>
            <a:endParaRPr lang="mk-MK" sz="2400" dirty="0" smtClean="0"/>
          </a:p>
          <a:p>
            <a:endParaRPr lang="mk-MK" sz="2400" dirty="0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23528" y="404664"/>
            <a:ext cx="83436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Кардиоваскуларни ризик фактори – Приказ на случај</a:t>
            </a:r>
            <a:endParaRPr kumimoji="0" lang="en-US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196752"/>
            <a:ext cx="8404737" cy="49859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000" b="1" dirty="0" smtClean="0"/>
              <a:t>Ризик стратификацијата  покажа</a:t>
            </a:r>
            <a:r>
              <a:rPr lang="en-US" sz="2000" b="1" dirty="0" smtClean="0"/>
              <a:t>;</a:t>
            </a:r>
          </a:p>
          <a:p>
            <a:endParaRPr lang="mk-MK" dirty="0" smtClean="0"/>
          </a:p>
          <a:p>
            <a:pPr>
              <a:buFont typeface="Wingdings" pitchFamily="2" charset="2"/>
              <a:buChar char="Ø"/>
            </a:pPr>
            <a:r>
              <a:rPr lang="mk-MK" dirty="0" smtClean="0"/>
              <a:t>   </a:t>
            </a:r>
            <a:r>
              <a:rPr lang="mk-MK" sz="2000" dirty="0" smtClean="0"/>
              <a:t>паци</a:t>
            </a:r>
            <a:r>
              <a:rPr lang="en-US" sz="2000" dirty="0" smtClean="0"/>
              <a:t>e</a:t>
            </a:r>
            <a:r>
              <a:rPr lang="mk-MK" sz="2000" dirty="0" smtClean="0"/>
              <a:t>нтот  нема значајно покачени  вредности на некој  од ризик </a:t>
            </a:r>
            <a:endParaRPr lang="en-US" sz="2000" dirty="0" smtClean="0"/>
          </a:p>
          <a:p>
            <a:r>
              <a:rPr lang="en-US" sz="2000" dirty="0" smtClean="0"/>
              <a:t>     </a:t>
            </a:r>
            <a:r>
              <a:rPr lang="mk-MK" sz="2000" dirty="0" smtClean="0"/>
              <a:t>факторите,</a:t>
            </a:r>
          </a:p>
          <a:p>
            <a:endParaRPr lang="mk-MK" sz="2000" dirty="0" smtClean="0"/>
          </a:p>
          <a:p>
            <a:pPr>
              <a:buFont typeface="Wingdings" pitchFamily="2" charset="2"/>
              <a:buChar char="Ø"/>
            </a:pPr>
            <a:r>
              <a:rPr lang="mk-MK" sz="2000" dirty="0" smtClean="0"/>
              <a:t>   ги има многу на број  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   </a:t>
            </a:r>
            <a:r>
              <a:rPr lang="mk-MK" sz="2000" dirty="0" smtClean="0"/>
              <a:t>Направивме пресметка на апсолутниот ризик за КВБ и беше</a:t>
            </a:r>
            <a:r>
              <a:rPr lang="en-US" sz="2000" dirty="0" smtClean="0"/>
              <a:t> </a:t>
            </a:r>
          </a:p>
          <a:p>
            <a:r>
              <a:rPr lang="en-US" sz="2000" dirty="0" smtClean="0"/>
              <a:t>      </a:t>
            </a:r>
            <a:r>
              <a:rPr lang="en-US" sz="2000" b="1" dirty="0" smtClean="0"/>
              <a:t>9% </a:t>
            </a:r>
            <a:r>
              <a:rPr lang="mk-MK" sz="2000" b="1" i="1" dirty="0" smtClean="0"/>
              <a:t>фатален КВИ во наредните  10 години</a:t>
            </a:r>
            <a:endParaRPr lang="en-US" sz="2000" b="1" i="1" dirty="0" smtClean="0"/>
          </a:p>
          <a:p>
            <a:pPr>
              <a:buFont typeface="Wingdings" pitchFamily="2" charset="2"/>
              <a:buChar char="Ø"/>
            </a:pPr>
            <a:r>
              <a:rPr lang="mk-MK" sz="2000" dirty="0" smtClean="0"/>
              <a:t>   влегува во групата на </a:t>
            </a:r>
            <a:r>
              <a:rPr lang="mk-MK" sz="2000" b="1" i="1" dirty="0" smtClean="0"/>
              <a:t>висок ризик за јавување на фатални,</a:t>
            </a:r>
          </a:p>
          <a:p>
            <a:r>
              <a:rPr lang="mk-MK" sz="2000" b="1" i="1" dirty="0" smtClean="0"/>
              <a:t>     КВИ ( 5-10% - на 10 годишно ниво)</a:t>
            </a:r>
          </a:p>
          <a:p>
            <a:endParaRPr lang="mk-MK" sz="2000" dirty="0" smtClean="0"/>
          </a:p>
          <a:p>
            <a:pPr>
              <a:buFont typeface="Wingdings" pitchFamily="2" charset="2"/>
              <a:buChar char="Ø"/>
            </a:pPr>
            <a:r>
              <a:rPr lang="mk-MK" sz="2000" dirty="0" smtClean="0"/>
              <a:t>   Ризикот за сите типови на инциденти пред се ( </a:t>
            </a:r>
            <a:r>
              <a:rPr lang="en-US" sz="2000" dirty="0" smtClean="0"/>
              <a:t>Angina pectoris</a:t>
            </a:r>
            <a:r>
              <a:rPr lang="mk-MK" sz="2000" dirty="0" smtClean="0"/>
              <a:t> </a:t>
            </a:r>
          </a:p>
          <a:p>
            <a:r>
              <a:rPr lang="mk-MK" sz="2000" dirty="0" smtClean="0"/>
              <a:t>     и нефатален </a:t>
            </a:r>
            <a:r>
              <a:rPr lang="en-US" sz="2000" dirty="0" smtClean="0"/>
              <a:t> AIM</a:t>
            </a:r>
            <a:r>
              <a:rPr lang="mk-MK" sz="2000" dirty="0" smtClean="0"/>
              <a:t>)  е </a:t>
            </a:r>
            <a:r>
              <a:rPr lang="mk-MK" sz="2000" b="1" dirty="0" smtClean="0"/>
              <a:t>3 пати поголем значи 27%, </a:t>
            </a:r>
            <a:r>
              <a:rPr lang="mk-MK" sz="2000" dirty="0" smtClean="0"/>
              <a:t>односно секој 4 </a:t>
            </a:r>
          </a:p>
          <a:p>
            <a:r>
              <a:rPr lang="mk-MK" sz="2000" dirty="0" smtClean="0"/>
              <a:t>     пациент</a:t>
            </a:r>
          </a:p>
          <a:p>
            <a:pPr>
              <a:buFont typeface="Wingdings" pitchFamily="2" charset="2"/>
              <a:buChar char="Ø"/>
            </a:pPr>
            <a:r>
              <a:rPr lang="mk-MK" sz="2000" dirty="0" smtClean="0"/>
              <a:t>  Заради сето тоа ризик стратификацијата е важна алатка во </a:t>
            </a:r>
          </a:p>
          <a:p>
            <a:r>
              <a:rPr lang="mk-MK" sz="2000" dirty="0" smtClean="0"/>
              <a:t>     превенција на КВБ </a:t>
            </a:r>
            <a:endParaRPr lang="mk-MK" sz="20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673911" y="548680"/>
            <a:ext cx="76345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Кардиовакуларни ризик фактори – Приказ на случај</a:t>
            </a:r>
            <a:endParaRPr kumimoji="0" lang="en-US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988840"/>
            <a:ext cx="7592207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dirty="0" smtClean="0"/>
              <a:t>                              </a:t>
            </a:r>
            <a:r>
              <a:rPr lang="mk-MK" sz="2400" b="1" dirty="0" smtClean="0"/>
              <a:t>Заклучок</a:t>
            </a:r>
          </a:p>
          <a:p>
            <a:endParaRPr lang="mk-MK" sz="2400" dirty="0" smtClean="0"/>
          </a:p>
          <a:p>
            <a:pPr>
              <a:buFont typeface="Wingdings" pitchFamily="2" charset="2"/>
              <a:buChar char="v"/>
            </a:pPr>
            <a:r>
              <a:rPr lang="mk-MK" sz="2400" dirty="0" smtClean="0"/>
              <a:t>  Повеќе малку покачени ризик фактори даваат многу</a:t>
            </a:r>
          </a:p>
          <a:p>
            <a:r>
              <a:rPr lang="mk-MK" sz="2400" dirty="0" smtClean="0"/>
              <a:t>     компликации</a:t>
            </a:r>
          </a:p>
          <a:p>
            <a:pPr>
              <a:buFont typeface="Wingdings" pitchFamily="2" charset="2"/>
              <a:buChar char="v"/>
            </a:pPr>
            <a:r>
              <a:rPr lang="mk-MK" sz="2400" dirty="0" smtClean="0"/>
              <a:t>  Малку покачените вредности лесно се контролираат </a:t>
            </a:r>
          </a:p>
          <a:p>
            <a:r>
              <a:rPr lang="mk-MK" sz="2400" dirty="0" smtClean="0"/>
              <a:t>     со хигиенско диететски режим или мала доза на </a:t>
            </a:r>
          </a:p>
          <a:p>
            <a:r>
              <a:rPr lang="mk-MK" sz="2400" dirty="0" smtClean="0"/>
              <a:t>     медикамент, со што значајно се намалува вкупниот</a:t>
            </a:r>
          </a:p>
          <a:p>
            <a:r>
              <a:rPr lang="mk-MK" sz="2400" dirty="0" smtClean="0"/>
              <a:t>     ризик од КВИ </a:t>
            </a:r>
          </a:p>
          <a:p>
            <a:endParaRPr lang="mk-MK" sz="2400" dirty="0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071609" y="2633430"/>
            <a:ext cx="513448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mk-MK" sz="4000" b="1" dirty="0" smtClean="0">
                <a:latin typeface="Calibri" pitchFamily="34" charset="0"/>
                <a:cs typeface="Times New Roman" pitchFamily="18" charset="0"/>
              </a:rPr>
              <a:t>Ризик стратификација</a:t>
            </a:r>
            <a:endParaRPr kumimoji="0" lang="en-US" sz="4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800" b="1" dirty="0" smtClean="0"/>
              <a:t>Зошто ризик стратификација?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mk-MK" sz="2400" dirty="0" smtClean="0"/>
              <a:t>И кај навидум здравите луѓе КВ ризик</a:t>
            </a:r>
            <a:r>
              <a:rPr lang="en-US" sz="2400" dirty="0" smtClean="0"/>
              <a:t>o</a:t>
            </a:r>
            <a:r>
              <a:rPr lang="mk-MK" sz="2400" dirty="0" smtClean="0"/>
              <a:t>т е резултат на мултипли интеракциски ризик фактори</a:t>
            </a:r>
          </a:p>
          <a:p>
            <a:r>
              <a:rPr lang="mk-MK" sz="2400" dirty="0" smtClean="0"/>
              <a:t>Ризик стратификација помага во донесување на логична одлука каде ниеден РФ во третманот нема да биде потценет или натценет</a:t>
            </a:r>
            <a:endParaRPr lang="en-US" sz="2400" dirty="0" smtClean="0"/>
          </a:p>
          <a:p>
            <a:r>
              <a:rPr lang="mk-MK" sz="2400" dirty="0" smtClean="0"/>
              <a:t>Пациентите кои  се во групата со висок ризик бараат итна интервенција на сите ризик фактори</a:t>
            </a:r>
          </a:p>
          <a:p>
            <a:r>
              <a:rPr lang="mk-MK" sz="2400" dirty="0" smtClean="0"/>
              <a:t>Кај младите пациенти со низок апсолутен ризик може да постои  многу висок релативен ризик и употребата на релативната ризик карта помага да се изврши интензина промени на животниот стил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800" b="1" dirty="0" smtClean="0"/>
              <a:t>Зошто ризик стратификација?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Autofit/>
          </a:bodyPr>
          <a:lstStyle/>
          <a:p>
            <a:r>
              <a:rPr lang="mk-MK" sz="2400" dirty="0" smtClean="0"/>
              <a:t>Иако жената има понизок КВ ризик од мажот погрешно е мислењето дека во репродуктивниот период КВ компликации се јавуваат 10 години подоцна отколку кај мажот</a:t>
            </a:r>
          </a:p>
          <a:p>
            <a:r>
              <a:rPr lang="mk-MK" sz="2400" dirty="0" smtClean="0"/>
              <a:t>Сите системи за проценка на КВ можат да бидат  релативно ригидни и  бараат анализа и искуство од испитувачот</a:t>
            </a:r>
          </a:p>
          <a:p>
            <a:r>
              <a:rPr lang="mk-MK" sz="2400" dirty="0" smtClean="0"/>
              <a:t>Постои и електронска пресметка на ризик факторите како што е </a:t>
            </a:r>
            <a:r>
              <a:rPr lang="en-US" sz="2400" dirty="0" smtClean="0"/>
              <a:t>Heart score (</a:t>
            </a:r>
            <a:r>
              <a:rPr lang="en-US" sz="2400" dirty="0" smtClean="0">
                <a:hlinkClick r:id="rId2"/>
              </a:rPr>
              <a:t>www.heartscore.org</a:t>
            </a:r>
            <a:r>
              <a:rPr lang="en-US" sz="2400" dirty="0" smtClean="0"/>
              <a:t>)</a:t>
            </a:r>
          </a:p>
          <a:p>
            <a:r>
              <a:rPr lang="mk-MK" sz="2400" dirty="0" smtClean="0"/>
              <a:t>Пристапот кон ризик стратификацијата бара флексибилност, ако едниот ризик фактор не може апсулутно да се корегира останатите ризик фактори треба максимално да се редуцираат</a:t>
            </a:r>
            <a:endParaRPr lang="en-US" sz="2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mk-MK" sz="3200" b="1" dirty="0" smtClean="0"/>
              <a:t>Кога да се направи проценка на КВ ризик (ризик стратификација) од страна ма матичните лекари?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686800" cy="4569371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mk-MK" sz="2800" dirty="0" smtClean="0"/>
              <a:t> Кога пациентот го бара тоа</a:t>
            </a:r>
          </a:p>
          <a:p>
            <a:pPr>
              <a:buFont typeface="Wingdings" pitchFamily="2" charset="2"/>
              <a:buChar char="ü"/>
            </a:pPr>
            <a:r>
              <a:rPr lang="mk-MK" sz="2800" dirty="0" smtClean="0"/>
              <a:t> Кај маж </a:t>
            </a:r>
            <a:r>
              <a:rPr lang="en-US" sz="2800" dirty="0" smtClean="0"/>
              <a:t>&gt; </a:t>
            </a:r>
            <a:r>
              <a:rPr lang="mk-MK" sz="2800" dirty="0" smtClean="0"/>
              <a:t>40 год., жена</a:t>
            </a:r>
            <a:r>
              <a:rPr lang="en-US" sz="2800" dirty="0" smtClean="0"/>
              <a:t>&gt; 50 </a:t>
            </a:r>
            <a:r>
              <a:rPr lang="mk-MK" sz="2800" dirty="0" smtClean="0"/>
              <a:t>год., или во менопауза</a:t>
            </a:r>
          </a:p>
          <a:p>
            <a:pPr>
              <a:buFont typeface="Wingdings" pitchFamily="2" charset="2"/>
              <a:buChar char="ü"/>
            </a:pPr>
            <a:r>
              <a:rPr lang="mk-MK" sz="2800" dirty="0" smtClean="0"/>
              <a:t> Присуство на еден или повеќе ризик фактори</a:t>
            </a:r>
            <a:r>
              <a:rPr lang="en-US" sz="2800" dirty="0" smtClean="0"/>
              <a:t>:</a:t>
            </a:r>
          </a:p>
          <a:p>
            <a:pPr>
              <a:buNone/>
            </a:pPr>
            <a:r>
              <a:rPr lang="en-US" sz="2800" dirty="0" smtClean="0"/>
              <a:t>     </a:t>
            </a:r>
            <a:r>
              <a:rPr lang="mk-MK" sz="2800" dirty="0" smtClean="0"/>
              <a:t>пушење, лоша исхрана или </a:t>
            </a:r>
            <a:r>
              <a:rPr lang="en-US" sz="2800" dirty="0" smtClean="0"/>
              <a:t>&gt;&gt; </a:t>
            </a:r>
            <a:r>
              <a:rPr lang="mk-MK" sz="2800" dirty="0" smtClean="0"/>
              <a:t>телесна тежина,     физичка неактивност, хиперлипидемија, </a:t>
            </a:r>
            <a:r>
              <a:rPr lang="en-US" sz="2800" dirty="0" smtClean="0"/>
              <a:t>&gt; TA, Diabetes mellitus</a:t>
            </a:r>
            <a:endParaRPr lang="mk-MK" sz="2800" dirty="0" smtClean="0"/>
          </a:p>
          <a:p>
            <a:pPr>
              <a:buFont typeface="Wingdings" pitchFamily="2" charset="2"/>
              <a:buChar char="ü"/>
            </a:pPr>
            <a:r>
              <a:rPr lang="mk-MK" sz="2800" dirty="0" smtClean="0"/>
              <a:t> Фамилијарна анамнеза за рани КВ инциденти или мајорни ризик фактори, хиперлипидемија или ДМ</a:t>
            </a:r>
          </a:p>
          <a:p>
            <a:pPr>
              <a:buFont typeface="Wingdings" pitchFamily="2" charset="2"/>
              <a:buChar char="ü"/>
            </a:pPr>
            <a:r>
              <a:rPr lang="mk-MK" sz="2800" dirty="0" smtClean="0"/>
              <a:t> Симптоми кои сугерираат КВ болест</a:t>
            </a:r>
            <a:endParaRPr lang="en-US" sz="28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3600" b="1" dirty="0" smtClean="0"/>
              <a:t>Ризик стратификација </a:t>
            </a:r>
            <a:r>
              <a:rPr lang="en-US" sz="3600" b="1" dirty="0" smtClean="0"/>
              <a:t>SCORE </a:t>
            </a:r>
            <a:r>
              <a:rPr lang="mk-MK" sz="3600" b="1" dirty="0" smtClean="0"/>
              <a:t> карта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Ø"/>
            </a:pPr>
            <a:r>
              <a:rPr lang="mk-MK" dirty="0" smtClean="0"/>
              <a:t>Пресметката на 10 годишниот ризик за јавување на фатални КВ инциденти се базира на; возраста, полот, пушењето, систолниот крвен притисок  и вкупниот холестерол.</a:t>
            </a:r>
          </a:p>
          <a:p>
            <a:pPr algn="just">
              <a:buFont typeface="Wingdings" pitchFamily="2" charset="2"/>
              <a:buChar char="Ø"/>
            </a:pPr>
            <a:r>
              <a:rPr lang="mk-MK" dirty="0" smtClean="0"/>
              <a:t>Треба да се напомене дека тоталниот ризик (фатални + нефатални КВ инциденти) е околу 3 пати повисока од пресметаната со </a:t>
            </a:r>
            <a:r>
              <a:rPr lang="en-US" dirty="0" smtClean="0"/>
              <a:t>SCORE </a:t>
            </a:r>
            <a:r>
              <a:rPr lang="mk-MK" dirty="0" smtClean="0"/>
              <a:t>картата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3042" y="2428868"/>
            <a:ext cx="8291264" cy="146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b="1" i="1" dirty="0" smtClean="0"/>
              <a:t>  </a:t>
            </a:r>
            <a:r>
              <a:rPr lang="mk-MK" sz="3600" b="1" i="1" dirty="0" smtClean="0"/>
              <a:t>КАРДИОВАСКУЛАРНИ  РИЗИК </a:t>
            </a:r>
            <a:r>
              <a:rPr lang="en-US" sz="3600" b="1" i="1" dirty="0" smtClean="0"/>
              <a:t>       			</a:t>
            </a:r>
            <a:r>
              <a:rPr lang="mk-MK" sz="3600" b="1" i="1" dirty="0" smtClean="0"/>
              <a:t>ФАКТОРИ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/>
          </a:bodyPr>
          <a:lstStyle/>
          <a:p>
            <a:r>
              <a:rPr lang="mk-MK" sz="2400" b="1" dirty="0" smtClean="0"/>
              <a:t>Влијание на комбинација на ризик фактори на </a:t>
            </a:r>
            <a:r>
              <a:rPr lang="en-US" sz="2400" b="1" dirty="0" smtClean="0"/>
              <a:t>SCORE </a:t>
            </a:r>
            <a:r>
              <a:rPr lang="mk-MK" sz="2400" b="1" dirty="0" smtClean="0"/>
              <a:t/>
            </a:r>
            <a:br>
              <a:rPr lang="mk-MK" sz="2400" b="1" dirty="0" smtClean="0"/>
            </a:br>
            <a:r>
              <a:rPr lang="mk-MK" sz="2400" b="1" dirty="0" smtClean="0"/>
              <a:t> 10 годишен  ризик за јавување на фатални  КВИ</a:t>
            </a:r>
            <a:endParaRPr lang="en-US" sz="24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9550" y="2132856"/>
          <a:ext cx="7992888" cy="3096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2148"/>
                <a:gridCol w="1332148"/>
                <a:gridCol w="1332148"/>
                <a:gridCol w="1332148"/>
                <a:gridCol w="1332148"/>
                <a:gridCol w="1332148"/>
              </a:tblGrid>
              <a:tr h="881937">
                <a:tc>
                  <a:txBody>
                    <a:bodyPr/>
                    <a:lstStyle/>
                    <a:p>
                      <a:r>
                        <a:rPr lang="mk-MK" baseline="0" dirty="0" smtClean="0"/>
                        <a:t>       Пол</a:t>
                      </a:r>
                      <a:r>
                        <a:rPr lang="mk-MK" dirty="0" smtClean="0"/>
                        <a:t>             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Возраст  во години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Холестерол</a:t>
                      </a:r>
                    </a:p>
                    <a:p>
                      <a:r>
                        <a:rPr lang="en-US" dirty="0" err="1" smtClean="0"/>
                        <a:t>mmol</a:t>
                      </a:r>
                      <a:r>
                        <a:rPr lang="en-US" dirty="0" smtClean="0"/>
                        <a:t>/L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 mmHg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Пушење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Ризик во %</a:t>
                      </a:r>
                      <a:endParaRPr lang="en-US" dirty="0"/>
                    </a:p>
                  </a:txBody>
                  <a:tcPr/>
                </a:tc>
              </a:tr>
              <a:tr h="553602">
                <a:tc>
                  <a:txBody>
                    <a:bodyPr/>
                    <a:lstStyle/>
                    <a:p>
                      <a:r>
                        <a:rPr lang="mk-MK" baseline="0" dirty="0" smtClean="0"/>
                        <a:t>        Ж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       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        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     120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       не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        2</a:t>
                      </a:r>
                      <a:endParaRPr lang="en-US" dirty="0"/>
                    </a:p>
                  </a:txBody>
                  <a:tcPr/>
                </a:tc>
              </a:tr>
              <a:tr h="553602">
                <a:tc>
                  <a:txBody>
                    <a:bodyPr/>
                    <a:lstStyle/>
                    <a:p>
                      <a:r>
                        <a:rPr lang="mk-MK" dirty="0" smtClean="0"/>
                        <a:t>        Ж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       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         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     140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       да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        5</a:t>
                      </a:r>
                      <a:endParaRPr lang="en-US" dirty="0"/>
                    </a:p>
                  </a:txBody>
                  <a:tcPr/>
                </a:tc>
              </a:tr>
              <a:tr h="553602">
                <a:tc>
                  <a:txBody>
                    <a:bodyPr/>
                    <a:lstStyle/>
                    <a:p>
                      <a:r>
                        <a:rPr lang="mk-MK" dirty="0" smtClean="0"/>
                        <a:t>        М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       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         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     160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       не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        8</a:t>
                      </a:r>
                      <a:endParaRPr lang="en-US" dirty="0"/>
                    </a:p>
                  </a:txBody>
                  <a:tcPr/>
                </a:tc>
              </a:tr>
              <a:tr h="553602">
                <a:tc>
                  <a:txBody>
                    <a:bodyPr/>
                    <a:lstStyle/>
                    <a:p>
                      <a:r>
                        <a:rPr lang="mk-MK" dirty="0" smtClean="0"/>
                        <a:t>        М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       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         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     180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       да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       21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 descr="SlideSet_CVD PREV001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6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 descr="SlideSet_CVD PREV001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6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 descr="SlideSet_CVD PREV001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6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3600" b="1" dirty="0" smtClean="0"/>
              <a:t>Многу висок ризик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mk-MK" dirty="0" smtClean="0"/>
              <a:t> Документирана КВ болест од било кој тип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Diabetes mellitus </a:t>
            </a:r>
            <a:r>
              <a:rPr lang="mk-MK" dirty="0" smtClean="0"/>
              <a:t>со еден или повеќе ризик фактори или докажано орган оштетување</a:t>
            </a:r>
          </a:p>
          <a:p>
            <a:pPr>
              <a:buFont typeface="Wingdings" pitchFamily="2" charset="2"/>
              <a:buChar char="Ø"/>
            </a:pPr>
            <a:r>
              <a:rPr lang="mk-MK" dirty="0" smtClean="0"/>
              <a:t> Јака  бубрежно инсуфициенција</a:t>
            </a:r>
          </a:p>
          <a:p>
            <a:pPr>
              <a:buFont typeface="Wingdings" pitchFamily="2" charset="2"/>
              <a:buChar char="Ø"/>
            </a:pPr>
            <a:r>
              <a:rPr lang="mk-MK" dirty="0" smtClean="0"/>
              <a:t> Пресметан</a:t>
            </a:r>
            <a:r>
              <a:rPr lang="en-US" dirty="0" smtClean="0"/>
              <a:t> </a:t>
            </a:r>
            <a:r>
              <a:rPr lang="mk-MK" dirty="0" smtClean="0"/>
              <a:t> </a:t>
            </a:r>
            <a:r>
              <a:rPr lang="en-US" dirty="0" smtClean="0"/>
              <a:t>SCORE &gt; 10%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3600" b="1" dirty="0" smtClean="0"/>
              <a:t>Висок ризик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mk-MK" sz="2800" dirty="0" smtClean="0"/>
              <a:t> </a:t>
            </a:r>
            <a:r>
              <a:rPr lang="mk-MK" dirty="0" smtClean="0"/>
              <a:t>Значајно покачен еден ризик фактор         	 Хиперлипидемија, значајно </a:t>
            </a:r>
            <a:r>
              <a:rPr lang="en-US" dirty="0" smtClean="0"/>
              <a:t>&gt; TA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Diabetes mellitus </a:t>
            </a:r>
            <a:r>
              <a:rPr lang="mk-MK" dirty="0" smtClean="0"/>
              <a:t>со повеќе ризик фактори или орган  оштетување</a:t>
            </a:r>
          </a:p>
          <a:p>
            <a:pPr>
              <a:buFont typeface="Wingdings" pitchFamily="2" charset="2"/>
              <a:buChar char="Ø"/>
            </a:pPr>
            <a:r>
              <a:rPr lang="mk-MK" dirty="0" smtClean="0"/>
              <a:t>Средно изразена форма на бубрежна инсуфициенција</a:t>
            </a:r>
          </a:p>
          <a:p>
            <a:pPr>
              <a:buFont typeface="Wingdings" pitchFamily="2" charset="2"/>
              <a:buChar char="Ø"/>
            </a:pPr>
            <a:r>
              <a:rPr lang="mk-MK" dirty="0" smtClean="0"/>
              <a:t>Пресметан </a:t>
            </a:r>
            <a:r>
              <a:rPr lang="en-US" dirty="0" smtClean="0"/>
              <a:t>SCORE </a:t>
            </a:r>
            <a:r>
              <a:rPr lang="mk-MK" dirty="0" smtClean="0"/>
              <a:t>ризик од 5-10% </a:t>
            </a:r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229600" cy="1143000"/>
          </a:xfrm>
        </p:spPr>
        <p:txBody>
          <a:bodyPr>
            <a:normAutofit/>
          </a:bodyPr>
          <a:lstStyle/>
          <a:p>
            <a:r>
              <a:rPr lang="mk-MK" sz="4000" b="1" dirty="0" smtClean="0"/>
              <a:t>Среден ризик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492896"/>
            <a:ext cx="8219256" cy="18288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mk-MK" b="1" dirty="0" smtClean="0"/>
              <a:t> </a:t>
            </a:r>
            <a:r>
              <a:rPr lang="mk-MK" dirty="0" smtClean="0"/>
              <a:t>Пресметан </a:t>
            </a:r>
            <a:r>
              <a:rPr lang="en-US" dirty="0" smtClean="0"/>
              <a:t>SCORE </a:t>
            </a:r>
            <a:r>
              <a:rPr lang="mk-MK" dirty="0" smtClean="0"/>
              <a:t>од</a:t>
            </a:r>
            <a:r>
              <a:rPr lang="en-US" dirty="0" smtClean="0"/>
              <a:t> 1-5%</a:t>
            </a:r>
            <a:endParaRPr lang="mk-MK" dirty="0" smtClean="0"/>
          </a:p>
          <a:p>
            <a:pPr>
              <a:buFont typeface="Wingdings" pitchFamily="2" charset="2"/>
              <a:buChar char="Ø"/>
            </a:pPr>
            <a:r>
              <a:rPr lang="mk-MK" dirty="0" smtClean="0"/>
              <a:t> Повеќето пациенти во средната возраст припаѓаат на оваа категорија</a:t>
            </a:r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4000" b="1" dirty="0" smtClean="0"/>
              <a:t>Низок ризик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060848"/>
            <a:ext cx="8219256" cy="18288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mk-MK" sz="3600" b="1" dirty="0" smtClean="0"/>
              <a:t> </a:t>
            </a:r>
            <a:r>
              <a:rPr lang="en-US" sz="3600" dirty="0" smtClean="0"/>
              <a:t>SCORE </a:t>
            </a:r>
            <a:r>
              <a:rPr lang="mk-MK" sz="3600" dirty="0" smtClean="0"/>
              <a:t>од  под 1%</a:t>
            </a:r>
          </a:p>
          <a:p>
            <a:pPr>
              <a:buFont typeface="Wingdings" pitchFamily="2" charset="2"/>
              <a:buChar char="Ø"/>
            </a:pPr>
            <a:r>
              <a:rPr lang="mk-MK" sz="3600" dirty="0" smtClean="0"/>
              <a:t> Не постојат параметри кои ќе ги вклучат во среден ризик</a:t>
            </a:r>
            <a:endParaRPr lang="en-US" sz="36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400" b="1" dirty="0" smtClean="0"/>
              <a:t>Карта на релативен  ризик на 10 годишен морталитет </a:t>
            </a:r>
            <a:endParaRPr lang="en-US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6388" y="1443038"/>
            <a:ext cx="5991225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055430" y="2171765"/>
            <a:ext cx="6322757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mk-MK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mk-MK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ардиоваскуларни ризик фактори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mk-MK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</a:t>
            </a:r>
            <a:r>
              <a:rPr lang="en-US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lang="mk-MK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Скрининг</a:t>
            </a:r>
            <a:endParaRPr kumimoji="0" lang="mk-MK" sz="3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225462" y="560295"/>
            <a:ext cx="6470874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Кардиоваскуларни ризик фактори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Немодифицирачки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Возраст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Генетска (фамилијарна) оптовареност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Модифицирачки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Diabetes mellitus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Хиперлипидемија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(Дислипидемија)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Хипертензија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Пушење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Гојност,</a:t>
            </a:r>
            <a:r>
              <a:rPr kumimoji="0" lang="mk-MK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Метаболен синдром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Неадекватна исхрана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Седечки начин на живот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mk-MK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800" b="1" i="1" dirty="0" smtClean="0"/>
              <a:t>Скрининг за кардиоваскуларни ризик фактори</a:t>
            </a:r>
            <a:endParaRPr lang="en-US" sz="28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928662" y="1214422"/>
            <a:ext cx="1502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800" b="1" i="1" dirty="0" smtClean="0"/>
              <a:t>Пушење</a:t>
            </a:r>
            <a:endParaRPr lang="en-US" sz="2800" b="1" i="1" dirty="0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61073" y="2574776"/>
            <a:ext cx="819262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Сите пациенти треба  да се прашаат дали пушат,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колкав период,   колку цигари дневно   и тоа да се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регистрира во анамнезата</a:t>
            </a:r>
            <a:endParaRPr kumimoji="0" lang="mk-MK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Податоците за состојбата со пушењето треба да се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регистрираат и на секоја клиничка консултација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51520" y="805354"/>
            <a:ext cx="8118697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Кардиоваскуларни ризик фактори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Пушење – практични совети – 5А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mk-MK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Ask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Прашај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користењето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цигарите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</a:t>
            </a:r>
            <a:endParaRPr kumimoji="0" lang="mk-MK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секоја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контрола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Advise</a:t>
            </a: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-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Советувај со јасни и кратки пораки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Assess</a:t>
            </a: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Процени ја мотивираноста за откажување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Assist</a:t>
            </a: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-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Помогнете во откажувањето;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фармакотерапија, психолози, тел. линии</a:t>
            </a:r>
            <a:endParaRPr kumimoji="0" lang="en-US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Arrange</a:t>
            </a: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-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Организирајте го следењето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800" b="1" i="1" dirty="0" smtClean="0"/>
              <a:t>Скрининг за кардиоваскуларни ризик фактори</a:t>
            </a:r>
            <a:endParaRPr lang="en-US" sz="28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785786" y="1285860"/>
            <a:ext cx="3436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800" b="1" i="1" dirty="0" smtClean="0">
                <a:latin typeface="+mj-lt"/>
              </a:rPr>
              <a:t>Физичка активност</a:t>
            </a:r>
            <a:endParaRPr lang="en-US" sz="2800" b="1" i="1" dirty="0">
              <a:latin typeface="+mj-lt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59200" y="2821578"/>
            <a:ext cx="873854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mk-MK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Сите пациенти повозрасни од 18 години треба да бидат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прашани  дали имаат некаква физичка активност, со кој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интензитет, колку долго и често  таа се практикува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Податоците за физичката активност треба да бидат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регистрирани и споредувани на секоја контрола </a:t>
            </a:r>
            <a:endParaRPr kumimoji="0" lang="mk-MK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mk-MK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800" b="1" i="1" dirty="0" smtClean="0"/>
              <a:t>Скрининг за кардиоваскуларни ризик фактори</a:t>
            </a:r>
            <a:endParaRPr lang="en-US" sz="28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1628800"/>
            <a:ext cx="2890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i="1" dirty="0" smtClean="0"/>
              <a:t>Начин на исхрана</a:t>
            </a:r>
            <a:endParaRPr lang="en-US" sz="2400" b="1" i="1" dirty="0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870725" y="2529954"/>
            <a:ext cx="772480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Се препорачува на секоја контрола да се обрне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внимание на исхраната со посебен осврт на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намалувањето на внес на мастите од животинско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потекло,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медитеранската диета, внес</a:t>
            </a:r>
            <a:r>
              <a:rPr kumimoji="0" lang="mk-MK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на овошје и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зеленчук, јаткасти плодови</a:t>
            </a:r>
            <a:endParaRPr kumimoji="0" lang="mk-MK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i="1" dirty="0" smtClean="0"/>
              <a:t>Скрининг за кардиоваскуларни ризик фактори</a:t>
            </a:r>
            <a:endParaRPr lang="en-US" sz="28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556792"/>
            <a:ext cx="2720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i="1" dirty="0" smtClean="0"/>
              <a:t>Телесна тежина</a:t>
            </a:r>
            <a:endParaRPr lang="en-US" sz="2400" b="1" i="1" dirty="0"/>
          </a:p>
        </p:txBody>
      </p:sp>
      <p:sp>
        <p:nvSpPr>
          <p:cNvPr id="4" name="Rectangle 3"/>
          <p:cNvSpPr/>
          <p:nvPr/>
        </p:nvSpPr>
        <p:spPr>
          <a:xfrm>
            <a:off x="539552" y="2420888"/>
            <a:ext cx="807249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mk-MK" sz="2400" dirty="0" smtClean="0"/>
              <a:t>Скринингот за зголемената телесна тежина да</a:t>
            </a:r>
            <a:endParaRPr lang="en-US" sz="2400" dirty="0" smtClean="0"/>
          </a:p>
          <a:p>
            <a:pPr marL="457200" indent="-457200"/>
            <a:r>
              <a:rPr lang="en-US" sz="2400" dirty="0" smtClean="0"/>
              <a:t>   </a:t>
            </a:r>
            <a:r>
              <a:rPr lang="mk-MK" sz="2400" dirty="0" smtClean="0"/>
              <a:t>се спроведува кај сите над  18 години најмалку</a:t>
            </a:r>
            <a:r>
              <a:rPr lang="en-US" sz="2400" dirty="0" smtClean="0"/>
              <a:t> </a:t>
            </a:r>
            <a:r>
              <a:rPr lang="mk-MK" sz="2400" dirty="0" smtClean="0"/>
              <a:t>еднаш годишно. </a:t>
            </a:r>
            <a:endParaRPr lang="en-US" sz="2400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mk-MK" sz="2400" dirty="0" smtClean="0"/>
              <a:t>Тогаш треба да се врши мерење на</a:t>
            </a:r>
            <a:r>
              <a:rPr lang="en-US" sz="2400" dirty="0" smtClean="0"/>
              <a:t>:</a:t>
            </a:r>
            <a:r>
              <a:rPr lang="mk-MK" sz="2400" dirty="0" smtClean="0"/>
              <a:t> </a:t>
            </a:r>
            <a:r>
              <a:rPr lang="en-US" sz="2400" dirty="0" smtClean="0"/>
              <a:t>         	          </a:t>
            </a:r>
          </a:p>
          <a:p>
            <a:pPr marL="457200" indent="-457200"/>
            <a:r>
              <a:rPr lang="en-US" sz="2400" dirty="0" smtClean="0"/>
              <a:t>              </a:t>
            </a:r>
            <a:r>
              <a:rPr lang="mk-MK" sz="2400" dirty="0" smtClean="0"/>
              <a:t>- височина</a:t>
            </a:r>
            <a:endParaRPr lang="en-US" sz="2400" dirty="0" smtClean="0"/>
          </a:p>
          <a:p>
            <a:r>
              <a:rPr lang="en-US" sz="2400" dirty="0" smtClean="0"/>
              <a:t>	</a:t>
            </a:r>
            <a:r>
              <a:rPr lang="mk-MK" sz="2400" dirty="0" smtClean="0"/>
              <a:t>- тежината </a:t>
            </a:r>
            <a:endParaRPr lang="en-US" sz="2400" dirty="0" smtClean="0"/>
          </a:p>
          <a:p>
            <a:r>
              <a:rPr lang="en-US" sz="2400" dirty="0" smtClean="0"/>
              <a:t>	</a:t>
            </a:r>
            <a:r>
              <a:rPr lang="mk-MK" sz="2400" dirty="0" smtClean="0"/>
              <a:t>- обемот на струкот, </a:t>
            </a:r>
            <a:endParaRPr lang="en-US" sz="2400" dirty="0" smtClean="0"/>
          </a:p>
          <a:p>
            <a:r>
              <a:rPr lang="en-US" sz="2400" dirty="0" smtClean="0"/>
              <a:t>	</a:t>
            </a:r>
            <a:r>
              <a:rPr lang="mk-MK" sz="2400" dirty="0" smtClean="0"/>
              <a:t>- да се пресмета индексот на телесната маса  </a:t>
            </a:r>
            <a:r>
              <a:rPr lang="en-US" sz="2400" dirty="0" smtClean="0"/>
              <a:t>	</a:t>
            </a:r>
            <a:r>
              <a:rPr lang="mk-MK" sz="2400" dirty="0" smtClean="0"/>
              <a:t>  </a:t>
            </a:r>
            <a:r>
              <a:rPr lang="en-US" sz="2400" dirty="0" smtClean="0"/>
              <a:t>(BMI)</a:t>
            </a:r>
            <a:endParaRPr lang="en-US" sz="24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800" b="1" i="1" dirty="0" smtClean="0"/>
              <a:t>Скрининг за кардиоваскуларни ризик фактори</a:t>
            </a:r>
            <a:endParaRPr lang="en-US" sz="2800" b="1" i="1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-400366" y="2636912"/>
            <a:ext cx="9571723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Кај повозрасните од 40 години се препорачува рутински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1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скрин</a:t>
            </a:r>
            <a:r>
              <a:rPr kumimoji="0" lang="mk-MK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инг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мастите во крвта</a:t>
            </a:r>
            <a:r>
              <a:rPr kumimoji="0" lang="en-US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mk-MK" sz="240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1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Кај помладите адулти (мажи и жени)  повозрасни од </a:t>
            </a:r>
          </a:p>
          <a:p>
            <a:pPr lvl="1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18 години се препорачува рутински скрининг на мастите  </a:t>
            </a:r>
          </a:p>
          <a:p>
            <a:pPr lvl="1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mk-MK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кога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постојат  други ризик фактори или генетска </a:t>
            </a:r>
          </a:p>
          <a:p>
            <a:pPr lvl="1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оптовареност</a:t>
            </a:r>
            <a:r>
              <a:rPr kumimoji="0" lang="mk-MK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 коронарна артериска болест </a:t>
            </a:r>
            <a:endParaRPr kumimoji="0" lang="mk-MK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772816"/>
            <a:ext cx="2553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i="1" dirty="0" smtClean="0"/>
              <a:t>Дислипидемија</a:t>
            </a:r>
            <a:endParaRPr lang="en-US" sz="2400" b="1" i="1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800" b="1" i="1" dirty="0" smtClean="0"/>
              <a:t>Скрининг за кардиоваскуларни ризик фактори</a:t>
            </a:r>
            <a:endParaRPr lang="en-US" sz="28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1700808"/>
            <a:ext cx="2553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i="1" dirty="0" smtClean="0"/>
              <a:t>Дислипидемија</a:t>
            </a:r>
            <a:endParaRPr lang="en-US" sz="2400" b="1" i="1" dirty="0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2924944"/>
            <a:ext cx="877708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Контрола на вредноста на мастите во крвта се врши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кај сите што имаат зголемени вредности, а честотата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зависи од ризик категоризацијата и антилипемичната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терапија</a:t>
            </a:r>
            <a:endParaRPr kumimoji="0" lang="mk-MK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800" b="1" i="1" dirty="0" smtClean="0"/>
              <a:t>Скрининг за кардиоваскуларни ризик фактори</a:t>
            </a:r>
            <a:endParaRPr lang="en-US" sz="28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1556792"/>
            <a:ext cx="23526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i="1" dirty="0" smtClean="0"/>
              <a:t>Хипертензија</a:t>
            </a:r>
            <a:endParaRPr lang="en-US" sz="2400" b="1" i="1" dirty="0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742343" y="2529954"/>
            <a:ext cx="774917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Периодичен скрининг за хипертензија се препорачува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кај сите над 18 години.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Крвниот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притисок кај оние што имаат  под 130/80</a:t>
            </a:r>
            <a:r>
              <a:rPr kumimoji="0" lang="mk-MK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en-US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mmHg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(нормален притисок)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се мери најмалку еднаш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на 2 години</a:t>
            </a:r>
            <a:endParaRPr kumimoji="0" lang="mk-MK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i="1" dirty="0" smtClean="0"/>
              <a:t>Скрининг за кардиоваскуларни ризик фактори</a:t>
            </a:r>
            <a:endParaRPr lang="en-US" sz="28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1484784"/>
            <a:ext cx="23526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i="1" dirty="0" smtClean="0"/>
              <a:t>Хипертензија</a:t>
            </a:r>
            <a:endParaRPr lang="en-US" sz="2400" b="1" i="1" dirty="0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2420888"/>
            <a:ext cx="902830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Оние кој имаат притисок од 130/80 до 139/89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mmHg</a:t>
            </a:r>
            <a:endParaRPr kumimoji="0" lang="mk-MK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(високо нормален) мерење најмалку еднаш годишно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Кај пациенти со повисоки од овие вредностии </a:t>
            </a: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и присутни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други ризик фактори за коронарна болест пред се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Diabetes mellitus се врши мерење на секој преглед</a:t>
            </a:r>
            <a:endParaRPr kumimoji="0" lang="mk-MK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i="1" dirty="0" smtClean="0"/>
              <a:t>Скрининг за кардиоваскуларни ризик фактори</a:t>
            </a:r>
            <a:endParaRPr lang="en-US" sz="28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1428736"/>
            <a:ext cx="23526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i="1" dirty="0" smtClean="0"/>
              <a:t>Хипертензија</a:t>
            </a:r>
            <a:endParaRPr lang="en-US" sz="2400" b="1" i="1" dirty="0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2204864"/>
            <a:ext cx="8096127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Кога се мери притисок се препорачува да се спроведат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следниве процедури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  <a:endParaRPr lang="mk-MK" sz="2400" b="1" i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Пациентот треба да е седнат или легнат неколку минути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пред мерењето на притисокот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Сите пациенти на кои им се мери прит</a:t>
            </a: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сок не треба да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пушат или користат</a:t>
            </a:r>
            <a:r>
              <a:rPr kumimoji="0" lang="mk-MK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кафе најмалку 30 минути пред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мерењето на тензијата</a:t>
            </a:r>
            <a:endParaRPr kumimoji="0" lang="mk-MK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79512" y="476672"/>
            <a:ext cx="919091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Кардиоваскуларни ризик фактори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mk-MK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Немодифицирачки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Возраст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cs typeface="Times New Roman" pitchFamily="18" charset="0"/>
              </a:rPr>
              <a:t>          - Ризикот за јавување на КВБ расте со возраста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Генетска (фамилијарна) оптовареност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- Постои фамилијарна (генетска) предизпозиција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за рано јавување на КВБ (пред 60 год) и тоа најчесто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се должи на вродена(генетска) форма на хиперлипи-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демија, хипертензија, или нарушена хемостаза, како и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комбинација на повеќе фактори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mk-MK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53752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i="1" dirty="0" smtClean="0"/>
              <a:t>Скрининг за кардиоваскуларни ризик фактори</a:t>
            </a:r>
            <a:endParaRPr lang="en-US" sz="2800" b="1" i="1" dirty="0"/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95536" y="2780928"/>
            <a:ext cx="8211287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Се препорачува користење на манжетна со дел 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кој пумпа 12х13 см</a:t>
            </a:r>
            <a:r>
              <a:rPr kumimoji="0" lang="en-US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 должина од 35см, а таа да е 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 поголема  кај покрупна рака.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Делот кој што се пумпа во манжетната мора да препокрие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најмалку 80% од обемот на раката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 мерење на дијастолниот прит</a:t>
            </a: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сок се користи губењето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фазата 5 од Коротковиот звук</a:t>
            </a:r>
            <a:endParaRPr kumimoji="0" lang="mk-MK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1000108"/>
            <a:ext cx="21667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i="1" dirty="0" smtClean="0"/>
              <a:t>Хипертезија</a:t>
            </a:r>
            <a:endParaRPr lang="en-US" sz="24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22849" y="1772816"/>
            <a:ext cx="91211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dirty="0" smtClean="0"/>
              <a:t>Кога се мери притисокот се препорачува да се спроведат </a:t>
            </a:r>
          </a:p>
          <a:p>
            <a:r>
              <a:rPr lang="mk-MK" sz="2400" b="1" dirty="0" smtClean="0"/>
              <a:t>следниве процедури</a:t>
            </a:r>
            <a:r>
              <a:rPr lang="en-US" sz="2400" b="1" dirty="0" smtClean="0"/>
              <a:t>:</a:t>
            </a:r>
            <a:endParaRPr lang="en-US" sz="2400" b="1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i="1" dirty="0" smtClean="0"/>
              <a:t>Скрининг за кардиоваскуларни ризик фактори</a:t>
            </a:r>
            <a:endParaRPr lang="en-US" sz="28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2437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i="1" dirty="0" smtClean="0"/>
              <a:t>Хипертензија</a:t>
            </a:r>
            <a:r>
              <a:rPr lang="en-US" sz="2400" b="1" i="1" dirty="0" smtClean="0"/>
              <a:t> </a:t>
            </a:r>
            <a:endParaRPr lang="en-US" sz="24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2060848"/>
            <a:ext cx="77000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i="1" dirty="0" smtClean="0"/>
              <a:t>Кога се мери притисокот се препорачува да се </a:t>
            </a:r>
          </a:p>
          <a:p>
            <a:r>
              <a:rPr lang="mk-MK" sz="2400" b="1" i="1" dirty="0" smtClean="0"/>
              <a:t>спроведат следниве процедури</a:t>
            </a:r>
            <a:r>
              <a:rPr lang="en-US" sz="2400" b="1" i="1" dirty="0" smtClean="0"/>
              <a:t>:</a:t>
            </a:r>
            <a:endParaRPr lang="en-US" sz="2400" b="1" i="1" dirty="0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57158" y="3071810"/>
            <a:ext cx="756296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првиот преглед се мери притисок на обете раце, 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 за валидна се зема повисоката вредност</a:t>
            </a:r>
            <a:endParaRPr kumimoji="0" lang="mk-MK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Се препорачува да се изведат најмалку 2 мерења во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растојание од 2 мин. </a:t>
            </a:r>
            <a:endParaRPr lang="en-US" sz="24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Ако меѓу нив постои разлика повеќе од 10 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mmHg</a:t>
            </a:r>
            <a:r>
              <a:rPr kumimoji="0" lang="en-US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во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систола се прави и дополнително мерење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800" b="1" i="1" dirty="0" smtClean="0"/>
              <a:t>Скрининг за кардиоваскуларни ризик фактори</a:t>
            </a:r>
            <a:endParaRPr lang="en-US" sz="28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857224" y="1214422"/>
            <a:ext cx="24929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800" b="1" i="1" dirty="0" smtClean="0"/>
              <a:t>Хипертензија</a:t>
            </a:r>
            <a:r>
              <a:rPr lang="en-US" sz="2800" b="1" i="1" dirty="0" smtClean="0"/>
              <a:t> </a:t>
            </a:r>
            <a:endParaRPr lang="en-US" sz="28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1785926"/>
            <a:ext cx="77000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i="1" dirty="0" smtClean="0"/>
              <a:t>Кога се мери притисокот се препорачува да се </a:t>
            </a:r>
          </a:p>
          <a:p>
            <a:r>
              <a:rPr lang="mk-MK" sz="2400" b="1" i="1" dirty="0" smtClean="0"/>
              <a:t>спроведат следниве  процедури </a:t>
            </a:r>
            <a:r>
              <a:rPr lang="en-US" sz="2400" b="1" i="1" dirty="0" smtClean="0"/>
              <a:t>:</a:t>
            </a:r>
            <a:endParaRPr lang="en-US" sz="2400" b="1" i="1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320889" y="2928934"/>
            <a:ext cx="82672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Кај повозрасни и дијабетичари притисокот се мери во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стоечка и лежечка положба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Без разлика од положбата на пациентот манжетната 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од апарататот за мерење на притисок треба да 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биде на ниво на срцето</a:t>
            </a:r>
            <a:endParaRPr kumimoji="0" lang="mk-MK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800" b="1" i="1" dirty="0" smtClean="0"/>
              <a:t>Скрининг за кардиоваскуларни ризик фактори</a:t>
            </a:r>
            <a:endParaRPr lang="en-US" sz="28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785786" y="1500174"/>
            <a:ext cx="27567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Diabetes mellitus</a:t>
            </a:r>
            <a:endParaRPr lang="en-US" sz="2800" b="1" i="1" dirty="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2172764"/>
            <a:ext cx="938943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Скринингот на асимптоматските пациенти за </a:t>
            </a:r>
            <a:endParaRPr lang="mk-MK" sz="2400" b="1" i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присуствона 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Diabetes mellitus </a:t>
            </a:r>
            <a:r>
              <a:rPr kumimoji="0" lang="en-US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се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врши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следниов начин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Тестирањето се врши на било која возраст при присуство 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еден или</a:t>
            </a:r>
            <a:r>
              <a:rPr kumimoji="0" lang="en-US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повеќе ризик фактори за појава на шекерна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болест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Кај оние без ризик фактори скринигот почнува по 40 година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од животот</a:t>
            </a:r>
            <a:endParaRPr kumimoji="0" lang="mk-MK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Најпрво се одредува гликемија на гладно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315416"/>
            <a:ext cx="8229600" cy="1143000"/>
          </a:xfrm>
        </p:spPr>
        <p:txBody>
          <a:bodyPr>
            <a:normAutofit/>
          </a:bodyPr>
          <a:lstStyle/>
          <a:p>
            <a:r>
              <a:rPr lang="mk-MK" sz="2400" b="1" i="1" dirty="0" smtClean="0"/>
              <a:t>Скрининг за кардиоваскуларни ризик фактори</a:t>
            </a:r>
            <a:endParaRPr lang="en-US" sz="2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620688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Diabetes mellitus</a:t>
            </a:r>
            <a:endParaRPr lang="en-US" sz="2400" b="1" i="1" dirty="0"/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1340768"/>
            <a:ext cx="7863563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mk-MK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Кај пациенти со симптоми типични за Diabetes mellitus 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2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mk-MK" sz="2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тој се потврдува кога постои;</a:t>
            </a:r>
            <a:endParaRPr kumimoji="0" lang="en-US" sz="2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mk-MK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Вредност на гликемија </a:t>
            </a:r>
            <a:r>
              <a:rPr kumimoji="0" lang="mk-MK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 бил кој период од  денот   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&gt;</a:t>
            </a:r>
            <a:r>
              <a:rPr kumimoji="0" lang="mk-MK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11,1</a:t>
            </a:r>
            <a:r>
              <a:rPr kumimoji="0" lang="en-US" sz="20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m.mol/l</a:t>
            </a:r>
            <a:endParaRPr kumimoji="0" lang="en-US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mk-MK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Гликемија на гладно                                                        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&gt;  </a:t>
            </a:r>
            <a:r>
              <a:rPr kumimoji="0" lang="mk-MK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7,0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m.mol/l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20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mk-MK" sz="20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Г</a:t>
            </a:r>
            <a:r>
              <a:rPr kumimoji="0" lang="mk-MK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ликемија по вториот час од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OGT</a:t>
            </a:r>
            <a:r>
              <a:rPr lang="mk-MK" sz="2000" b="1" i="1" baseline="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Т</a:t>
            </a:r>
            <a:r>
              <a:rPr kumimoji="0" lang="en-US" sz="20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</a:t>
            </a:r>
            <a:r>
              <a:rPr kumimoji="0" lang="mk-MK" sz="20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en-US" sz="20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&gt;</a:t>
            </a:r>
            <a:r>
              <a:rPr kumimoji="0" lang="mk-MK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11,1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m.mol/l</a:t>
            </a:r>
            <a:endParaRPr kumimoji="0" lang="mk-MK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43608" y="3717032"/>
            <a:ext cx="692948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mk-MK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Кога се присутни овие вредности, а има одсуство на типични </a:t>
            </a:r>
            <a:endParaRPr lang="en-US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lang="mk-MK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симптоми неопходно е повторување на тестот во друг ден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mk-MK" dirty="0" smtClean="0">
                <a:latin typeface="Calibri" pitchFamily="34" charset="0"/>
                <a:cs typeface="Times New Roman" pitchFamily="18" charset="0"/>
              </a:rPr>
              <a:t>   Пациенти со гликемија од 6,1 – 6,9 </a:t>
            </a:r>
            <a:r>
              <a:rPr lang="en-US" dirty="0" smtClean="0">
                <a:latin typeface="Calibri" pitchFamily="34" charset="0"/>
                <a:cs typeface="Times New Roman" pitchFamily="18" charset="0"/>
              </a:rPr>
              <a:t>m.mol/l </a:t>
            </a:r>
            <a:r>
              <a:rPr lang="mk-MK" dirty="0" smtClean="0">
                <a:latin typeface="Calibri" pitchFamily="34" charset="0"/>
                <a:cs typeface="Times New Roman" pitchFamily="18" charset="0"/>
              </a:rPr>
              <a:t>одат на </a:t>
            </a:r>
            <a:r>
              <a:rPr lang="en-US" dirty="0" smtClean="0">
                <a:latin typeface="Calibri" pitchFamily="34" charset="0"/>
                <a:cs typeface="Times New Roman" pitchFamily="18" charset="0"/>
              </a:rPr>
              <a:t>OGTT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mk-MK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mk-MK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Во било кој период од денот значи вредност на гликемија</a:t>
            </a:r>
            <a:endParaRPr lang="en-US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lang="mk-MK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независно од земениот оброк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mk-MK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На гладно значи без користење на храна најмалку 8 часа</a:t>
            </a:r>
            <a:endParaRPr lang="en-US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dirty="0" smtClean="0">
                <a:latin typeface="Calibri" pitchFamily="34" charset="0"/>
                <a:cs typeface="Times New Roman" pitchFamily="18" charset="0"/>
              </a:rPr>
              <a:t>   </a:t>
            </a:r>
            <a:r>
              <a:rPr lang="mk-MK" dirty="0" smtClean="0">
                <a:latin typeface="Calibri" pitchFamily="34" charset="0"/>
                <a:cs typeface="Times New Roman" pitchFamily="18" charset="0"/>
              </a:rPr>
              <a:t>Одредување на гликемија на гладно е најчесто користен тест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mk-MK" dirty="0" smtClean="0">
                <a:latin typeface="Calibri" pitchFamily="34" charset="0"/>
                <a:cs typeface="Times New Roman" pitchFamily="18" charset="0"/>
              </a:rPr>
              <a:t>   Одредување на </a:t>
            </a:r>
            <a:r>
              <a:rPr lang="en-US" dirty="0" smtClean="0">
                <a:latin typeface="Calibri" pitchFamily="34" charset="0"/>
                <a:cs typeface="Times New Roman" pitchFamily="18" charset="0"/>
              </a:rPr>
              <a:t>HbA1C </a:t>
            </a:r>
            <a:r>
              <a:rPr lang="mk-MK" dirty="0" smtClean="0">
                <a:latin typeface="Calibri" pitchFamily="34" charset="0"/>
                <a:cs typeface="Times New Roman" pitchFamily="18" charset="0"/>
              </a:rPr>
              <a:t> не е препорачува за рутински скрининг кај пациенти со не докажан ДМ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mk-MK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800" b="1" i="1" dirty="0" smtClean="0"/>
              <a:t>Скрининг за кардиоваскуларни ризик фактори</a:t>
            </a:r>
            <a:endParaRPr lang="en-US" sz="2800" b="1" i="1" dirty="0"/>
          </a:p>
        </p:txBody>
      </p:sp>
      <p:sp>
        <p:nvSpPr>
          <p:cNvPr id="4" name="Rectangle 3"/>
          <p:cNvSpPr/>
          <p:nvPr/>
        </p:nvSpPr>
        <p:spPr>
          <a:xfrm flipH="1">
            <a:off x="755576" y="1556792"/>
            <a:ext cx="47149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mk-MK" sz="2400" b="1" i="1" dirty="0" smtClean="0">
                <a:solidFill>
                  <a:prstClr val="black"/>
                </a:solidFill>
              </a:rPr>
              <a:t>Физичка активност</a:t>
            </a:r>
            <a:endParaRPr lang="en-US" sz="2400" b="1" i="1" dirty="0">
              <a:solidFill>
                <a:prstClr val="black"/>
              </a:solidFill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2276872"/>
            <a:ext cx="952196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Сите спортисти треба да вршат скрининг еднаш годишно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Учесниците во спортски активности од рекреативен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карактер треба да се мотивираат за скрининг годишно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 пополнување  прашалник кој ќе биде разгледан од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медицинско лице, по што по потреба ќе биде консултиран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лекар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Скрингот пред позначајна физичка активност се</a:t>
            </a:r>
            <a:r>
              <a:rPr kumimoji="0" lang="mk-MK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спроведува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ризик стратифицирани групи на атлети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400" b="1" i="1" dirty="0" smtClean="0"/>
              <a:t>Скрининг за кардиоваскуларни ризик фактори</a:t>
            </a:r>
            <a:endParaRPr lang="en-US" sz="2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714348" y="1000108"/>
            <a:ext cx="33463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i="1" dirty="0" smtClean="0">
                <a:latin typeface="+mj-lt"/>
              </a:rPr>
              <a:t>Физичка активност</a:t>
            </a:r>
            <a:endParaRPr lang="en-US" sz="2400" b="1" i="1" dirty="0">
              <a:latin typeface="+mj-lt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1785926"/>
            <a:ext cx="878426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Скринингот кај атлети кои имаат поинтензивен физички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напор може да биде изведен во повеќе нивоа, каде што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ќе биде направено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-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ЕКГ во мир,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-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РТГ на пулмо,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-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коронарен стрес тест,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- ехокардиограм,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-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анализи на крвта, и урината и др.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Помеѓу два скрининга може да се изведе по потреба 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скратен скрининг протокол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400" b="1" dirty="0" smtClean="0"/>
              <a:t>Скрининг за кардиоваскуларни ризик фактори</a:t>
            </a:r>
            <a:endParaRPr lang="en-US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908720"/>
            <a:ext cx="88823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i="1" dirty="0" smtClean="0"/>
              <a:t>Скрининг за аортна абдоминална аневризма,ПАБ, ЦВБ </a:t>
            </a:r>
          </a:p>
          <a:p>
            <a:r>
              <a:rPr lang="mk-MK" sz="2400" b="1" i="1" dirty="0" smtClean="0"/>
              <a:t>                           и атријална фибрилација</a:t>
            </a:r>
            <a:endParaRPr lang="en-US" sz="2400" b="1" i="1" dirty="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2285992"/>
            <a:ext cx="870430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Рутинска ултразвучна проценка на аортата се препорачува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и кај асимптоматски пациенти (мажи) на возраст над  65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години со</a:t>
            </a:r>
            <a:r>
              <a:rPr kumimoji="0" lang="mk-MK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долгогодишен хипертензивен и пушачки стаж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Рутински скрининг за абдоминална аортна аневризма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кај жени не се препорачува</a:t>
            </a:r>
            <a:endParaRPr kumimoji="0" lang="mk-MK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4149080"/>
            <a:ext cx="925131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Рутински скрининг за каротидна артериска стеноза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не се препорачува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Скринигот за атријална фибрилација, најпрво се состои од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палпација на пулсот, а при нерегуларен пулс се изведува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 ЕКГ</a:t>
            </a:r>
            <a:endParaRPr kumimoji="0" lang="mk-MK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-214338"/>
            <a:ext cx="8229600" cy="1143000"/>
          </a:xfrm>
        </p:spPr>
        <p:txBody>
          <a:bodyPr>
            <a:normAutofit/>
          </a:bodyPr>
          <a:lstStyle/>
          <a:p>
            <a:r>
              <a:rPr lang="mk-MK" sz="2400" b="1" i="1" dirty="0" smtClean="0"/>
              <a:t>Скрининг за кардиоваскуларни ризик фактори</a:t>
            </a:r>
            <a:endParaRPr lang="en-US" sz="2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1196752"/>
            <a:ext cx="17770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i="1" dirty="0" smtClean="0"/>
              <a:t>Биохемија</a:t>
            </a:r>
            <a:endParaRPr lang="en-US" sz="2400" b="1" i="1" dirty="0"/>
          </a:p>
        </p:txBody>
      </p:sp>
      <p:sp>
        <p:nvSpPr>
          <p:cNvPr id="4" name="Rectangle 3"/>
          <p:cNvSpPr/>
          <p:nvPr/>
        </p:nvSpPr>
        <p:spPr>
          <a:xfrm>
            <a:off x="611560" y="2132856"/>
            <a:ext cx="78581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mk-MK" sz="2400" dirty="0" smtClean="0"/>
              <a:t> Одредувањето на липиди треба да се врши само од крв    која е земена од вена, а не од примерок на крв земен од прст</a:t>
            </a:r>
            <a:endParaRPr lang="en-US" sz="2400" dirty="0" smtClean="0"/>
          </a:p>
          <a:p>
            <a:pPr lvl="0">
              <a:buFont typeface="Wingdings" pitchFamily="2" charset="2"/>
              <a:buChar char="v"/>
            </a:pPr>
            <a:r>
              <a:rPr lang="mk-MK" sz="2400" dirty="0" smtClean="0"/>
              <a:t> Од венската крв треба да се одредат; </a:t>
            </a:r>
          </a:p>
          <a:p>
            <a:pPr lvl="0"/>
            <a:r>
              <a:rPr lang="mk-MK" sz="2400" dirty="0" smtClean="0"/>
              <a:t>              - вкупни липиди, </a:t>
            </a:r>
          </a:p>
          <a:p>
            <a:pPr lvl="0"/>
            <a:r>
              <a:rPr lang="mk-MK" sz="2400" dirty="0" smtClean="0"/>
              <a:t>              - холестерол,</a:t>
            </a:r>
          </a:p>
          <a:p>
            <a:pPr lvl="0"/>
            <a:r>
              <a:rPr lang="mk-MK" sz="2400" dirty="0" smtClean="0"/>
              <a:t>              - триглицериди,</a:t>
            </a:r>
          </a:p>
          <a:p>
            <a:pPr lvl="0"/>
            <a:r>
              <a:rPr lang="mk-MK" sz="2400" dirty="0" smtClean="0"/>
              <a:t>              - </a:t>
            </a:r>
            <a:r>
              <a:rPr lang="en-US" sz="2400" dirty="0" smtClean="0"/>
              <a:t>HDL-C, LDL-C.</a:t>
            </a:r>
            <a:endParaRPr lang="mk-MK" sz="2400" dirty="0" smtClean="0"/>
          </a:p>
          <a:p>
            <a:pPr lvl="0"/>
            <a:r>
              <a:rPr lang="mk-MK" sz="2400" dirty="0" smtClean="0"/>
              <a:t>              - вредноста на </a:t>
            </a:r>
            <a:r>
              <a:rPr lang="en-US" sz="2400" dirty="0" smtClean="0"/>
              <a:t>LDL-C </a:t>
            </a:r>
            <a:r>
              <a:rPr lang="mk-MK" sz="2400" dirty="0" smtClean="0"/>
              <a:t> по потреба  може и да  се пресмета.</a:t>
            </a:r>
            <a:endParaRPr lang="en-US" sz="2400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400" b="1" i="1" dirty="0" smtClean="0"/>
              <a:t>Скрининг за кардиоваскуларни ризик фактори</a:t>
            </a:r>
            <a:endParaRPr lang="en-US" sz="2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1556792"/>
            <a:ext cx="17770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i="1" dirty="0" smtClean="0"/>
              <a:t>Биохемија</a:t>
            </a:r>
            <a:endParaRPr lang="en-US" sz="2400" b="1" i="1" dirty="0"/>
          </a:p>
        </p:txBody>
      </p:sp>
      <p:sp>
        <p:nvSpPr>
          <p:cNvPr id="4" name="Rectangle 3"/>
          <p:cNvSpPr/>
          <p:nvPr/>
        </p:nvSpPr>
        <p:spPr>
          <a:xfrm>
            <a:off x="428596" y="2428868"/>
            <a:ext cx="8286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mk-MK" sz="2400" dirty="0" smtClean="0"/>
              <a:t>Одредување на липопротеин (а) не се препорачува во рутинската   пракса.(страна 43)</a:t>
            </a:r>
            <a:endParaRPr lang="en-US" sz="2400" dirty="0" smtClean="0"/>
          </a:p>
          <a:p>
            <a:pPr lvl="0">
              <a:buFont typeface="Wingdings" pitchFamily="2" charset="2"/>
              <a:buChar char="v"/>
            </a:pPr>
            <a:r>
              <a:rPr lang="mk-MK" sz="2400" dirty="0" smtClean="0"/>
              <a:t>По одредувањето на глобалниот кардиоваскуларен ризик, липопротеинот (а) може да се одреди кај пациенти со јака фамилиарна предиспонираност за појава на КАБ</a:t>
            </a:r>
            <a:endParaRPr lang="en-US" sz="2400" dirty="0" smtClean="0"/>
          </a:p>
          <a:p>
            <a:pPr lvl="0">
              <a:buFont typeface="Wingdings" pitchFamily="2" charset="2"/>
              <a:buChar char="v"/>
            </a:pPr>
            <a:r>
              <a:rPr lang="mk-MK" sz="2400" dirty="0" smtClean="0"/>
              <a:t>Рутински одредување на Аполипопопротеин (б) не се препорачува</a:t>
            </a:r>
            <a:endParaRPr 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424988"/>
            <a:ext cx="9654951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lang="mk-MK" sz="32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en-US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ардиов</a:t>
            </a:r>
            <a:r>
              <a:rPr kumimoji="0" lang="mk-MK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en-US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ску</a:t>
            </a:r>
            <a:r>
              <a:rPr kumimoji="0" lang="mk-MK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ла</a:t>
            </a:r>
            <a:r>
              <a:rPr kumimoji="0" lang="en-US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рни</a:t>
            </a: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ризик</a:t>
            </a: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фактори</a:t>
            </a:r>
            <a:r>
              <a:rPr kumimoji="0" lang="mk-MK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mk-MK" sz="28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mk-MK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mk-MK" sz="3200" dirty="0" smtClean="0">
                <a:latin typeface="Arial" pitchFamily="34" charset="0"/>
              </a:rPr>
              <a:t>   </a:t>
            </a: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Diabetes mellitus</a:t>
            </a:r>
            <a:endParaRPr kumimoji="0" lang="mk-MK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Diabetes mellitus 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има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6,</a:t>
            </a:r>
            <a:r>
              <a:rPr lang="mk-MK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0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%</a:t>
            </a:r>
            <a:r>
              <a:rPr kumimoji="0" lang="mk-M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)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од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популацијата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mk-MK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mk-MK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Македонија</a:t>
            </a:r>
            <a:endParaRPr kumimoji="0" lang="mk-MK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mk-M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65%</a:t>
            </a:r>
            <a:r>
              <a:rPr kumimoji="0" lang="mk-MK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од болните со шеќерна болест ќе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починат од кардиоваскуларни компликации</a:t>
            </a:r>
            <a:endParaRPr kumimoji="0" lang="mk-MK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Оваа категорија на пациенти имаат смртност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од </a:t>
            </a: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КАБ 2-4</a:t>
            </a:r>
            <a:r>
              <a:rPr lang="mk-MK" sz="2800" b="1" i="1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х </a:t>
            </a: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повисока од оние без ДМ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400" b="1" i="1" dirty="0" smtClean="0"/>
              <a:t>Скрининг за кардиоваскуларни ризик фактори</a:t>
            </a:r>
            <a:endParaRPr lang="en-US" sz="2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642910" y="1071546"/>
            <a:ext cx="17770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i="1" dirty="0" smtClean="0"/>
              <a:t>Биохемија</a:t>
            </a:r>
            <a:endParaRPr lang="en-US" sz="2400" b="1" i="1" dirty="0"/>
          </a:p>
        </p:txBody>
      </p:sp>
      <p:sp>
        <p:nvSpPr>
          <p:cNvPr id="4" name="Rectangle 3"/>
          <p:cNvSpPr/>
          <p:nvPr/>
        </p:nvSpPr>
        <p:spPr>
          <a:xfrm>
            <a:off x="357158" y="2143116"/>
            <a:ext cx="80010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mk-MK" sz="2400" dirty="0" smtClean="0"/>
              <a:t>Мерење на високо сензитивен  С – реактивен протеин се препорачува само во случаите кога ризикот за фатални кардиоваскуларни инциденти на 10 годишно ниво е поголем од 5%</a:t>
            </a:r>
            <a:endParaRPr lang="en-US" sz="2400" dirty="0" smtClean="0"/>
          </a:p>
          <a:p>
            <a:pPr lvl="0">
              <a:buFont typeface="Wingdings" pitchFamily="2" charset="2"/>
              <a:buChar char="v"/>
            </a:pPr>
            <a:r>
              <a:rPr lang="mk-MK" sz="2400" dirty="0" smtClean="0"/>
              <a:t>Ако вредноста на високосензитивниот С- реактивен протеин е помала од 3</a:t>
            </a:r>
            <a:r>
              <a:rPr lang="en-US" sz="2400" dirty="0" smtClean="0"/>
              <a:t>mg/l</a:t>
            </a:r>
            <a:r>
              <a:rPr lang="mk-MK" sz="2400" dirty="0" smtClean="0"/>
              <a:t> нема потреба да се повторува. </a:t>
            </a:r>
          </a:p>
          <a:p>
            <a:pPr lvl="0">
              <a:buFont typeface="Wingdings" pitchFamily="2" charset="2"/>
              <a:buChar char="v"/>
            </a:pPr>
            <a:r>
              <a:rPr lang="mk-MK" sz="2400" dirty="0" smtClean="0"/>
              <a:t> Кога вредноста е над 3 </a:t>
            </a:r>
            <a:r>
              <a:rPr lang="en-US" sz="2400" dirty="0" smtClean="0"/>
              <a:t>mg/l</a:t>
            </a:r>
            <a:r>
              <a:rPr lang="mk-MK" sz="2400" dirty="0" smtClean="0"/>
              <a:t> тој може да се повтори по 2 недели  кога пациентот е во стабилна состојба, без инфекција и акутна болест</a:t>
            </a:r>
            <a:endParaRPr lang="en-US" sz="2400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400" b="1" i="1" dirty="0" smtClean="0"/>
              <a:t>Скрининг за кардиоваскуларни ризик фактори</a:t>
            </a:r>
            <a:endParaRPr lang="en-US" sz="2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928662" y="1428736"/>
            <a:ext cx="15839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i="1" dirty="0" smtClean="0"/>
              <a:t>Биохемија</a:t>
            </a:r>
            <a:endParaRPr lang="en-US" sz="2400" b="1" i="1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2143116"/>
            <a:ext cx="905363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Одредување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mk-MK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-  фибриноген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-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хомоцистеин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- 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натриуретичниот пептид (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BNP, NT- pro BNP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mk-MK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не се препорачува </a:t>
            </a:r>
            <a:r>
              <a:rPr kumimoji="0" lang="en-US" sz="24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рутинскиот скрининг за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кардиоваскуларна болест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400" b="1" i="1" dirty="0" smtClean="0"/>
              <a:t>Скрининг за кардиоваскуларни ризик фактори</a:t>
            </a:r>
            <a:endParaRPr lang="en-US" sz="2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1484784"/>
            <a:ext cx="5701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dirty="0" smtClean="0"/>
              <a:t>Асимптоматстска коронарна болест</a:t>
            </a:r>
            <a:endParaRPr lang="en-US" sz="2400" b="1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29745" y="2092206"/>
            <a:ext cx="7959871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Кај асимптоматските пациенти ризикот за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кардиоваскаулрна болест прво се одредув врз основа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на глобалната </a:t>
            </a:r>
            <a:r>
              <a:rPr kumimoji="0" lang="mk-MK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проценка на ризик  факторите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en-US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Heart score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треба да се одреди врз основа на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роценката на индивидулните ризик фактпори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за појавата на мајорни коронарни инциденти</a:t>
            </a:r>
            <a:endParaRPr kumimoji="0" lang="mk-MK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400" b="1" i="1" dirty="0" smtClean="0"/>
              <a:t>Скрининг за кардиоваскуларни ризик фактори</a:t>
            </a:r>
            <a:endParaRPr lang="en-US" sz="2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187624" y="1484784"/>
            <a:ext cx="6153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dirty="0" smtClean="0"/>
              <a:t>Асимптоматска коронарна артериска болест</a:t>
            </a:r>
            <a:endParaRPr lang="en-US" sz="2400" b="1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1037" y="2386916"/>
            <a:ext cx="871552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Пациентите со шекерна болест не треба автоматски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да се класифицираат во високо ризична категорија за јавување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на кардиоваскуларни инциденти.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Т</a:t>
            </a:r>
            <a:r>
              <a:rPr kumimoji="0" lang="mk-MK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реба да се направи соодветна (поединечна ) евалуација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кардиоваскуларниот ризик</a:t>
            </a:r>
            <a:endParaRPr kumimoji="0" lang="mk-MK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400" b="1" i="1" dirty="0" smtClean="0"/>
              <a:t>Скрининг за кардиоваскуларни ризик фактори</a:t>
            </a:r>
            <a:endParaRPr lang="en-US" sz="2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115616" y="1628800"/>
            <a:ext cx="6153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dirty="0" smtClean="0"/>
              <a:t>Асимптоматска коронарна артериска болест</a:t>
            </a:r>
            <a:endParaRPr lang="en-US" sz="2400" b="1" dirty="0"/>
          </a:p>
        </p:txBody>
      </p:sp>
      <p:sp>
        <p:nvSpPr>
          <p:cNvPr id="80897" name="Rectangle 1"/>
          <p:cNvSpPr>
            <a:spLocks noChangeArrowheads="1"/>
          </p:cNvSpPr>
          <p:nvPr/>
        </p:nvSpPr>
        <p:spPr bwMode="auto">
          <a:xfrm>
            <a:off x="-2927157" y="2740279"/>
            <a:ext cx="1165780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8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kumimoji="0" lang="mk-MK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Кај ниско ризичните пациенти  (помалку од 1%, </a:t>
            </a:r>
          </a:p>
          <a:p>
            <a:pPr lvl="8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mk-MK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10 годишен ризик за КАБ)   дополнителни </a:t>
            </a:r>
          </a:p>
          <a:p>
            <a:pPr lvl="8" algn="just" fontAlgn="base">
              <a:spcBef>
                <a:spcPct val="0"/>
              </a:spcBef>
              <a:spcAft>
                <a:spcPct val="0"/>
              </a:spcAft>
            </a:pPr>
            <a:r>
              <a:rPr lang="mk-MK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mk-MK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испитувања  за коронарна артериска болес</a:t>
            </a:r>
            <a:r>
              <a:rPr kumimoji="0" lang="mk-MK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 </a:t>
            </a:r>
          </a:p>
          <a:p>
            <a:pPr lvl="8" algn="just" fontAlgn="base">
              <a:spcBef>
                <a:spcPct val="0"/>
              </a:spcBef>
              <a:spcAft>
                <a:spcPct val="0"/>
              </a:spcAft>
            </a:pPr>
            <a:r>
              <a:rPr lang="mk-MK" sz="2400" b="1" baseline="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mk-MK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 се препорачуваат</a:t>
            </a:r>
            <a:endParaRPr kumimoji="0" lang="mk-MK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400" b="1" i="1" dirty="0" smtClean="0"/>
              <a:t>Скрининг за кардиоваскуларни ризик фактори</a:t>
            </a:r>
            <a:endParaRPr lang="en-US" sz="2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412776"/>
            <a:ext cx="6153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dirty="0" smtClean="0"/>
              <a:t>Асимптоматска коронарна артериска болест</a:t>
            </a:r>
            <a:endParaRPr lang="en-US" sz="2400" b="1" dirty="0"/>
          </a:p>
        </p:txBody>
      </p:sp>
      <p:sp>
        <p:nvSpPr>
          <p:cNvPr id="79873" name="Rectangle 1"/>
          <p:cNvSpPr>
            <a:spLocks noChangeArrowheads="1"/>
          </p:cNvSpPr>
          <p:nvPr/>
        </p:nvSpPr>
        <p:spPr bwMode="auto">
          <a:xfrm>
            <a:off x="172772" y="2179796"/>
            <a:ext cx="7634334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Кај асимптоматски пациенти со</a:t>
            </a:r>
            <a:r>
              <a:rPr kumimoji="0" lang="mk-MK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висок </a:t>
            </a:r>
            <a:r>
              <a:rPr kumimoji="0" lang="mk-MK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ризик за КВБ  (</a:t>
            </a:r>
            <a:r>
              <a:rPr lang="mk-MK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5-10% </a:t>
            </a:r>
            <a:r>
              <a:rPr kumimoji="0" lang="mk-MK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 КВБ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mk-MK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 наредните 10 години) или многу висок ризик (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&gt;</a:t>
            </a:r>
            <a:r>
              <a:rPr lang="mk-MK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10</a:t>
            </a:r>
            <a:r>
              <a:rPr kumimoji="0" lang="mk-MK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% ризик)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mk-MK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дополнителен скринингот може да опфати;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mk-MK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Коронарен треад мил стрес тест се изведува  кога се оценуваат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-  повеке ризик фактори како водич за ризик редукциона терапија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-  Се евалуира асимпроматски маж постар од 45 години и жена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mk-MK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постара од 55 години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mk-MK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кога планираат да почнат со интензивни вежби и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mk-MK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lang="en-US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mk-MK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имаат професија која </a:t>
            </a:r>
            <a:r>
              <a:rPr kumimoji="0" lang="mk-MK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може да влијае на јавната безбедност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mk-MK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mk-MK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се наоѓаат во високо ризична група за развој на КАБ заради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mk-MK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придружни заболувања,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lang="en-US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mk-MK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проценката на асимптоматски дијабетичари кои планираат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lang="en-US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mk-MK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интензивно вежбање</a:t>
            </a:r>
            <a:endParaRPr kumimoji="0" lang="mk-MK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400" b="1" i="1" dirty="0" smtClean="0"/>
              <a:t>Скрининг за кардиоваскуларни ризик фактори</a:t>
            </a:r>
            <a:endParaRPr lang="en-US" sz="2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1628800"/>
            <a:ext cx="6153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dirty="0" smtClean="0"/>
              <a:t>Асимптоматска коронарна артериска болест</a:t>
            </a:r>
            <a:endParaRPr lang="en-US" sz="2400" b="1" dirty="0"/>
          </a:p>
        </p:txBody>
      </p:sp>
      <p:sp>
        <p:nvSpPr>
          <p:cNvPr id="78849" name="Rectangle 1"/>
          <p:cNvSpPr>
            <a:spLocks noChangeArrowheads="1"/>
          </p:cNvSpPr>
          <p:nvPr/>
        </p:nvSpPr>
        <p:spPr bwMode="auto">
          <a:xfrm>
            <a:off x="37329" y="2204864"/>
            <a:ext cx="858363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Коронарниот калциум скор (CACS)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одреден со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компјутеризираната томографија може да се користи како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дополнителен параметар кај пациентите со среден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коронарен артериски ризик за врз основа на високиот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CASC </a:t>
            </a: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да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се изврши рекласификација во висок коронарен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ризик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400" b="1" i="1" dirty="0" smtClean="0"/>
              <a:t>Скрининг за кардиоваскуларни ризик фактори</a:t>
            </a:r>
            <a:endParaRPr lang="en-US" sz="2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1124744"/>
            <a:ext cx="6153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dirty="0" smtClean="0"/>
              <a:t>Асимптоматска коронарна артериска болест</a:t>
            </a:r>
            <a:endParaRPr lang="en-US" sz="2400" b="1" dirty="0"/>
          </a:p>
        </p:txBody>
      </p:sp>
      <p:sp>
        <p:nvSpPr>
          <p:cNvPr id="4" name="Rectangle 3"/>
          <p:cNvSpPr/>
          <p:nvPr/>
        </p:nvSpPr>
        <p:spPr>
          <a:xfrm>
            <a:off x="1043608" y="2132856"/>
            <a:ext cx="64624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mk-MK" sz="2400" dirty="0" smtClean="0"/>
              <a:t> Рутинско правење на ЕКГ  за скриниг на КАБ кај асимптоматски пациенти не се препорачува,</a:t>
            </a:r>
          </a:p>
          <a:p>
            <a:pPr lvl="0">
              <a:buFont typeface="Wingdings" pitchFamily="2" charset="2"/>
              <a:buChar char="v"/>
            </a:pPr>
            <a:r>
              <a:rPr lang="mk-MK" sz="2400" dirty="0" smtClean="0"/>
              <a:t>Рутинска промена на тред мил тест за скрининг на коронарна артериска болест кај асимптоматски индивидуи со низок кон среден ризик не се препорачува.</a:t>
            </a:r>
          </a:p>
          <a:p>
            <a:pPr lvl="0">
              <a:buFont typeface="Wingdings" pitchFamily="2" charset="2"/>
              <a:buChar char="v"/>
            </a:pPr>
            <a:r>
              <a:rPr lang="mk-MK" sz="2400" dirty="0" smtClean="0"/>
              <a:t> Кај оние со висок ризик поголен од  5% за 10 години може да се примени</a:t>
            </a:r>
            <a:endParaRPr lang="en-US" sz="2400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400" b="1" i="1" dirty="0" smtClean="0"/>
              <a:t>Скрининг за кардиоваскуларни ризик фактори</a:t>
            </a:r>
            <a:endParaRPr lang="en-US" sz="2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331640" y="1556792"/>
            <a:ext cx="6153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dirty="0" smtClean="0"/>
              <a:t>Асимптоматска коронарна артериска болест</a:t>
            </a:r>
            <a:endParaRPr lang="en-US" sz="2400" b="1" dirty="0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467544" y="2924944"/>
            <a:ext cx="816890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Потреба на СТ ангио или коронарографија како </a:t>
            </a:r>
            <a:endParaRPr lang="mk-MK" sz="24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скрининг тест</a:t>
            </a:r>
            <a:r>
              <a:rPr kumimoji="0" lang="mk-MK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кај низок и среден ризик на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асимптоматски   пациенти во асимптоматси случаи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 се препорачува</a:t>
            </a:r>
            <a:endParaRPr kumimoji="0" lang="mk-MK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400" b="1" i="1" dirty="0" smtClean="0"/>
              <a:t>Скрининг за кардиоваскуларни ризик фактори</a:t>
            </a:r>
            <a:endParaRPr lang="en-US" sz="2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1412776"/>
            <a:ext cx="6153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dirty="0" smtClean="0"/>
              <a:t>Асимптоматска коронарна артериска болест</a:t>
            </a:r>
            <a:endParaRPr lang="en-US" sz="2400" b="1" dirty="0"/>
          </a:p>
        </p:txBody>
      </p:sp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1043608" y="2780928"/>
            <a:ext cx="684623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mk-MK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Проценка на каротидна ИМТ не се препорачува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 рутинска кардиоваскуларна проценка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mk-MK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mk-MK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03389" y="276999"/>
            <a:ext cx="8911542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mk-MK" sz="32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mk-MK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ардиоваску</a:t>
            </a:r>
            <a:r>
              <a:rPr lang="mk-MK" sz="32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л</a:t>
            </a: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mk-MK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рни ризик фактори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mk-MK" sz="28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</a:t>
            </a:r>
            <a:endParaRPr kumimoji="0" lang="mk-MK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</a:t>
            </a:r>
            <a:r>
              <a:rPr kumimoji="0" lang="mk-MK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Хипертензија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Хипертензија има 20% од популацијата или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секој 2 постар од 50 год.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Хипертоничари се сите оние кои имаат ТА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&gt;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140/90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mmHg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Пациентите со високо нормални вредности на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TA</a:t>
            </a:r>
            <a:endParaRPr kumimoji="0" lang="mk-MK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(130-139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mmHg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-систола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 85-89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mmHg </a:t>
            </a:r>
            <a:r>
              <a:rPr lang="en-US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дијастола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треба да започнат со  хигиенско диететски </a:t>
            </a:r>
            <a:r>
              <a:rPr lang="en-US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режим)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Смртноста од КВ компликации линерано и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прогресивно расте со зголемувањето на притисокот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 секое зголемување од 20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mmHg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(систола) и  10 </a:t>
            </a:r>
            <a:r>
              <a:rPr lang="en-US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mmHg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(дијастола)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ризикот од КВ смртност се дуплира </a:t>
            </a:r>
            <a:endParaRPr kumimoji="0" lang="mk-MK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400" b="1" i="1" dirty="0" smtClean="0"/>
              <a:t>Скрининг за кардиоваскуларни ризик фактори</a:t>
            </a:r>
            <a:endParaRPr lang="en-US" sz="2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1412776"/>
            <a:ext cx="6153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dirty="0" smtClean="0"/>
              <a:t>Асимптоматска коронарна артериска болест</a:t>
            </a:r>
            <a:endParaRPr lang="en-US" sz="2400" b="1" dirty="0"/>
          </a:p>
        </p:txBody>
      </p:sp>
      <p:sp>
        <p:nvSpPr>
          <p:cNvPr id="73729" name="Rectangle 1"/>
          <p:cNvSpPr>
            <a:spLocks noChangeArrowheads="1"/>
          </p:cNvSpPr>
          <p:nvPr/>
        </p:nvSpPr>
        <p:spPr bwMode="auto">
          <a:xfrm>
            <a:off x="0" y="2060848"/>
            <a:ext cx="923624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Се препорачува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ABI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да се примени како скриниг тест кај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пациенти со висок ризик за периферна васку</a:t>
            </a: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л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арна болест,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односно;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-  Пациенти помлади од 50 години со дијабетес  најмалку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еден од други ризик  фактори како : пушење,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дислипидемија, хипертензија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-  Возраст од 50-69 години со придружен 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DM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и пушење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-  Возраст од 70 и повеке години</a:t>
            </a:r>
            <a:endParaRPr kumimoji="0" lang="mk-MK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mk-MK" sz="2400" dirty="0" smtClean="0">
                <a:ea typeface="Calibri" pitchFamily="34" charset="0"/>
                <a:cs typeface="Times New Roman" pitchFamily="18" charset="0"/>
              </a:rPr>
              <a:t>    </a:t>
            </a:r>
            <a:r>
              <a:rPr lang="en-US" sz="2400" dirty="0" smtClean="0">
                <a:ea typeface="Calibri" pitchFamily="34" charset="0"/>
                <a:cs typeface="Times New Roman" pitchFamily="18" charset="0"/>
              </a:rPr>
              <a:t>ABI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може да се изведе и кај пациенти кои имаат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            -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интермитентен ризик за КАБ заради можност од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ea typeface="Calibri" pitchFamily="34" charset="0"/>
                <a:cs typeface="Times New Roman" pitchFamily="18" charset="0"/>
              </a:rPr>
              <a:t>            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рекласификација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400" b="1" i="1" dirty="0" smtClean="0"/>
              <a:t>Скрининг за кардиоваскуларни ризик фактори</a:t>
            </a:r>
            <a:endParaRPr lang="en-US" sz="2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043608" y="980728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sz="2000" b="1" i="1" dirty="0" smtClean="0"/>
              <a:t>Асимптоматска коронарна артериска болест (пациенти со ДМ и хронична ренална болест)</a:t>
            </a:r>
            <a:endParaRPr lang="en-US" sz="2000" b="1" i="1" dirty="0"/>
          </a:p>
        </p:txBody>
      </p:sp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0" y="2348880"/>
            <a:ext cx="8929817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Се препорачува проценката на кардиоваскуларниот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ризик кај пациенти со ДМ тип 2 да се состои од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mk-MK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</a:t>
            </a: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Проценка на глобалниот клардиоваскуларен ризик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mk-MK" sz="24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Се препорачува кај сите пациенти со ДМ</a:t>
            </a:r>
            <a:r>
              <a:rPr lang="mk-MK" sz="2400" b="1" i="1" dirty="0" smtClean="0">
                <a:latin typeface="Arial" pitchFamily="34" charset="0"/>
              </a:rPr>
              <a:t>  </a:t>
            </a: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земање на;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-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Анамнеза,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-Физикален наод,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-Одредување на крвен притисок,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-Одредување на липиден статус,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-Проценка на урина за протеинурија и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микроалбуминурија,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-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ЕКГ во мир како базични иследувања</a:t>
            </a:r>
            <a:endParaRPr kumimoji="0" lang="mk-MK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400" b="1" i="1" dirty="0" smtClean="0"/>
              <a:t>Скрининг за кардиоваскуларни ризик фактори</a:t>
            </a:r>
            <a:endParaRPr lang="en-US" sz="2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1484784"/>
            <a:ext cx="64503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dirty="0" smtClean="0"/>
              <a:t>Асимптоматска коронарна артериска болест</a:t>
            </a:r>
          </a:p>
          <a:p>
            <a:r>
              <a:rPr lang="mk-MK" sz="2400" b="1" dirty="0" smtClean="0"/>
              <a:t>(пациентуи со ДМ и хронична ренална болест)</a:t>
            </a:r>
            <a:endParaRPr lang="en-US" sz="2400" b="1" dirty="0"/>
          </a:p>
        </p:txBody>
      </p:sp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323528" y="3164775"/>
            <a:ext cx="849014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Кај</a:t>
            </a:r>
            <a:r>
              <a:rPr kumimoji="0" lang="mk-MK" sz="11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асимптоматски пациенти со ДМ и возраст над </a:t>
            </a: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40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год.</a:t>
            </a:r>
            <a:r>
              <a:rPr kumimoji="0" lang="mk-MK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кај кој работниот процес бара поинтензивна физичка активност</a:t>
            </a:r>
            <a:r>
              <a:rPr kumimoji="0" lang="mk-MK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</a:t>
            </a:r>
            <a:r>
              <a:rPr kumimoji="0" lang="mk-MK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 препорачува да се изведе КСТ</a:t>
            </a:r>
            <a:endParaRPr kumimoji="0" lang="mk-MK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400" b="1" i="1" dirty="0" smtClean="0"/>
              <a:t>Скрининг за кардиоваскуларни ризик фактори</a:t>
            </a:r>
            <a:endParaRPr lang="en-US" sz="2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1340768"/>
            <a:ext cx="71355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dirty="0" smtClean="0"/>
              <a:t>Асимптоматска коронарна артериска болест</a:t>
            </a:r>
          </a:p>
          <a:p>
            <a:r>
              <a:rPr lang="mk-MK" sz="2400" b="1" dirty="0" smtClean="0"/>
              <a:t>(пациенти со ДМ и хронична ренална болест)</a:t>
            </a:r>
            <a:endParaRPr lang="en-US" sz="2400" b="1" dirty="0"/>
          </a:p>
        </p:txBody>
      </p:sp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251520" y="2564904"/>
            <a:ext cx="8677697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Кај пациенти со ризик за ХБИ, скринингот за ризик фактори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 КАБ се препорачува во моментот кога тие ќе почнат да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имаат симптоми од реналната болест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Истотака неопходен е и скрининг за степенот на бубрежното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засегање бидејќи тоа влијае на кардиоваскуларниот статус</a:t>
            </a:r>
            <a:endParaRPr kumimoji="0" 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15026" y="1894766"/>
            <a:ext cx="8247642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Кардиоваскуларни ризик фактори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mk-MK" sz="36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</a:t>
            </a:r>
            <a:r>
              <a:rPr lang="mk-MK" sz="32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Превенција</a:t>
            </a:r>
            <a:endParaRPr kumimoji="0" lang="mk-MK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/>
          </a:bodyPr>
          <a:lstStyle/>
          <a:p>
            <a:r>
              <a:rPr lang="mk-MK" sz="3200" b="1" dirty="0" smtClean="0"/>
              <a:t>Што е кардиоваскуларна превенција?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88840"/>
            <a:ext cx="8363272" cy="348498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mk-MK" sz="2800" dirty="0" smtClean="0"/>
              <a:t>    Координиран збир на активности на општествено и индивидуално ниво со единствена цел да се минимизира, елиминира и ерадира влијанието на кардиоваскуларните болести врз здравјето, а посебно врз намалената работоспособност на населението</a:t>
            </a:r>
            <a:endParaRPr lang="en-US" sz="2800" dirty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800" b="1" dirty="0" smtClean="0"/>
              <a:t>Зошто е неопходна превенција на кардиоваскуларни болести?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600200"/>
            <a:ext cx="8643998" cy="4972072"/>
          </a:xfrm>
        </p:spPr>
        <p:txBody>
          <a:bodyPr>
            <a:noAutofit/>
          </a:bodyPr>
          <a:lstStyle/>
          <a:p>
            <a:r>
              <a:rPr lang="mk-MK" sz="2400" dirty="0" smtClean="0"/>
              <a:t>Атеросклеротичната КВБ е ризик фактор број еден за прерана смрт (во светски размери)</a:t>
            </a:r>
          </a:p>
          <a:p>
            <a:r>
              <a:rPr lang="mk-MK" sz="2400" dirty="0" smtClean="0"/>
              <a:t>КВБ ги зафаќа и обата пола и е одговорна за смртноста од 42% (жени), 38 % мажи ( податоци од  ЕУ кај лица помлади од 75 год.)</a:t>
            </a:r>
          </a:p>
          <a:p>
            <a:r>
              <a:rPr lang="mk-MK" sz="2400" dirty="0" smtClean="0"/>
              <a:t>КВ морталитет има тенденција да опаѓа во развиените земји на ЕУ, а сеуште расте во земјите од Источна Европа</a:t>
            </a:r>
          </a:p>
          <a:p>
            <a:r>
              <a:rPr lang="mk-MK" sz="2400" dirty="0" smtClean="0"/>
              <a:t>Со превенција е постигнато:</a:t>
            </a:r>
          </a:p>
          <a:p>
            <a:pPr>
              <a:buNone/>
            </a:pPr>
            <a:r>
              <a:rPr lang="mk-MK" sz="2400" dirty="0"/>
              <a:t> </a:t>
            </a:r>
            <a:r>
              <a:rPr lang="mk-MK" sz="2400" dirty="0" smtClean="0"/>
              <a:t>       - 50% редукција на КВ морталитет се постигнува со контрола на ризик факторите</a:t>
            </a:r>
          </a:p>
          <a:p>
            <a:pPr>
              <a:buNone/>
            </a:pPr>
            <a:r>
              <a:rPr lang="mk-MK" sz="2400" dirty="0"/>
              <a:t> </a:t>
            </a:r>
            <a:r>
              <a:rPr lang="mk-MK" sz="2400" dirty="0" smtClean="0"/>
              <a:t>       - 40% редукција има со подобрување на       медикаментозниот третман</a:t>
            </a:r>
            <a:endParaRPr lang="en-US" sz="2400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800" b="1" dirty="0" smtClean="0"/>
              <a:t>Зошто е неопходна превенција на кардиоваскуларни болести?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mk-MK" sz="2400" dirty="0" smtClean="0"/>
              <a:t>Превентивата треба да биде доживотна</a:t>
            </a:r>
          </a:p>
          <a:p>
            <a:r>
              <a:rPr lang="mk-MK" sz="2400" dirty="0" smtClean="0"/>
              <a:t>Со превентивата треба да се опфати целокупното население, не само високо ризичните групи</a:t>
            </a:r>
          </a:p>
          <a:p>
            <a:r>
              <a:rPr lang="mk-MK" sz="2400" dirty="0" smtClean="0"/>
              <a:t>Неопходни се интензивни едукациони програми изведени на ниво прифатливо за целата популација</a:t>
            </a:r>
          </a:p>
          <a:p>
            <a:r>
              <a:rPr lang="mk-MK" sz="2400" dirty="0" smtClean="0"/>
              <a:t>Населението треба да се мотивира активностите на Јавното здравство да се надополнуваат  со индивидулни напори од сите поединци</a:t>
            </a:r>
          </a:p>
          <a:p>
            <a:r>
              <a:rPr lang="mk-MK" sz="2400" dirty="0" smtClean="0"/>
              <a:t>Најважно е да се подобри индивидуланата контрола на ризик факторите посебно во популацијата со многу висок ризик</a:t>
            </a:r>
            <a:endParaRPr lang="en-US" sz="2400" dirty="0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800" b="1" dirty="0" smtClean="0"/>
              <a:t>Треба да се спроведат 3 типа на активности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mk-MK" dirty="0" smtClean="0"/>
              <a:t> </a:t>
            </a:r>
            <a:r>
              <a:rPr lang="mk-MK" sz="2400" dirty="0" smtClean="0"/>
              <a:t>да се земе анамнеза и направи клиничка проценка</a:t>
            </a:r>
          </a:p>
          <a:p>
            <a:pPr>
              <a:buFont typeface="Wingdings" pitchFamily="2" charset="2"/>
              <a:buChar char="v"/>
            </a:pPr>
            <a:r>
              <a:rPr lang="mk-MK" sz="2400" dirty="0" smtClean="0"/>
              <a:t> да се направи ризик стратификација  (одреди КВ ризик со </a:t>
            </a:r>
            <a:r>
              <a:rPr lang="en-US" sz="2400" dirty="0" smtClean="0"/>
              <a:t>SCORE </a:t>
            </a:r>
            <a:r>
              <a:rPr lang="mk-MK" sz="2400" dirty="0" smtClean="0"/>
              <a:t>карта), освен кога пациентот има јасно документирана КВ болест, ДМ, хронична бубрежна болест или значајно покачен еден ризик фактор)</a:t>
            </a:r>
          </a:p>
          <a:p>
            <a:pPr>
              <a:buFont typeface="Wingdings" pitchFamily="2" charset="2"/>
              <a:buChar char="v"/>
            </a:pPr>
            <a:r>
              <a:rPr lang="mk-MK" sz="2400" dirty="0" smtClean="0"/>
              <a:t> Понатомошната одлука за лекување се прави врз основа на проценетиот ризик</a:t>
            </a:r>
            <a:endParaRPr lang="en-US" sz="2400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800" b="1" dirty="0" smtClean="0"/>
              <a:t>Кардиоваскуларна превенција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2204864"/>
            <a:ext cx="750827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800" b="1" dirty="0" smtClean="0"/>
              <a:t>Примарна превенција</a:t>
            </a:r>
            <a:r>
              <a:rPr lang="mk-MK" sz="2800" dirty="0" smtClean="0"/>
              <a:t> – проценка и водење</a:t>
            </a:r>
          </a:p>
          <a:p>
            <a:r>
              <a:rPr lang="mk-MK" sz="2800" dirty="0" smtClean="0"/>
              <a:t>на кардиоваскуларниот ризик кај луѓе кои </a:t>
            </a:r>
          </a:p>
          <a:p>
            <a:r>
              <a:rPr lang="mk-MK" sz="2800" dirty="0" smtClean="0"/>
              <a:t>сеуште не развиле клинички манифестна КВБ</a:t>
            </a:r>
          </a:p>
          <a:p>
            <a:endParaRPr lang="mk-MK" sz="2800" dirty="0" smtClean="0"/>
          </a:p>
          <a:p>
            <a:r>
              <a:rPr lang="mk-MK" sz="2800" b="1" dirty="0" smtClean="0"/>
              <a:t>Секундарна превенција</a:t>
            </a:r>
            <a:r>
              <a:rPr lang="mk-MK" sz="2800" dirty="0" smtClean="0"/>
              <a:t> – водење на пациенти </a:t>
            </a:r>
          </a:p>
          <a:p>
            <a:r>
              <a:rPr lang="mk-MK" sz="2800" dirty="0" smtClean="0"/>
              <a:t>со развиена коронарна, ЦВБ и ПАБ</a:t>
            </a:r>
            <a:endParaRPr 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79512" y="764704"/>
            <a:ext cx="753847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lang="mk-MK" sz="32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mk-MK" sz="3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ардиоваску</a:t>
            </a:r>
            <a:r>
              <a:rPr lang="mk-MK" sz="32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л</a:t>
            </a:r>
            <a:r>
              <a:rPr kumimoji="0" lang="en-US" sz="3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mk-MK" sz="3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рни ризик фактори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mk-MK" sz="28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lang="mk-MK" sz="32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Класификација на вредностите на ТА</a:t>
            </a:r>
            <a:endParaRPr kumimoji="0" lang="mk-MK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                                          </a:t>
            </a:r>
            <a:r>
              <a:rPr kumimoji="0" lang="mk-MK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mmHg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Оптимална              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&lt;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120/ 80</a:t>
            </a:r>
            <a:endParaRPr kumimoji="0" lang="mk-MK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mk-MK" sz="2800" dirty="0" smtClean="0">
                <a:latin typeface="Calibri" pitchFamily="34" charset="0"/>
                <a:cs typeface="Times New Roman" pitchFamily="18" charset="0"/>
              </a:rPr>
              <a:t>   Нормална</a:t>
            </a:r>
            <a:r>
              <a:rPr lang="en-US" sz="2800" dirty="0" smtClean="0">
                <a:latin typeface="Calibri" pitchFamily="34" charset="0"/>
                <a:cs typeface="Times New Roman" pitchFamily="18" charset="0"/>
              </a:rPr>
              <a:t>                            120- 129/ 80-84 </a:t>
            </a:r>
            <a:endParaRPr lang="mk-MK" sz="28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Times New Roman" pitchFamily="18" charset="0"/>
              </a:rPr>
              <a:t>   Високо нормална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Times New Roman" pitchFamily="18" charset="0"/>
              </a:rPr>
              <a:t>              130-139/ 85-89</a:t>
            </a:r>
            <a:endParaRPr kumimoji="0" lang="mk-MK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mk-MK" sz="2800" dirty="0" smtClean="0">
                <a:latin typeface="Calibri" pitchFamily="34" charset="0"/>
                <a:cs typeface="Times New Roman" pitchFamily="18" charset="0"/>
              </a:rPr>
              <a:t>   Хипертензија ( 1)</a:t>
            </a:r>
            <a:r>
              <a:rPr lang="en-US" sz="2800" dirty="0" smtClean="0">
                <a:latin typeface="Calibri" pitchFamily="34" charset="0"/>
                <a:cs typeface="Times New Roman" pitchFamily="18" charset="0"/>
              </a:rPr>
              <a:t>               150-159/ 90-99</a:t>
            </a:r>
            <a:endParaRPr lang="mk-MK" sz="28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mk-MK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Times New Roman" pitchFamily="18" charset="0"/>
              </a:rPr>
              <a:t>   Хипертензија (2)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Times New Roman" pitchFamily="18" charset="0"/>
              </a:rPr>
              <a:t>                160-179/ 100-109</a:t>
            </a:r>
            <a:endParaRPr kumimoji="0" lang="mk-MK" sz="28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mk-MK" sz="2800" dirty="0" smtClean="0">
                <a:latin typeface="Calibri" pitchFamily="34" charset="0"/>
                <a:cs typeface="Times New Roman" pitchFamily="18" charset="0"/>
              </a:rPr>
              <a:t>   Хипертензија (3)</a:t>
            </a:r>
            <a:r>
              <a:rPr lang="en-US" sz="2800" dirty="0" smtClean="0">
                <a:latin typeface="Calibri" pitchFamily="34" charset="0"/>
                <a:cs typeface="Times New Roman" pitchFamily="18" charset="0"/>
              </a:rPr>
              <a:t>                    &gt; 180/110</a:t>
            </a:r>
            <a:endParaRPr kumimoji="0" lang="mk-MK" sz="28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mk-MK" sz="2800" dirty="0" smtClean="0">
                <a:latin typeface="Calibri" pitchFamily="34" charset="0"/>
                <a:cs typeface="Times New Roman" pitchFamily="18" charset="0"/>
              </a:rPr>
              <a:t>   Изолирана систолна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mk-MK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Times New Roman" pitchFamily="18" charset="0"/>
              </a:rPr>
              <a:t>       хипертензија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Times New Roman" pitchFamily="18" charset="0"/>
              </a:rPr>
              <a:t>                          &gt; 140/&lt; 90</a:t>
            </a:r>
            <a:endParaRPr kumimoji="0" lang="mk-MK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3200" b="1" dirty="0" smtClean="0"/>
              <a:t>Кардиоваскуларна превенција</a:t>
            </a:r>
            <a:endParaRPr 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908720"/>
            <a:ext cx="75575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i="1" dirty="0" smtClean="0"/>
              <a:t>Препораки за превенција од КВБ во зависност </a:t>
            </a:r>
          </a:p>
          <a:p>
            <a:r>
              <a:rPr lang="mk-MK" sz="2400" b="1" i="1" dirty="0" smtClean="0"/>
              <a:t>           од индивидуланиот ризик</a:t>
            </a:r>
            <a:endParaRPr lang="en-US" sz="24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2060848"/>
            <a:ext cx="7946086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000" b="1" dirty="0" smtClean="0"/>
              <a:t>Низок ризик -                  </a:t>
            </a:r>
            <a:r>
              <a:rPr lang="mk-MK" sz="2000" dirty="0" smtClean="0"/>
              <a:t>Тоа не значи и нема ризик, да се </a:t>
            </a:r>
          </a:p>
          <a:p>
            <a:r>
              <a:rPr lang="en-US" sz="2000" dirty="0" smtClean="0"/>
              <a:t>     </a:t>
            </a:r>
            <a:r>
              <a:rPr lang="mk-MK" sz="2000" dirty="0" smtClean="0"/>
              <a:t>(</a:t>
            </a:r>
            <a:r>
              <a:rPr lang="en-US" sz="2000" dirty="0" smtClean="0"/>
              <a:t>&lt;1%)</a:t>
            </a:r>
            <a:r>
              <a:rPr lang="mk-MK" sz="2000" dirty="0" smtClean="0"/>
              <a:t>                              обрне внимание на животниот стил</a:t>
            </a:r>
          </a:p>
          <a:p>
            <a:endParaRPr lang="mk-MK" sz="2000" dirty="0" smtClean="0"/>
          </a:p>
          <a:p>
            <a:r>
              <a:rPr lang="mk-MK" sz="2000" b="1" dirty="0" smtClean="0"/>
              <a:t>Среден ризик</a:t>
            </a:r>
            <a:r>
              <a:rPr lang="mk-MK" sz="2000" dirty="0" smtClean="0"/>
              <a:t>  -               Неопходно е мониторирање на </a:t>
            </a:r>
          </a:p>
          <a:p>
            <a:r>
              <a:rPr lang="mk-MK" sz="2000" dirty="0" smtClean="0"/>
              <a:t>      </a:t>
            </a:r>
            <a:r>
              <a:rPr lang="en-US" sz="2000" dirty="0" smtClean="0"/>
              <a:t>(1-5%)</a:t>
            </a:r>
            <a:r>
              <a:rPr lang="mk-MK" sz="2000" dirty="0" smtClean="0"/>
              <a:t>                    </a:t>
            </a:r>
            <a:r>
              <a:rPr lang="en-US" sz="2000" dirty="0" smtClean="0"/>
              <a:t>    </a:t>
            </a:r>
            <a:r>
              <a:rPr lang="mk-MK" sz="2000" dirty="0" smtClean="0"/>
              <a:t>   ризик фактори секој 6-12 месеци</a:t>
            </a:r>
          </a:p>
          <a:p>
            <a:endParaRPr lang="mk-MK" sz="2000" dirty="0" smtClean="0"/>
          </a:p>
          <a:p>
            <a:r>
              <a:rPr lang="mk-MK" sz="2000" b="1" dirty="0" smtClean="0"/>
              <a:t>Висок ризи</a:t>
            </a:r>
            <a:r>
              <a:rPr lang="mk-MK" sz="2000" dirty="0" smtClean="0"/>
              <a:t>к    -  </a:t>
            </a:r>
            <a:r>
              <a:rPr lang="en-US" sz="2000" dirty="0" smtClean="0"/>
              <a:t>           </a:t>
            </a:r>
            <a:r>
              <a:rPr lang="mk-MK" sz="2000" dirty="0" smtClean="0"/>
              <a:t>   Мониторирање на ризик фактори секој </a:t>
            </a:r>
            <a:endParaRPr lang="en-US" sz="2000" dirty="0" smtClean="0"/>
          </a:p>
          <a:p>
            <a:r>
              <a:rPr lang="en-US" sz="2000" dirty="0" smtClean="0"/>
              <a:t>       (5-10%)                        </a:t>
            </a:r>
            <a:r>
              <a:rPr lang="mk-MK" sz="2000" dirty="0" smtClean="0"/>
              <a:t>3-6 месец</a:t>
            </a:r>
            <a:r>
              <a:rPr lang="en-US" sz="2000" dirty="0" smtClean="0"/>
              <a:t> </a:t>
            </a:r>
            <a:r>
              <a:rPr lang="mk-MK" sz="2000" dirty="0" smtClean="0"/>
              <a:t>и</a:t>
            </a:r>
          </a:p>
          <a:p>
            <a:endParaRPr lang="mk-MK" sz="2000" dirty="0" smtClean="0"/>
          </a:p>
          <a:p>
            <a:r>
              <a:rPr lang="mk-MK" sz="2000" b="1" dirty="0" smtClean="0"/>
              <a:t>Многу висок ризик </a:t>
            </a:r>
            <a:r>
              <a:rPr lang="mk-MK" sz="2000" dirty="0" smtClean="0"/>
              <a:t>– </a:t>
            </a:r>
            <a:r>
              <a:rPr lang="en-US" sz="2000" dirty="0" smtClean="0"/>
              <a:t>    </a:t>
            </a:r>
            <a:r>
              <a:rPr lang="mk-MK" sz="2000" dirty="0" smtClean="0"/>
              <a:t>Мониторирање на ризик фактори секо</a:t>
            </a:r>
            <a:r>
              <a:rPr lang="en-US" sz="2000" dirty="0" smtClean="0"/>
              <a:t>j</a:t>
            </a:r>
            <a:endParaRPr lang="mk-MK" sz="2000" dirty="0" smtClean="0"/>
          </a:p>
          <a:p>
            <a:r>
              <a:rPr lang="mk-MK" sz="2000" dirty="0" smtClean="0"/>
              <a:t>        </a:t>
            </a:r>
            <a:r>
              <a:rPr lang="en-US" sz="2000" dirty="0" smtClean="0"/>
              <a:t>(&gt;10%)</a:t>
            </a:r>
            <a:r>
              <a:rPr lang="mk-MK" sz="2000" dirty="0" smtClean="0"/>
              <a:t>                         3-6 месеци</a:t>
            </a:r>
            <a:endParaRPr lang="en-US" sz="2000" dirty="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7468" y="541832"/>
            <a:ext cx="8601585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mk-MK" sz="28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Примарна кардиоваскуларна превенција</a:t>
            </a:r>
            <a:endParaRPr kumimoji="0" lang="mk-MK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mk-MK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Прекин на пушење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mk-MK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32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mk-MK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 мотивирањето на пациентите да прекинат да пушат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mk-MK" sz="2400" baseline="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треба да им се обрне внимание за следниве факти</a:t>
            </a:r>
            <a:r>
              <a:rPr lang="en-US" sz="2400" baseline="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mk-MK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Бенефит од прекин на пушењето имаат подеднакво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и мажите и жените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 процесот на откажување жените се среќаваат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mk-MK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 дополнителните проблеми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-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Придружна депресија</a:t>
            </a:r>
            <a:endParaRPr kumimoji="0" lang="mk-MK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-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Загриженост заради зголемување на телесната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2400" dirty="0" smtClean="0"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тежина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800" b="1" dirty="0" smtClean="0"/>
              <a:t>Кардиоваскуларна превенција</a:t>
            </a:r>
            <a:br>
              <a:rPr lang="mk-MK" sz="2800" b="1" dirty="0" smtClean="0"/>
            </a:br>
            <a:r>
              <a:rPr lang="mk-MK" sz="2800" b="1" dirty="0" smtClean="0"/>
              <a:t>Примарна превенција</a:t>
            </a:r>
            <a:endParaRPr 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556792"/>
            <a:ext cx="8241872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800" b="1" dirty="0" smtClean="0"/>
              <a:t>Прекин на пушење</a:t>
            </a:r>
          </a:p>
          <a:p>
            <a:pPr>
              <a:buFont typeface="Wingdings" pitchFamily="2" charset="2"/>
              <a:buChar char="v"/>
            </a:pPr>
            <a:r>
              <a:rPr lang="mk-MK" sz="3200" dirty="0" smtClean="0"/>
              <a:t> </a:t>
            </a:r>
            <a:r>
              <a:rPr lang="mk-MK" sz="2400" dirty="0" smtClean="0"/>
              <a:t>Сите непушачи треба да се охрабрат да не започнат</a:t>
            </a:r>
          </a:p>
          <a:p>
            <a:r>
              <a:rPr lang="mk-MK" sz="2400" dirty="0" smtClean="0"/>
              <a:t>      да пушат</a:t>
            </a:r>
          </a:p>
          <a:p>
            <a:pPr>
              <a:buFont typeface="Wingdings" pitchFamily="2" charset="2"/>
              <a:buChar char="v"/>
            </a:pPr>
            <a:r>
              <a:rPr lang="mk-MK" sz="2400" dirty="0" smtClean="0"/>
              <a:t> На сите пушачи треба интензивно да им се сугерира</a:t>
            </a:r>
          </a:p>
          <a:p>
            <a:r>
              <a:rPr lang="mk-MK" sz="2400" dirty="0" smtClean="0"/>
              <a:t>     да прекинат со пушење нудејки им и помош од  </a:t>
            </a:r>
          </a:p>
          <a:p>
            <a:r>
              <a:rPr lang="mk-MK" sz="2400" dirty="0" smtClean="0"/>
              <a:t>     стручни професионалци</a:t>
            </a:r>
          </a:p>
          <a:p>
            <a:pPr>
              <a:buFont typeface="Wingdings" pitchFamily="2" charset="2"/>
              <a:buChar char="v"/>
            </a:pPr>
            <a:r>
              <a:rPr lang="mk-MK" sz="2400" dirty="0" smtClean="0"/>
              <a:t> На луѓето кои припаѓаат во категориите со висок и </a:t>
            </a:r>
          </a:p>
          <a:p>
            <a:r>
              <a:rPr lang="mk-MK" sz="2400" dirty="0" smtClean="0"/>
              <a:t>     многу висок ризик, а не можат да прекинат со пу-</a:t>
            </a:r>
          </a:p>
          <a:p>
            <a:r>
              <a:rPr lang="mk-MK" sz="2400" dirty="0" smtClean="0"/>
              <a:t>     шење треба да им се понуди и </a:t>
            </a:r>
            <a:r>
              <a:rPr lang="en-US" sz="2400" dirty="0" smtClean="0"/>
              <a:t>nicotine replacement</a:t>
            </a:r>
          </a:p>
          <a:p>
            <a:r>
              <a:rPr lang="en-US" sz="2400" dirty="0" smtClean="0"/>
              <a:t>     therapy (</a:t>
            </a:r>
            <a:r>
              <a:rPr lang="mk-MK" sz="2400" dirty="0" smtClean="0"/>
              <a:t>лепенки со дозирани количини на никотин)</a:t>
            </a:r>
            <a:endParaRPr lang="en-US" sz="2400"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Примарна</a:t>
            </a:r>
            <a:r>
              <a:rPr lang="mk-MK" sz="2800" b="1" dirty="0" smtClean="0"/>
              <a:t> </a:t>
            </a:r>
            <a:r>
              <a:rPr lang="mk-MK" sz="2800" b="1" dirty="0" smtClean="0"/>
              <a:t>кардиоваскуларна превенција</a:t>
            </a:r>
            <a:endParaRPr 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980728"/>
            <a:ext cx="3660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dirty="0" smtClean="0"/>
              <a:t>Промени во исхраната</a:t>
            </a:r>
            <a:endParaRPr 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1772816"/>
            <a:ext cx="8059899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mk-MK" sz="2400" dirty="0" smtClean="0"/>
              <a:t> На </a:t>
            </a:r>
            <a:r>
              <a:rPr lang="mk-MK" sz="2400" dirty="0" smtClean="0"/>
              <a:t>сите индивидуи без разлика од нивото на ризикот </a:t>
            </a:r>
          </a:p>
          <a:p>
            <a:r>
              <a:rPr lang="mk-MK" sz="2400" dirty="0" smtClean="0"/>
              <a:t>     треба </a:t>
            </a:r>
            <a:r>
              <a:rPr lang="mk-MK" sz="2400" dirty="0" smtClean="0"/>
              <a:t>да им се препорача редукција на тоталните и</a:t>
            </a:r>
          </a:p>
          <a:p>
            <a:r>
              <a:rPr lang="mk-MK" sz="2400" dirty="0" smtClean="0"/>
              <a:t>     сатурираните масти  (животински масти, путер)</a:t>
            </a:r>
            <a:endParaRPr lang="mk-MK" sz="2400" dirty="0" smtClean="0"/>
          </a:p>
          <a:p>
            <a:pPr>
              <a:buFont typeface="Wingdings" pitchFamily="2" charset="2"/>
              <a:buChar char="ü"/>
            </a:pPr>
            <a:r>
              <a:rPr lang="mk-MK" sz="2400" dirty="0" smtClean="0"/>
              <a:t> Тоталните масти треба да изнесуваат околу 30% од</a:t>
            </a:r>
          </a:p>
          <a:p>
            <a:r>
              <a:rPr lang="mk-MK" sz="2400" dirty="0" smtClean="0"/>
              <a:t>    </a:t>
            </a:r>
            <a:r>
              <a:rPr lang="mk-MK" sz="2400" dirty="0" smtClean="0"/>
              <a:t> дневните  </a:t>
            </a:r>
            <a:r>
              <a:rPr lang="mk-MK" sz="2400" dirty="0" smtClean="0"/>
              <a:t>калории, сатурираните масти </a:t>
            </a:r>
            <a:r>
              <a:rPr lang="en-US" sz="2400" dirty="0" smtClean="0"/>
              <a:t>&lt; 10% </a:t>
            </a:r>
            <a:r>
              <a:rPr lang="mk-MK" sz="2400" dirty="0" smtClean="0"/>
              <a:t>од</a:t>
            </a:r>
          </a:p>
          <a:p>
            <a:r>
              <a:rPr lang="mk-MK" sz="2400" dirty="0" smtClean="0"/>
              <a:t>    </a:t>
            </a:r>
            <a:r>
              <a:rPr lang="mk-MK" sz="2400" dirty="0" smtClean="0"/>
              <a:t> калориите</a:t>
            </a:r>
            <a:r>
              <a:rPr lang="mk-MK" sz="2400" dirty="0" smtClean="0"/>
              <a:t>, трансмасните к-н </a:t>
            </a:r>
            <a:r>
              <a:rPr lang="mk-MK" sz="2400" dirty="0" smtClean="0"/>
              <a:t> (месо од овца, говедо и при</a:t>
            </a:r>
          </a:p>
          <a:p>
            <a:r>
              <a:rPr lang="mk-MK" sz="2400" dirty="0" smtClean="0"/>
              <a:t>     проце</a:t>
            </a:r>
            <a:r>
              <a:rPr lang="mk-MK" sz="2400" dirty="0" smtClean="0"/>
              <a:t>сирање на билните масти) </a:t>
            </a:r>
            <a:r>
              <a:rPr lang="mk-MK" sz="2400" dirty="0" smtClean="0"/>
              <a:t>максимално </a:t>
            </a:r>
            <a:r>
              <a:rPr lang="mk-MK" sz="2400" dirty="0" smtClean="0"/>
              <a:t>да се реду-</a:t>
            </a:r>
          </a:p>
          <a:p>
            <a:r>
              <a:rPr lang="mk-MK" sz="2400" dirty="0" smtClean="0"/>
              <a:t>    </a:t>
            </a:r>
            <a:r>
              <a:rPr lang="mk-MK" sz="2400" dirty="0" smtClean="0"/>
              <a:t> цираат </a:t>
            </a:r>
            <a:r>
              <a:rPr lang="mk-MK" sz="2400" dirty="0" smtClean="0"/>
              <a:t>или исфрлат</a:t>
            </a:r>
          </a:p>
          <a:p>
            <a:pPr>
              <a:buFont typeface="Wingdings" pitchFamily="2" charset="2"/>
              <a:buChar char="ü"/>
            </a:pPr>
            <a:r>
              <a:rPr lang="mk-MK" sz="2400" dirty="0" smtClean="0"/>
              <a:t> Од мастите да бидат најзастапени полинезаситените </a:t>
            </a:r>
          </a:p>
          <a:p>
            <a:r>
              <a:rPr lang="mk-MK" sz="2400" dirty="0" smtClean="0"/>
              <a:t>    (риба) до 10% и мононезаситените </a:t>
            </a:r>
            <a:r>
              <a:rPr lang="en-US" sz="2400" dirty="0" smtClean="0"/>
              <a:t> (</a:t>
            </a:r>
            <a:r>
              <a:rPr lang="mk-MK" sz="2400" dirty="0" smtClean="0"/>
              <a:t>јаткасти плодови,</a:t>
            </a:r>
          </a:p>
          <a:p>
            <a:r>
              <a:rPr lang="mk-MK" sz="2400" dirty="0" smtClean="0"/>
              <a:t> </a:t>
            </a:r>
            <a:r>
              <a:rPr lang="mk-MK" sz="2400" dirty="0" smtClean="0"/>
              <a:t>    маслинки) </a:t>
            </a:r>
            <a:r>
              <a:rPr lang="mk-MK" sz="2400" dirty="0" smtClean="0"/>
              <a:t> </a:t>
            </a:r>
            <a:r>
              <a:rPr lang="mk-MK" sz="2400" dirty="0" smtClean="0"/>
              <a:t>од  </a:t>
            </a:r>
            <a:r>
              <a:rPr lang="mk-MK" sz="2400" dirty="0" smtClean="0"/>
              <a:t>10-15%</a:t>
            </a:r>
            <a:endParaRPr lang="en-US" sz="2400" dirty="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Примарна кардиоваскуларна превенција</a:t>
            </a:r>
            <a:endParaRPr 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1412776"/>
            <a:ext cx="3660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dirty="0" smtClean="0"/>
              <a:t>Промени во исхраната</a:t>
            </a:r>
            <a:endParaRPr 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2276872"/>
            <a:ext cx="7948971" cy="2739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mk-MK" sz="2800" dirty="0" smtClean="0"/>
              <a:t> </a:t>
            </a:r>
            <a:r>
              <a:rPr lang="mk-MK" sz="2400" dirty="0" smtClean="0"/>
              <a:t>На сите треба да им се препорача внесот на солта</a:t>
            </a:r>
          </a:p>
          <a:p>
            <a:r>
              <a:rPr lang="mk-MK" sz="2400" dirty="0" smtClean="0"/>
              <a:t>     да се сведе на 1/3 најдобро </a:t>
            </a:r>
            <a:r>
              <a:rPr lang="en-US" sz="2400" dirty="0" smtClean="0"/>
              <a:t>&lt; 5 </a:t>
            </a:r>
            <a:r>
              <a:rPr lang="mk-MK" sz="2400" dirty="0" smtClean="0"/>
              <a:t>гр/ден</a:t>
            </a:r>
          </a:p>
          <a:p>
            <a:pPr>
              <a:buFont typeface="Wingdings" pitchFamily="2" charset="2"/>
              <a:buChar char="ü"/>
            </a:pPr>
            <a:r>
              <a:rPr lang="mk-MK" sz="2400" dirty="0" smtClean="0"/>
              <a:t> Сите треба да се охрабрат да јадат околу 400</a:t>
            </a:r>
          </a:p>
          <a:p>
            <a:r>
              <a:rPr lang="mk-MK" sz="2400" dirty="0" smtClean="0"/>
              <a:t>    грама овошје и зеленчук дневно, како и една </a:t>
            </a:r>
          </a:p>
          <a:p>
            <a:r>
              <a:rPr lang="mk-MK" sz="2400" dirty="0" smtClean="0"/>
              <a:t>    шака јаткасти плодови </a:t>
            </a:r>
          </a:p>
          <a:p>
            <a:pPr>
              <a:buFont typeface="Wingdings" pitchFamily="2" charset="2"/>
              <a:buChar char="ü"/>
            </a:pPr>
            <a:r>
              <a:rPr lang="mk-MK" sz="2400" dirty="0" smtClean="0"/>
              <a:t> Консумирањето на алкохол да се сведе на најмногу</a:t>
            </a:r>
          </a:p>
          <a:p>
            <a:r>
              <a:rPr lang="mk-MK" sz="2400" dirty="0" smtClean="0"/>
              <a:t>     2 чаши дневно (мажи) и 1 чаша дневно (жени)</a:t>
            </a:r>
            <a:endParaRPr lang="en-US" sz="2400" dirty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Примарна кардиоваскуларна превенција</a:t>
            </a:r>
            <a:endParaRPr 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1412776"/>
            <a:ext cx="36055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800" b="1" dirty="0" smtClean="0"/>
              <a:t>Физичка активност</a:t>
            </a:r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2420888"/>
            <a:ext cx="732277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mk-MK" sz="2400" dirty="0" smtClean="0"/>
              <a:t>Сите без разлика на пресметаниот ризик треба </a:t>
            </a:r>
          </a:p>
          <a:p>
            <a:r>
              <a:rPr lang="mk-MK" sz="2400" dirty="0" smtClean="0"/>
              <a:t>да се охрабрат да имаат физичка активност секој</a:t>
            </a:r>
          </a:p>
          <a:p>
            <a:r>
              <a:rPr lang="mk-MK" sz="2400" dirty="0" smtClean="0"/>
              <a:t>ден од најмалку 30 минути или 3 пати неделно по</a:t>
            </a:r>
          </a:p>
          <a:p>
            <a:r>
              <a:rPr lang="mk-MK" sz="2400" dirty="0" smtClean="0"/>
              <a:t>најмалку 1 час</a:t>
            </a:r>
            <a:endParaRPr lang="en-US" sz="2400" dirty="0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Примарна кардиоваскуларна превенција</a:t>
            </a:r>
            <a:endParaRPr 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1124744"/>
            <a:ext cx="4132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800" b="1" dirty="0" smtClean="0"/>
              <a:t>Контрола на тежината</a:t>
            </a:r>
            <a:endParaRPr 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2276872"/>
            <a:ext cx="817909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dirty="0" smtClean="0"/>
              <a:t>Сите поединци кои имаат зголемена телесна тежина</a:t>
            </a:r>
          </a:p>
          <a:p>
            <a:r>
              <a:rPr lang="en-US" sz="2400" dirty="0" smtClean="0"/>
              <a:t>(&gt; BMI) </a:t>
            </a:r>
            <a:r>
              <a:rPr lang="mk-MK" sz="2400" dirty="0" smtClean="0"/>
              <a:t>треба да се мотивираат да ја намалат тежината</a:t>
            </a:r>
          </a:p>
          <a:p>
            <a:r>
              <a:rPr lang="en-US" sz="2400" dirty="0" smtClean="0"/>
              <a:t>  </a:t>
            </a:r>
            <a:r>
              <a:rPr lang="mk-MK" sz="2400" dirty="0" smtClean="0"/>
              <a:t>преку</a:t>
            </a:r>
          </a:p>
          <a:p>
            <a:r>
              <a:rPr lang="mk-MK" sz="2400" dirty="0" smtClean="0"/>
              <a:t>          - редукција на енергетскиот внес ( диета)  </a:t>
            </a:r>
          </a:p>
          <a:p>
            <a:r>
              <a:rPr lang="mk-MK" sz="2400" dirty="0" smtClean="0"/>
              <a:t>          -  зголемена физичка активност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Примарна кардиоваскуларна превенција</a:t>
            </a:r>
            <a:endParaRPr 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908720"/>
            <a:ext cx="25683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800" b="1" dirty="0" smtClean="0"/>
              <a:t>Хипертензија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64939" y="1844824"/>
            <a:ext cx="8537274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mk-MK" sz="2400" dirty="0" smtClean="0"/>
              <a:t>Сите индивидуи со притисок </a:t>
            </a:r>
            <a:r>
              <a:rPr lang="en-US" sz="2400" dirty="0" smtClean="0"/>
              <a:t>&gt;</a:t>
            </a:r>
            <a:r>
              <a:rPr lang="mk-MK" sz="2400" dirty="0" smtClean="0"/>
              <a:t>160/100 </a:t>
            </a:r>
            <a:r>
              <a:rPr lang="en-US" sz="2400" dirty="0" smtClean="0"/>
              <a:t>mmHg</a:t>
            </a:r>
            <a:r>
              <a:rPr lang="mk-MK" sz="2400" dirty="0" smtClean="0"/>
              <a:t> , но и оние</a:t>
            </a:r>
          </a:p>
          <a:p>
            <a:r>
              <a:rPr lang="mk-MK" sz="2400" dirty="0" smtClean="0"/>
              <a:t>со пониски вредности и  присутно оштетување на некој</a:t>
            </a:r>
          </a:p>
          <a:p>
            <a:r>
              <a:rPr lang="mk-MK" sz="2400" dirty="0" smtClean="0"/>
              <a:t>орган треба да применат хигиенско дитетски режим</a:t>
            </a:r>
          </a:p>
          <a:p>
            <a:r>
              <a:rPr lang="mk-MK" sz="2400" dirty="0" smtClean="0"/>
              <a:t>и медикаментозна терапија за да го нормализираат КП </a:t>
            </a:r>
          </a:p>
          <a:p>
            <a:pPr>
              <a:buFont typeface="Wingdings" pitchFamily="2" charset="2"/>
              <a:buChar char="Ø"/>
            </a:pPr>
            <a:r>
              <a:rPr lang="mk-MK" sz="2400" dirty="0" smtClean="0"/>
              <a:t> Сите со притисок </a:t>
            </a:r>
            <a:r>
              <a:rPr lang="en-US" sz="2400" dirty="0" smtClean="0"/>
              <a:t>&lt; 160/100 mmHg </a:t>
            </a:r>
            <a:r>
              <a:rPr lang="mk-MK" sz="2400" dirty="0" smtClean="0"/>
              <a:t>и без оштетување </a:t>
            </a:r>
          </a:p>
          <a:p>
            <a:r>
              <a:rPr lang="mk-MK" sz="2400" dirty="0" smtClean="0"/>
              <a:t>     на органи треба да се водат во зависност од тоталниот</a:t>
            </a:r>
          </a:p>
          <a:p>
            <a:r>
              <a:rPr lang="mk-MK" sz="2400" dirty="0" smtClean="0"/>
              <a:t>    10 годишен кардиоваскуларен ризик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Примарна кардиоваскуларна превенција</a:t>
            </a:r>
            <a:endParaRPr 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1268760"/>
            <a:ext cx="25683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800" b="1" dirty="0" smtClean="0"/>
              <a:t>Хипертензија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3369" y="2204864"/>
            <a:ext cx="8370433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mk-MK" sz="2800" dirty="0" smtClean="0"/>
              <a:t>  </a:t>
            </a:r>
            <a:r>
              <a:rPr lang="mk-MK" sz="2400" dirty="0" smtClean="0"/>
              <a:t>Низок ризик (</a:t>
            </a:r>
            <a:r>
              <a:rPr lang="en-US" sz="2400" dirty="0" smtClean="0"/>
              <a:t>&lt;</a:t>
            </a:r>
            <a:r>
              <a:rPr lang="mk-MK" sz="2400" dirty="0" smtClean="0"/>
              <a:t>1%) </a:t>
            </a:r>
            <a:r>
              <a:rPr lang="en-US" sz="2400" dirty="0" smtClean="0"/>
              <a:t>– </a:t>
            </a:r>
            <a:r>
              <a:rPr lang="mk-MK" sz="2400" dirty="0" smtClean="0"/>
              <a:t>Индивидуи со постојан крвен</a:t>
            </a:r>
          </a:p>
          <a:p>
            <a:r>
              <a:rPr lang="mk-MK" sz="2400" dirty="0" smtClean="0"/>
              <a:t>      притисок </a:t>
            </a:r>
            <a:r>
              <a:rPr lang="en-US" sz="2400" dirty="0" smtClean="0"/>
              <a:t>&gt; 140/90 mmHg</a:t>
            </a:r>
            <a:r>
              <a:rPr lang="mk-MK" sz="2400" dirty="0" smtClean="0"/>
              <a:t> треба да продолжат со</a:t>
            </a:r>
          </a:p>
          <a:p>
            <a:r>
              <a:rPr lang="mk-MK" sz="2400" dirty="0" smtClean="0"/>
              <a:t>      хигиенско диететски режим за да го намалат КП,</a:t>
            </a:r>
          </a:p>
          <a:p>
            <a:r>
              <a:rPr lang="mk-MK" sz="2400" dirty="0" smtClean="0"/>
              <a:t>      а  кардиоваскуларниот ризик треба да се преоценува</a:t>
            </a:r>
          </a:p>
          <a:p>
            <a:r>
              <a:rPr lang="mk-MK" sz="2400" dirty="0" smtClean="0"/>
              <a:t>      секој 2-5 год во зависност од клиничката состојба и </a:t>
            </a:r>
          </a:p>
          <a:p>
            <a:r>
              <a:rPr lang="mk-MK" sz="2400" dirty="0" smtClean="0"/>
              <a:t>      можностите</a:t>
            </a:r>
            <a:endParaRPr lang="en-US" sz="2400" dirty="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Примарна кардиоваскуларна превенција</a:t>
            </a:r>
            <a:endParaRPr 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1412776"/>
            <a:ext cx="2226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dirty="0" smtClean="0"/>
              <a:t>Хипертензија</a:t>
            </a:r>
            <a:endParaRPr 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2204864"/>
            <a:ext cx="7812267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dirty="0" smtClean="0"/>
              <a:t>Среден ризик (1-5%) – Индивидуите со перзистентен</a:t>
            </a:r>
          </a:p>
          <a:p>
            <a:r>
              <a:rPr lang="mk-MK" sz="2400" dirty="0" smtClean="0"/>
              <a:t>притисок  </a:t>
            </a:r>
            <a:r>
              <a:rPr lang="en-US" sz="2400" dirty="0" smtClean="0"/>
              <a:t>&gt;</a:t>
            </a:r>
            <a:r>
              <a:rPr lang="mk-MK" sz="2400" dirty="0" smtClean="0"/>
              <a:t>140/90 </a:t>
            </a:r>
            <a:r>
              <a:rPr lang="en-US" sz="2400" dirty="0" smtClean="0"/>
              <a:t>mmHg </a:t>
            </a:r>
            <a:r>
              <a:rPr lang="mk-MK" sz="2400" dirty="0" smtClean="0"/>
              <a:t> треба да продолжат со </a:t>
            </a:r>
          </a:p>
          <a:p>
            <a:r>
              <a:rPr lang="mk-MK" sz="2400" dirty="0" smtClean="0"/>
              <a:t>нивниот хигиенско диететски режим за да го </a:t>
            </a:r>
            <a:r>
              <a:rPr lang="en-US" sz="2400" dirty="0" smtClean="0"/>
              <a:t>&lt; TA</a:t>
            </a:r>
            <a:r>
              <a:rPr lang="mk-MK" sz="2400" dirty="0" smtClean="0"/>
              <a:t>, а </a:t>
            </a:r>
          </a:p>
          <a:p>
            <a:r>
              <a:rPr lang="mk-MK" sz="2400" dirty="0" smtClean="0"/>
              <a:t>кардиоваскуларниот ризик треба да го реоценуваат </a:t>
            </a:r>
          </a:p>
          <a:p>
            <a:r>
              <a:rPr lang="mk-MK" sz="2400" dirty="0" smtClean="0"/>
              <a:t>еднаш годишно во зависност од клиничката состојба</a:t>
            </a:r>
          </a:p>
          <a:p>
            <a:r>
              <a:rPr lang="mk-MK" sz="2400" dirty="0" smtClean="0"/>
              <a:t>и можностите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291425"/>
            <a:ext cx="9396536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Кардиоваску</a:t>
            </a:r>
            <a:r>
              <a:rPr lang="mk-MK" sz="24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л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рни</a:t>
            </a:r>
            <a:r>
              <a:rPr kumimoji="0" lang="mk-MK" sz="24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ризик фактори -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mk-MK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Хиперлипидемија</a:t>
            </a:r>
            <a:r>
              <a:rPr kumimoji="0" lang="mk-MK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mk-MK" sz="28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Ф</a:t>
            </a:r>
            <a:r>
              <a:rPr kumimoji="0" lang="mk-MK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редриксонова класификација</a:t>
            </a:r>
            <a:endParaRPr kumimoji="0" lang="mk-MK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7258" y="1556792"/>
            <a:ext cx="8204490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dirty="0" smtClean="0"/>
              <a:t>Тип 1  </a:t>
            </a:r>
            <a:r>
              <a:rPr lang="en-US" sz="2400" dirty="0" smtClean="0"/>
              <a:t>     </a:t>
            </a:r>
            <a:r>
              <a:rPr lang="mk-MK" sz="2400" dirty="0" smtClean="0"/>
              <a:t>-  Фамили</a:t>
            </a:r>
            <a:r>
              <a:rPr lang="en-US" sz="2400" dirty="0" smtClean="0"/>
              <a:t>j</a:t>
            </a:r>
            <a:r>
              <a:rPr lang="mk-MK" sz="2400" dirty="0" smtClean="0"/>
              <a:t>арна хиперхиломикроинемија</a:t>
            </a:r>
            <a:endParaRPr lang="en-US" sz="2400" dirty="0" smtClean="0"/>
          </a:p>
          <a:p>
            <a:endParaRPr lang="mk-MK" sz="2400" dirty="0" smtClean="0"/>
          </a:p>
          <a:p>
            <a:r>
              <a:rPr lang="mk-MK" sz="2400" dirty="0" smtClean="0"/>
              <a:t>Тип 2а </a:t>
            </a:r>
            <a:r>
              <a:rPr lang="en-US" sz="2400" dirty="0" smtClean="0"/>
              <a:t>    -</a:t>
            </a:r>
            <a:r>
              <a:rPr lang="mk-MK" sz="2400" dirty="0" smtClean="0"/>
              <a:t> </a:t>
            </a:r>
            <a:r>
              <a:rPr lang="en-US" sz="2400" dirty="0" smtClean="0"/>
              <a:t> </a:t>
            </a:r>
            <a:r>
              <a:rPr lang="mk-MK" sz="2400" dirty="0" smtClean="0"/>
              <a:t>фамили</a:t>
            </a:r>
            <a:r>
              <a:rPr lang="en-US" sz="2400" dirty="0" smtClean="0"/>
              <a:t>j</a:t>
            </a:r>
            <a:r>
              <a:rPr lang="mk-MK" sz="2400" dirty="0" smtClean="0"/>
              <a:t>арна хиперхолестеролемија</a:t>
            </a:r>
            <a:endParaRPr lang="en-US" sz="2400" dirty="0" smtClean="0"/>
          </a:p>
          <a:p>
            <a:endParaRPr lang="mk-MK" sz="2400" dirty="0" smtClean="0"/>
          </a:p>
          <a:p>
            <a:r>
              <a:rPr lang="mk-MK" sz="2400" dirty="0" smtClean="0"/>
              <a:t>Тип 2б</a:t>
            </a:r>
            <a:r>
              <a:rPr lang="en-US" sz="2400" dirty="0" smtClean="0"/>
              <a:t>   </a:t>
            </a:r>
            <a:r>
              <a:rPr lang="mk-MK" sz="2400" dirty="0" smtClean="0"/>
              <a:t> -  фамили</a:t>
            </a:r>
            <a:r>
              <a:rPr lang="en-US" sz="2400" dirty="0" smtClean="0"/>
              <a:t>j</a:t>
            </a:r>
            <a:r>
              <a:rPr lang="mk-MK" sz="2400" dirty="0" smtClean="0"/>
              <a:t>арна комбинирана хиперлипидемија</a:t>
            </a:r>
            <a:endParaRPr lang="en-US" sz="2400" dirty="0" smtClean="0"/>
          </a:p>
          <a:p>
            <a:endParaRPr lang="mk-MK" sz="2400" dirty="0" smtClean="0"/>
          </a:p>
          <a:p>
            <a:r>
              <a:rPr lang="mk-MK" sz="2400" dirty="0" smtClean="0"/>
              <a:t>Тип  3   </a:t>
            </a:r>
            <a:r>
              <a:rPr lang="en-US" sz="2400" dirty="0" smtClean="0"/>
              <a:t>  </a:t>
            </a:r>
            <a:r>
              <a:rPr lang="mk-MK" sz="2400" dirty="0" smtClean="0"/>
              <a:t>-  фамили</a:t>
            </a:r>
            <a:r>
              <a:rPr lang="en-US" sz="2400" dirty="0" smtClean="0"/>
              <a:t>j</a:t>
            </a:r>
            <a:r>
              <a:rPr lang="mk-MK" sz="2400" dirty="0" smtClean="0"/>
              <a:t>арна дисбеталипопротеинимија</a:t>
            </a:r>
            <a:endParaRPr lang="en-US" sz="2400" dirty="0" smtClean="0"/>
          </a:p>
          <a:p>
            <a:endParaRPr lang="mk-MK" sz="2400" dirty="0" smtClean="0"/>
          </a:p>
          <a:p>
            <a:r>
              <a:rPr lang="mk-MK" sz="2400" dirty="0" smtClean="0"/>
              <a:t>Тип 4   </a:t>
            </a:r>
            <a:r>
              <a:rPr lang="en-US" sz="2400" dirty="0" smtClean="0"/>
              <a:t>   </a:t>
            </a:r>
            <a:r>
              <a:rPr lang="mk-MK" sz="2400" dirty="0" smtClean="0"/>
              <a:t>-  фамили</a:t>
            </a:r>
            <a:r>
              <a:rPr lang="en-US" sz="2400" dirty="0" smtClean="0"/>
              <a:t>j</a:t>
            </a:r>
            <a:r>
              <a:rPr lang="mk-MK" sz="2400" dirty="0" smtClean="0"/>
              <a:t>арна хипертриглицеридемија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 </a:t>
            </a:r>
            <a:r>
              <a:rPr lang="mk-MK" sz="2400" dirty="0" smtClean="0"/>
              <a:t>Тип 5  </a:t>
            </a:r>
            <a:r>
              <a:rPr lang="en-US" sz="2400" dirty="0" smtClean="0"/>
              <a:t>    </a:t>
            </a:r>
            <a:r>
              <a:rPr lang="mk-MK" sz="2400" dirty="0" smtClean="0"/>
              <a:t>- Фамили</a:t>
            </a:r>
            <a:r>
              <a:rPr lang="en-US" sz="2400" dirty="0" smtClean="0"/>
              <a:t>j</a:t>
            </a:r>
            <a:r>
              <a:rPr lang="mk-MK" sz="2400" dirty="0" smtClean="0"/>
              <a:t>арен </a:t>
            </a:r>
            <a:r>
              <a:rPr lang="en-US" sz="2400" dirty="0" smtClean="0"/>
              <a:t>LPL</a:t>
            </a:r>
            <a:r>
              <a:rPr lang="mk-MK" sz="2400" dirty="0" smtClean="0"/>
              <a:t> дефицит</a:t>
            </a:r>
            <a:endParaRPr lang="en-US" sz="2400" dirty="0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Примарна кардиоваскуларна превенција</a:t>
            </a:r>
            <a:endParaRPr lang="en-US" sz="2800" b="1" dirty="0"/>
          </a:p>
        </p:txBody>
      </p:sp>
      <p:sp>
        <p:nvSpPr>
          <p:cNvPr id="4" name="Rectangle 3"/>
          <p:cNvSpPr/>
          <p:nvPr/>
        </p:nvSpPr>
        <p:spPr>
          <a:xfrm>
            <a:off x="539552" y="1268760"/>
            <a:ext cx="36128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mk-MK" sz="2800" b="1" dirty="0" smtClean="0">
                <a:solidFill>
                  <a:prstClr val="black"/>
                </a:solidFill>
              </a:rPr>
              <a:t>Хипертензија</a:t>
            </a:r>
            <a:endParaRPr lang="en-US" sz="2800" b="1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060848"/>
            <a:ext cx="8726300" cy="42165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800" dirty="0" smtClean="0"/>
              <a:t>    </a:t>
            </a:r>
            <a:r>
              <a:rPr lang="mk-MK" sz="2400" b="1" dirty="0" smtClean="0"/>
              <a:t>Висок ризик </a:t>
            </a:r>
            <a:r>
              <a:rPr lang="mk-MK" sz="2400" dirty="0" smtClean="0"/>
              <a:t>(5-10%)- Пациентите со притисок </a:t>
            </a:r>
            <a:r>
              <a:rPr lang="en-US" sz="2400" dirty="0" smtClean="0"/>
              <a:t>&gt; 140/90</a:t>
            </a:r>
          </a:p>
          <a:p>
            <a:r>
              <a:rPr lang="mk-MK" sz="2400" dirty="0" smtClean="0"/>
              <a:t>   </a:t>
            </a:r>
            <a:r>
              <a:rPr lang="en-US" sz="2400" dirty="0" smtClean="0"/>
              <a:t>mmHg </a:t>
            </a:r>
            <a:r>
              <a:rPr lang="mk-MK" sz="2400" dirty="0" smtClean="0"/>
              <a:t>и кој не можат да го намалат крвниот притисок</a:t>
            </a:r>
          </a:p>
          <a:p>
            <a:r>
              <a:rPr lang="mk-MK" sz="2400" dirty="0" smtClean="0"/>
              <a:t>   со  хигиенско диететски режим треба да започнат со </a:t>
            </a:r>
          </a:p>
          <a:p>
            <a:r>
              <a:rPr lang="mk-MK" sz="2400" dirty="0" smtClean="0"/>
              <a:t>   антихипертензивни лекови</a:t>
            </a:r>
          </a:p>
          <a:p>
            <a:r>
              <a:rPr lang="mk-MK" sz="2400" dirty="0" smtClean="0"/>
              <a:t>   </a:t>
            </a:r>
          </a:p>
          <a:p>
            <a:r>
              <a:rPr lang="mk-MK" sz="2400" dirty="0" smtClean="0"/>
              <a:t>    </a:t>
            </a:r>
            <a:r>
              <a:rPr lang="en-US" sz="2400" dirty="0" err="1" smtClean="0"/>
              <a:t>Thiazide</a:t>
            </a:r>
            <a:r>
              <a:rPr lang="en-US" sz="2400" dirty="0" smtClean="0"/>
              <a:t> - like </a:t>
            </a:r>
            <a:r>
              <a:rPr lang="mk-MK" sz="2400" dirty="0" smtClean="0"/>
              <a:t>диуретици, АКЕ инхибитори, АТ1 рецептор </a:t>
            </a:r>
          </a:p>
          <a:p>
            <a:r>
              <a:rPr lang="mk-MK" sz="2400" dirty="0" smtClean="0"/>
              <a:t>    блокатори, калциум антагонисти и бета блокатори </a:t>
            </a:r>
          </a:p>
          <a:p>
            <a:r>
              <a:rPr lang="mk-MK" sz="2400" dirty="0" smtClean="0"/>
              <a:t>    подеднакво го намалуваат КП и штитат од КВ компли-</a:t>
            </a:r>
          </a:p>
          <a:p>
            <a:r>
              <a:rPr lang="mk-MK" sz="2400" dirty="0" smtClean="0"/>
              <a:t>    кации</a:t>
            </a:r>
          </a:p>
          <a:p>
            <a:endParaRPr lang="mk-MK" sz="2400" dirty="0" smtClean="0"/>
          </a:p>
          <a:p>
            <a:r>
              <a:rPr lang="mk-MK" sz="2400" dirty="0" smtClean="0"/>
              <a:t>   </a:t>
            </a:r>
            <a:endParaRPr lang="en-US" sz="2400" dirty="0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Примарна кардиоваскуларна превенција</a:t>
            </a:r>
            <a:endParaRPr 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908720"/>
            <a:ext cx="25683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800" b="1" dirty="0" smtClean="0"/>
              <a:t>Хипертензија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1556792"/>
            <a:ext cx="6800708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dirty="0" smtClean="0"/>
              <a:t>Многу висок ризик ( </a:t>
            </a:r>
            <a:r>
              <a:rPr lang="en-US" sz="2400" dirty="0" smtClean="0"/>
              <a:t>&gt;10%) – </a:t>
            </a:r>
            <a:r>
              <a:rPr lang="mk-MK" sz="2400" dirty="0" smtClean="0"/>
              <a:t>Индивидуите со КП</a:t>
            </a:r>
          </a:p>
          <a:p>
            <a:r>
              <a:rPr lang="en-US" sz="2400" dirty="0" smtClean="0"/>
              <a:t>130/80 mmHg </a:t>
            </a:r>
            <a:r>
              <a:rPr lang="mk-MK" sz="2400" dirty="0" smtClean="0"/>
              <a:t>треба да користат еден од следниве</a:t>
            </a:r>
          </a:p>
          <a:p>
            <a:r>
              <a:rPr lang="mk-MK" sz="2400" dirty="0" smtClean="0"/>
              <a:t>медикаменти за намалување на притосокот</a:t>
            </a:r>
          </a:p>
          <a:p>
            <a:r>
              <a:rPr lang="mk-MK" sz="2400" dirty="0" smtClean="0"/>
              <a:t>      </a:t>
            </a:r>
            <a:r>
              <a:rPr lang="en-US" sz="2400" dirty="0" err="1" smtClean="0"/>
              <a:t>Thiazide</a:t>
            </a:r>
            <a:r>
              <a:rPr lang="en-US" sz="2400" dirty="0" smtClean="0"/>
              <a:t> like </a:t>
            </a:r>
            <a:r>
              <a:rPr lang="mk-MK" sz="2400" dirty="0" smtClean="0"/>
              <a:t>диуретици  (Индапамид)</a:t>
            </a:r>
            <a:endParaRPr lang="mk-MK" sz="2400" dirty="0" smtClean="0"/>
          </a:p>
          <a:p>
            <a:r>
              <a:rPr lang="mk-MK" sz="2400" dirty="0" smtClean="0"/>
              <a:t>       АКЕ инхибитори</a:t>
            </a:r>
          </a:p>
          <a:p>
            <a:r>
              <a:rPr lang="mk-MK" sz="2400" dirty="0" smtClean="0"/>
              <a:t>       АТ1 рецептор блокатори</a:t>
            </a:r>
          </a:p>
          <a:p>
            <a:r>
              <a:rPr lang="mk-MK" sz="2400" dirty="0" smtClean="0"/>
              <a:t>       Калциум канал блокатори</a:t>
            </a:r>
          </a:p>
          <a:p>
            <a:r>
              <a:rPr lang="mk-MK" sz="2400" dirty="0" smtClean="0"/>
              <a:t>       Бета блокатори</a:t>
            </a:r>
          </a:p>
          <a:p>
            <a:r>
              <a:rPr lang="mk-MK" sz="2400" dirty="0" smtClean="0"/>
              <a:t>Бета блокаторот да се избегнува при метаболни</a:t>
            </a:r>
          </a:p>
          <a:p>
            <a:r>
              <a:rPr lang="mk-MK" sz="2400" dirty="0" smtClean="0"/>
              <a:t>нарушувања (ДМ)</a:t>
            </a:r>
          </a:p>
          <a:p>
            <a:r>
              <a:rPr lang="mk-MK" sz="2400" dirty="0" smtClean="0"/>
              <a:t>        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Примарна кардиоваскуларна превенција</a:t>
            </a:r>
            <a:br>
              <a:rPr lang="mk-MK" sz="2800" b="1" dirty="0" smtClean="0"/>
            </a:br>
            <a:r>
              <a:rPr lang="mk-MK" sz="2800" b="1" dirty="0" smtClean="0"/>
              <a:t>Хиперлипидемија</a:t>
            </a:r>
            <a:endParaRPr 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628800"/>
            <a:ext cx="8784008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mk-MK" sz="2400" b="1" dirty="0" smtClean="0"/>
              <a:t>Сите индивидуи со тотален холестерол </a:t>
            </a:r>
            <a:r>
              <a:rPr lang="en-US" sz="2400" b="1" dirty="0" smtClean="0"/>
              <a:t>&gt; 8 m.mol/l</a:t>
            </a:r>
          </a:p>
          <a:p>
            <a:r>
              <a:rPr lang="mk-MK" sz="2400" dirty="0" smtClean="0"/>
              <a:t>треба да се советуваат за примена на хигиенско дие-</a:t>
            </a:r>
          </a:p>
          <a:p>
            <a:r>
              <a:rPr lang="mk-MK" sz="2400" dirty="0" smtClean="0"/>
              <a:t>тестки режим и статини за да се намали  КВ ризик</a:t>
            </a:r>
          </a:p>
          <a:p>
            <a:pPr>
              <a:buFont typeface="Wingdings" pitchFamily="2" charset="2"/>
              <a:buChar char="Ø"/>
            </a:pPr>
            <a:r>
              <a:rPr lang="mk-MK" sz="2400" dirty="0" smtClean="0"/>
              <a:t> Сите останати треба да се водат во зависност од </a:t>
            </a:r>
          </a:p>
          <a:p>
            <a:r>
              <a:rPr lang="mk-MK" sz="2400" dirty="0" smtClean="0"/>
              <a:t> пресметаниот ризик</a:t>
            </a:r>
          </a:p>
          <a:p>
            <a:r>
              <a:rPr lang="mk-MK" sz="2400" dirty="0" smtClean="0"/>
              <a:t>         - Индивидуите со </a:t>
            </a:r>
            <a:r>
              <a:rPr lang="mk-MK" sz="2400" b="1" dirty="0" smtClean="0"/>
              <a:t>низок и среден ризик </a:t>
            </a:r>
            <a:r>
              <a:rPr lang="mk-MK" sz="2400" dirty="0" smtClean="0"/>
              <a:t>да се</a:t>
            </a:r>
          </a:p>
          <a:p>
            <a:r>
              <a:rPr lang="mk-MK" sz="2400" dirty="0" smtClean="0"/>
              <a:t>            советуваат да продолжат со ХД режим</a:t>
            </a:r>
          </a:p>
          <a:p>
            <a:r>
              <a:rPr lang="mk-MK" sz="2400" dirty="0" smtClean="0"/>
              <a:t>         - Индивидуите </a:t>
            </a:r>
            <a:r>
              <a:rPr lang="mk-MK" sz="2400" b="1" dirty="0" smtClean="0"/>
              <a:t>со висок и многу висок ризик </a:t>
            </a:r>
            <a:r>
              <a:rPr lang="mk-MK" sz="2400" dirty="0" smtClean="0"/>
              <a:t>треба</a:t>
            </a:r>
          </a:p>
          <a:p>
            <a:r>
              <a:rPr lang="mk-MK" sz="2400" dirty="0" smtClean="0"/>
              <a:t>           постигнат вредности на </a:t>
            </a:r>
            <a:r>
              <a:rPr lang="mk-MK" sz="2400" b="1" i="1" dirty="0" smtClean="0"/>
              <a:t>холестерол </a:t>
            </a:r>
            <a:r>
              <a:rPr lang="en-US" sz="2400" b="1" i="1" dirty="0" smtClean="0"/>
              <a:t>&lt; 5 m.mol/l,</a:t>
            </a:r>
          </a:p>
          <a:p>
            <a:r>
              <a:rPr lang="en-US" sz="2400" b="1" i="1" dirty="0" smtClean="0"/>
              <a:t>           LDL-C &lt; 3m.mol/l</a:t>
            </a:r>
          </a:p>
          <a:p>
            <a:r>
              <a:rPr lang="en-US" sz="2400" b="1" i="1" dirty="0" smtClean="0"/>
              <a:t>          </a:t>
            </a:r>
            <a:r>
              <a:rPr lang="mk-MK" sz="2400" dirty="0" smtClean="0"/>
              <a:t>- Кај оние кај кои тоа не може да се постигне холесте-</a:t>
            </a:r>
          </a:p>
          <a:p>
            <a:r>
              <a:rPr lang="mk-MK" sz="2400" b="1" i="1" dirty="0" smtClean="0"/>
              <a:t>            </a:t>
            </a:r>
            <a:r>
              <a:rPr lang="mk-MK" sz="2400" dirty="0" smtClean="0"/>
              <a:t>ролот да се намали за </a:t>
            </a:r>
            <a:r>
              <a:rPr lang="en-US" sz="2400" dirty="0" smtClean="0"/>
              <a:t>&gt;25%, a LDL-C &gt;30%</a:t>
            </a:r>
            <a:endParaRPr lang="en-US" sz="2400" b="1" i="1" dirty="0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Примарна кардиоваскуларна превенција</a:t>
            </a:r>
            <a:br>
              <a:rPr lang="mk-MK" sz="2800" b="1" dirty="0" smtClean="0"/>
            </a:br>
            <a:r>
              <a:rPr lang="mk-MK" sz="2800" b="1" dirty="0" smtClean="0"/>
              <a:t>Хипергликемија (ДМ)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41397" y="2636912"/>
            <a:ext cx="781297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800" dirty="0" smtClean="0"/>
              <a:t>Сите индивидуи со перзистентна гликемија на </a:t>
            </a:r>
          </a:p>
          <a:p>
            <a:r>
              <a:rPr lang="mk-MK" sz="2800" dirty="0" smtClean="0"/>
              <a:t>гладно </a:t>
            </a:r>
            <a:r>
              <a:rPr lang="en-US" sz="2800" dirty="0" smtClean="0"/>
              <a:t>&gt; </a:t>
            </a:r>
            <a:r>
              <a:rPr lang="mk-MK" sz="2800" dirty="0" smtClean="0"/>
              <a:t>6,0</a:t>
            </a:r>
            <a:r>
              <a:rPr lang="en-US" sz="2800" dirty="0" smtClean="0"/>
              <a:t> m.mol/l</a:t>
            </a:r>
            <a:r>
              <a:rPr lang="mk-MK" sz="2800" dirty="0" smtClean="0"/>
              <a:t>  и покрај применетата диета</a:t>
            </a:r>
            <a:r>
              <a:rPr lang="en-US" sz="2800" dirty="0" smtClean="0"/>
              <a:t>,</a:t>
            </a:r>
            <a:endParaRPr lang="mk-MK" sz="2800" dirty="0" smtClean="0"/>
          </a:p>
          <a:p>
            <a:r>
              <a:rPr lang="mk-MK" sz="2800" dirty="0" smtClean="0"/>
              <a:t>треба да примаат  орални антидијабетици</a:t>
            </a:r>
            <a:endParaRPr lang="en-US" sz="2800" dirty="0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Примарна кардиоваскуларна превенција</a:t>
            </a:r>
            <a:br>
              <a:rPr lang="mk-MK" sz="2800" b="1" dirty="0" smtClean="0"/>
            </a:br>
            <a:r>
              <a:rPr lang="mk-MK" sz="2800" b="1" dirty="0" smtClean="0"/>
              <a:t>Антигрегациона терапија</a:t>
            </a:r>
            <a:endParaRPr 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2060848"/>
            <a:ext cx="8476872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mk-MK" sz="2800" dirty="0" smtClean="0"/>
              <a:t> </a:t>
            </a:r>
            <a:r>
              <a:rPr lang="mk-MK" sz="2400" dirty="0" smtClean="0"/>
              <a:t>Во категоријата на </a:t>
            </a:r>
            <a:r>
              <a:rPr lang="mk-MK" sz="2400" b="1" i="1" dirty="0" smtClean="0"/>
              <a:t>низок и среден ризик </a:t>
            </a:r>
            <a:r>
              <a:rPr lang="mk-MK" sz="2400" dirty="0" smtClean="0"/>
              <a:t>Аспиринот</a:t>
            </a:r>
          </a:p>
          <a:p>
            <a:r>
              <a:rPr lang="mk-MK" sz="2400" dirty="0" smtClean="0"/>
              <a:t> не се препорачува за рутинска примена</a:t>
            </a:r>
          </a:p>
          <a:p>
            <a:pPr>
              <a:buFont typeface="Wingdings" pitchFamily="2" charset="2"/>
              <a:buChar char="Ø"/>
            </a:pPr>
            <a:r>
              <a:rPr lang="mk-MK" sz="2400" dirty="0" smtClean="0"/>
              <a:t> Во категоријата на </a:t>
            </a:r>
            <a:r>
              <a:rPr lang="mk-MK" sz="2400" b="1" i="1" dirty="0" smtClean="0"/>
              <a:t>висок ризик </a:t>
            </a:r>
            <a:r>
              <a:rPr lang="mk-MK" sz="2400" dirty="0" smtClean="0"/>
              <a:t>балансот од бенефи-</a:t>
            </a:r>
          </a:p>
          <a:p>
            <a:r>
              <a:rPr lang="mk-MK" sz="2400" dirty="0" smtClean="0"/>
              <a:t>тот и можните компликации од Аспирионот не се </a:t>
            </a:r>
          </a:p>
          <a:p>
            <a:r>
              <a:rPr lang="mk-MK" sz="2400" dirty="0" smtClean="0"/>
              <a:t> јасни ( не се препорачува)</a:t>
            </a:r>
          </a:p>
          <a:p>
            <a:pPr>
              <a:buFont typeface="Wingdings" pitchFamily="2" charset="2"/>
              <a:buChar char="Ø"/>
            </a:pPr>
            <a:r>
              <a:rPr lang="mk-MK" sz="2400" dirty="0" smtClean="0"/>
              <a:t> Во категоријата </a:t>
            </a:r>
            <a:r>
              <a:rPr lang="mk-MK" sz="2400" b="1" i="1" dirty="0" smtClean="0"/>
              <a:t>на многу висок ризик </a:t>
            </a:r>
            <a:r>
              <a:rPr lang="mk-MK" sz="2400" dirty="0" smtClean="0"/>
              <a:t>се препорачува</a:t>
            </a:r>
          </a:p>
          <a:p>
            <a:r>
              <a:rPr lang="mk-MK" sz="2400" dirty="0" smtClean="0"/>
              <a:t>ниска доза на Аспирин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Примарна кардиоваскуларна превенција</a:t>
            </a:r>
            <a:br>
              <a:rPr lang="mk-MK" sz="2800" b="1" dirty="0" smtClean="0"/>
            </a:br>
            <a:r>
              <a:rPr lang="mk-MK" sz="2800" b="1" dirty="0" smtClean="0"/>
              <a:t>Медикаменти кои не се препорачуваат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2348880"/>
            <a:ext cx="86764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mk-MK" sz="2800" dirty="0" smtClean="0"/>
              <a:t>    Хормонозаместителна терапија</a:t>
            </a:r>
          </a:p>
          <a:p>
            <a:pPr>
              <a:buFont typeface="Wingdings" pitchFamily="2" charset="2"/>
              <a:buChar char="ü"/>
            </a:pPr>
            <a:r>
              <a:rPr lang="mk-MK" sz="2800" dirty="0" smtClean="0"/>
              <a:t>    Витамин Б, Ц, Е </a:t>
            </a:r>
          </a:p>
          <a:p>
            <a:pPr>
              <a:buFont typeface="Wingdings" pitchFamily="2" charset="2"/>
              <a:buChar char="ü"/>
            </a:pPr>
            <a:r>
              <a:rPr lang="mk-MK" sz="2800" dirty="0" smtClean="0"/>
              <a:t>    фолна киселина</a:t>
            </a:r>
          </a:p>
          <a:p>
            <a:r>
              <a:rPr lang="mk-MK" sz="2800" dirty="0" smtClean="0"/>
              <a:t>не се препорачуваат за редукција на КВ ризик  </a:t>
            </a:r>
            <a:endParaRPr lang="en-US" sz="2800" dirty="0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</a:bodyPr>
          <a:lstStyle/>
          <a:p>
            <a:r>
              <a:rPr lang="mk-MK" sz="3200" b="1" dirty="0" smtClean="0"/>
              <a:t>Секундарна  кардиоваскуларна превенција</a:t>
            </a:r>
            <a:endParaRPr 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1857364"/>
            <a:ext cx="86764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mk-MK" sz="2400" dirty="0" smtClean="0"/>
              <a:t>Секундарната кардиоваскуларна превенција ги опфаќа пациентите со развиена КАБ (</a:t>
            </a:r>
            <a:r>
              <a:rPr lang="en-US" sz="2400" dirty="0" smtClean="0"/>
              <a:t>Angina pectoris, IM)</a:t>
            </a:r>
            <a:r>
              <a:rPr lang="mk-MK" sz="2400" dirty="0" smtClean="0"/>
              <a:t>, ЦВБ</a:t>
            </a:r>
            <a:r>
              <a:rPr lang="en-US" sz="2400" dirty="0" smtClean="0"/>
              <a:t> (TIA,CVI),</a:t>
            </a:r>
            <a:r>
              <a:rPr lang="mk-MK" sz="2400" dirty="0" smtClean="0"/>
              <a:t> ПАБ</a:t>
            </a:r>
            <a:r>
              <a:rPr lang="en-US" sz="2400" dirty="0" smtClean="0"/>
              <a:t>, </a:t>
            </a:r>
            <a:r>
              <a:rPr lang="mk-MK" sz="2400" dirty="0" smtClean="0"/>
              <a:t>или пациенти по коронарна ревас</a:t>
            </a:r>
            <a:r>
              <a:rPr lang="en-US" sz="2400" dirty="0" smtClean="0"/>
              <a:t>k</a:t>
            </a:r>
            <a:r>
              <a:rPr lang="mk-MK" sz="2400" dirty="0" smtClean="0"/>
              <a:t>уларизација (стентирање, аорто-коронарен </a:t>
            </a:r>
            <a:r>
              <a:rPr lang="en-US" sz="2400" dirty="0" smtClean="0"/>
              <a:t>by  pass</a:t>
            </a:r>
            <a:r>
              <a:rPr lang="mk-MK" sz="2400" dirty="0" smtClean="0"/>
              <a:t>), каротидна интервенција (ендартеректомија</a:t>
            </a:r>
            <a:r>
              <a:rPr lang="en-US" sz="2400" dirty="0" smtClean="0"/>
              <a:t>,</a:t>
            </a:r>
            <a:r>
              <a:rPr lang="mk-MK" sz="2400" dirty="0" smtClean="0"/>
              <a:t>   </a:t>
            </a:r>
            <a:r>
              <a:rPr lang="en-US" sz="2400" dirty="0" smtClean="0"/>
              <a:t>CAS), </a:t>
            </a:r>
            <a:r>
              <a:rPr lang="mk-MK" sz="2400" dirty="0" smtClean="0"/>
              <a:t>како и периферни артериски хируршки и ендоваскуларни процедури</a:t>
            </a:r>
          </a:p>
          <a:p>
            <a:pPr>
              <a:buFont typeface="Wingdings" pitchFamily="2" charset="2"/>
              <a:buChar char="v"/>
            </a:pPr>
            <a:r>
              <a:rPr lang="mk-MK" sz="2400" dirty="0" smtClean="0"/>
              <a:t> Кај нив не се пресметува кардиоваскуларен ризик</a:t>
            </a:r>
          </a:p>
          <a:p>
            <a:r>
              <a:rPr lang="mk-MK" sz="2400" dirty="0" smtClean="0"/>
              <a:t>     бидејќи припаѓаат во групата со многу висок ризик</a:t>
            </a:r>
          </a:p>
          <a:p>
            <a:pPr>
              <a:buFont typeface="Wingdings" pitchFamily="2" charset="2"/>
              <a:buChar char="v"/>
            </a:pPr>
            <a:r>
              <a:rPr lang="mk-MK" sz="2400" dirty="0" smtClean="0"/>
              <a:t> Целта на превенцијата е да се спречат повторни КВ</a:t>
            </a:r>
          </a:p>
          <a:p>
            <a:r>
              <a:rPr lang="mk-MK" sz="2400" dirty="0" smtClean="0"/>
              <a:t>    компликации , а се постигнува со </a:t>
            </a:r>
            <a:r>
              <a:rPr lang="en-US" sz="2400" dirty="0" smtClean="0"/>
              <a:t>&lt;</a:t>
            </a:r>
            <a:r>
              <a:rPr lang="mk-MK" sz="2400" dirty="0" smtClean="0"/>
              <a:t> на КВ ризик</a:t>
            </a:r>
          </a:p>
          <a:p>
            <a:endParaRPr lang="mk-MK" sz="2400" dirty="0" smtClean="0"/>
          </a:p>
          <a:p>
            <a:r>
              <a:rPr lang="en-US" sz="2400" dirty="0" smtClean="0"/>
              <a:t> </a:t>
            </a:r>
            <a:endParaRPr lang="mk-MK" sz="2400" dirty="0" smtClean="0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136904" cy="72008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Секундарна  кардиоваскуларна превенција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92696"/>
            <a:ext cx="954055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k-MK" sz="2800" dirty="0" smtClean="0"/>
              <a:t>      </a:t>
            </a:r>
            <a:r>
              <a:rPr lang="mk-MK" sz="2400" b="1" dirty="0" smtClean="0"/>
              <a:t>Препораки за превенција на рекурентни КВ и ЦВ        	   		                     компликации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1484784"/>
            <a:ext cx="14558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dirty="0" smtClean="0"/>
              <a:t>Пушење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98464" y="2204864"/>
            <a:ext cx="827880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mk-MK" sz="2400" dirty="0" smtClean="0"/>
              <a:t>Сите пациенти со развиена форма на КВБ и ЦВБ</a:t>
            </a:r>
          </a:p>
          <a:p>
            <a:r>
              <a:rPr lang="mk-MK" sz="2400" dirty="0" smtClean="0"/>
              <a:t>треба да прекинат да пушат</a:t>
            </a:r>
          </a:p>
          <a:p>
            <a:pPr>
              <a:buFont typeface="Wingdings" pitchFamily="2" charset="2"/>
              <a:buChar char="ü"/>
            </a:pPr>
            <a:r>
              <a:rPr lang="mk-MK" sz="2400" dirty="0" smtClean="0"/>
              <a:t>Никотинско заместителна терапија (никотински </a:t>
            </a:r>
          </a:p>
          <a:p>
            <a:r>
              <a:rPr lang="mk-MK" sz="2400" dirty="0" smtClean="0"/>
              <a:t>лепенки) треба да се применат кај оние што продол-</a:t>
            </a:r>
          </a:p>
          <a:p>
            <a:r>
              <a:rPr lang="mk-MK" sz="2400" dirty="0" smtClean="0"/>
              <a:t>жуваат да пушат </a:t>
            </a:r>
            <a:r>
              <a:rPr lang="en-US" sz="2400" dirty="0" smtClean="0"/>
              <a:t>&gt;</a:t>
            </a:r>
            <a:r>
              <a:rPr lang="mk-MK" sz="2400" dirty="0" smtClean="0"/>
              <a:t>10 цигари/ден</a:t>
            </a:r>
          </a:p>
          <a:p>
            <a:pPr>
              <a:buFont typeface="Wingdings" pitchFamily="2" charset="2"/>
              <a:buChar char="ü"/>
            </a:pPr>
            <a:r>
              <a:rPr lang="mk-MK" sz="2400" dirty="0" smtClean="0"/>
              <a:t> Примена на антидепресиви за откажување од пуш-</a:t>
            </a:r>
          </a:p>
          <a:p>
            <a:r>
              <a:rPr lang="mk-MK" sz="2400" dirty="0" smtClean="0"/>
              <a:t>    ње генерално не се препорачува</a:t>
            </a:r>
          </a:p>
          <a:p>
            <a:pPr>
              <a:buFont typeface="Wingdings" pitchFamily="2" charset="2"/>
              <a:buChar char="ü"/>
            </a:pPr>
            <a:r>
              <a:rPr lang="mk-MK" sz="2400" dirty="0" smtClean="0"/>
              <a:t> На непушачите треба да им се препорача да го избег-</a:t>
            </a:r>
          </a:p>
          <a:p>
            <a:r>
              <a:rPr lang="mk-MK" sz="2400" dirty="0" smtClean="0"/>
              <a:t>    нат пасивното пушење</a:t>
            </a:r>
            <a:endParaRPr lang="en-US" sz="2400" dirty="0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Секундарна кардиоваскуларна превенција</a:t>
            </a:r>
            <a:endParaRPr 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980728"/>
            <a:ext cx="3660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dirty="0" smtClean="0"/>
              <a:t>Промени во исхраната</a:t>
            </a:r>
            <a:endParaRPr 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1772816"/>
            <a:ext cx="8059899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mk-MK" sz="2400" dirty="0" smtClean="0"/>
              <a:t> На </a:t>
            </a:r>
            <a:r>
              <a:rPr lang="mk-MK" sz="2400" dirty="0" smtClean="0"/>
              <a:t>сите индивидуи без разлика од нивото на ризикот </a:t>
            </a:r>
          </a:p>
          <a:p>
            <a:r>
              <a:rPr lang="mk-MK" sz="2400" dirty="0" smtClean="0"/>
              <a:t>     треба </a:t>
            </a:r>
            <a:r>
              <a:rPr lang="mk-MK" sz="2400" dirty="0" smtClean="0"/>
              <a:t>да им се препорача редукција на тоталните и</a:t>
            </a:r>
          </a:p>
          <a:p>
            <a:r>
              <a:rPr lang="mk-MK" sz="2400" dirty="0" smtClean="0"/>
              <a:t>     сатурираните масти  (животински масти, путер)</a:t>
            </a:r>
            <a:endParaRPr lang="mk-MK" sz="2400" dirty="0" smtClean="0"/>
          </a:p>
          <a:p>
            <a:pPr>
              <a:buFont typeface="Wingdings" pitchFamily="2" charset="2"/>
              <a:buChar char="ü"/>
            </a:pPr>
            <a:r>
              <a:rPr lang="mk-MK" sz="2400" dirty="0" smtClean="0"/>
              <a:t> Тоталните масти треба да изнесуваат околу 30% од</a:t>
            </a:r>
          </a:p>
          <a:p>
            <a:r>
              <a:rPr lang="mk-MK" sz="2400" dirty="0" smtClean="0"/>
              <a:t>    </a:t>
            </a:r>
            <a:r>
              <a:rPr lang="mk-MK" sz="2400" dirty="0" smtClean="0"/>
              <a:t> дневните  </a:t>
            </a:r>
            <a:r>
              <a:rPr lang="mk-MK" sz="2400" dirty="0" smtClean="0"/>
              <a:t>калории, сатурираните масти </a:t>
            </a:r>
            <a:r>
              <a:rPr lang="en-US" sz="2400" dirty="0" smtClean="0"/>
              <a:t>&lt; 10% </a:t>
            </a:r>
            <a:r>
              <a:rPr lang="mk-MK" sz="2400" dirty="0" smtClean="0"/>
              <a:t>од</a:t>
            </a:r>
          </a:p>
          <a:p>
            <a:r>
              <a:rPr lang="mk-MK" sz="2400" dirty="0" smtClean="0"/>
              <a:t>    </a:t>
            </a:r>
            <a:r>
              <a:rPr lang="mk-MK" sz="2400" dirty="0" smtClean="0"/>
              <a:t> калориите</a:t>
            </a:r>
            <a:r>
              <a:rPr lang="mk-MK" sz="2400" dirty="0" smtClean="0"/>
              <a:t>, трансмасните к-н </a:t>
            </a:r>
            <a:r>
              <a:rPr lang="mk-MK" sz="2400" dirty="0" smtClean="0"/>
              <a:t> (месо од овца, говедо и при</a:t>
            </a:r>
          </a:p>
          <a:p>
            <a:r>
              <a:rPr lang="mk-MK" sz="2400" dirty="0" smtClean="0"/>
              <a:t>     проце</a:t>
            </a:r>
            <a:r>
              <a:rPr lang="mk-MK" sz="2400" dirty="0" smtClean="0"/>
              <a:t>сирање на билните масти) </a:t>
            </a:r>
            <a:r>
              <a:rPr lang="mk-MK" sz="2400" dirty="0" smtClean="0"/>
              <a:t>максимално </a:t>
            </a:r>
            <a:r>
              <a:rPr lang="mk-MK" sz="2400" dirty="0" smtClean="0"/>
              <a:t>да се реду-</a:t>
            </a:r>
          </a:p>
          <a:p>
            <a:r>
              <a:rPr lang="mk-MK" sz="2400" dirty="0" smtClean="0"/>
              <a:t>    </a:t>
            </a:r>
            <a:r>
              <a:rPr lang="mk-MK" sz="2400" dirty="0" smtClean="0"/>
              <a:t> цираат </a:t>
            </a:r>
            <a:r>
              <a:rPr lang="mk-MK" sz="2400" dirty="0" smtClean="0"/>
              <a:t>или исфрлат</a:t>
            </a:r>
          </a:p>
          <a:p>
            <a:pPr>
              <a:buFont typeface="Wingdings" pitchFamily="2" charset="2"/>
              <a:buChar char="ü"/>
            </a:pPr>
            <a:r>
              <a:rPr lang="mk-MK" sz="2400" dirty="0" smtClean="0"/>
              <a:t> Од мастите да бидат најзастапени полинезаситените </a:t>
            </a:r>
          </a:p>
          <a:p>
            <a:r>
              <a:rPr lang="mk-MK" sz="2400" dirty="0" smtClean="0"/>
              <a:t>    (риба) до 10% и мононезаситените </a:t>
            </a:r>
            <a:r>
              <a:rPr lang="en-US" sz="2400" dirty="0" smtClean="0"/>
              <a:t> (</a:t>
            </a:r>
            <a:r>
              <a:rPr lang="mk-MK" sz="2400" dirty="0" smtClean="0"/>
              <a:t>јаткасти плодови,</a:t>
            </a:r>
          </a:p>
          <a:p>
            <a:r>
              <a:rPr lang="mk-MK" sz="2400" dirty="0" smtClean="0"/>
              <a:t> </a:t>
            </a:r>
            <a:r>
              <a:rPr lang="mk-MK" sz="2400" dirty="0" smtClean="0"/>
              <a:t>    маслинки) </a:t>
            </a:r>
            <a:r>
              <a:rPr lang="mk-MK" sz="2400" dirty="0" smtClean="0"/>
              <a:t> </a:t>
            </a:r>
            <a:r>
              <a:rPr lang="mk-MK" sz="2400" dirty="0" smtClean="0"/>
              <a:t>од  </a:t>
            </a:r>
            <a:r>
              <a:rPr lang="mk-MK" sz="2400" dirty="0" smtClean="0"/>
              <a:t>10-15</a:t>
            </a:r>
            <a:r>
              <a:rPr lang="mk-MK" sz="2400" dirty="0" smtClean="0"/>
              <a:t>%)</a:t>
            </a:r>
            <a:endParaRPr lang="en-US" sz="2400" dirty="0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mk-MK" sz="2800" b="1" dirty="0" smtClean="0"/>
              <a:t>Секундарна кардиоваскуларна превенција</a:t>
            </a:r>
            <a:endParaRPr 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1340768"/>
            <a:ext cx="3660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2400" b="1" dirty="0" smtClean="0"/>
              <a:t>Промени во исхраната</a:t>
            </a:r>
            <a:endParaRPr 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2276872"/>
            <a:ext cx="7948971" cy="2739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mk-MK" sz="2800" dirty="0" smtClean="0"/>
              <a:t> </a:t>
            </a:r>
            <a:r>
              <a:rPr lang="mk-MK" sz="2400" dirty="0" smtClean="0"/>
              <a:t>На сите треба да им се препорача внесот на солта</a:t>
            </a:r>
          </a:p>
          <a:p>
            <a:r>
              <a:rPr lang="mk-MK" sz="2400" dirty="0" smtClean="0"/>
              <a:t>     да се сведе на 1/3 најдобро </a:t>
            </a:r>
            <a:r>
              <a:rPr lang="en-US" sz="2400" dirty="0" smtClean="0"/>
              <a:t>&lt; 5 </a:t>
            </a:r>
            <a:r>
              <a:rPr lang="mk-MK" sz="2400" dirty="0" smtClean="0"/>
              <a:t>гр/ден</a:t>
            </a:r>
          </a:p>
          <a:p>
            <a:pPr>
              <a:buFont typeface="Wingdings" pitchFamily="2" charset="2"/>
              <a:buChar char="ü"/>
            </a:pPr>
            <a:r>
              <a:rPr lang="mk-MK" sz="2400" dirty="0" smtClean="0"/>
              <a:t> Сите треба да се охрабрат да јадат околу 400</a:t>
            </a:r>
          </a:p>
          <a:p>
            <a:r>
              <a:rPr lang="mk-MK" sz="2400" dirty="0" smtClean="0"/>
              <a:t>    грама овошје и зеленчук дневно, како и една </a:t>
            </a:r>
          </a:p>
          <a:p>
            <a:r>
              <a:rPr lang="mk-MK" sz="2400" dirty="0" smtClean="0"/>
              <a:t>    шака јаткасти плодови </a:t>
            </a:r>
          </a:p>
          <a:p>
            <a:pPr>
              <a:buFont typeface="Wingdings" pitchFamily="2" charset="2"/>
              <a:buChar char="ü"/>
            </a:pPr>
            <a:r>
              <a:rPr lang="mk-MK" sz="2400" dirty="0" smtClean="0"/>
              <a:t> Консумирањето на алкохол да се сведе на најмногу</a:t>
            </a:r>
          </a:p>
          <a:p>
            <a:r>
              <a:rPr lang="mk-MK" sz="2400" dirty="0" smtClean="0"/>
              <a:t>     2 чаши дневно (мажи) и 1 чаша дневно (жени)</a:t>
            </a:r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1820</TotalTime>
  <Words>6670</Words>
  <Application>Microsoft Office PowerPoint</Application>
  <PresentationFormat>On-screen Show (4:3)</PresentationFormat>
  <Paragraphs>1023</Paragraphs>
  <Slides>119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119</vt:i4>
      </vt:variant>
    </vt:vector>
  </HeadingPairs>
  <TitlesOfParts>
    <vt:vector size="12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Зошто ризик стратификација?</vt:lpstr>
      <vt:lpstr>Зошто ризик стратификација?</vt:lpstr>
      <vt:lpstr>Кога да се направи проценка на КВ ризик (ризик стратификација) од страна ма матичните лекари?</vt:lpstr>
      <vt:lpstr>Ризик стратификација SCORE  карта</vt:lpstr>
      <vt:lpstr>Влијание на комбинација на ризик фактори на SCORE   10 годишен  ризик за јавување на фатални  КВИ</vt:lpstr>
      <vt:lpstr>Slide 31</vt:lpstr>
      <vt:lpstr>Slide 32</vt:lpstr>
      <vt:lpstr>Slide 33</vt:lpstr>
      <vt:lpstr>Многу висок ризик</vt:lpstr>
      <vt:lpstr>Висок ризик</vt:lpstr>
      <vt:lpstr>Среден ризик</vt:lpstr>
      <vt:lpstr>Низок ризик</vt:lpstr>
      <vt:lpstr>Карта на релативен  ризик на 10 годишен морталитет </vt:lpstr>
      <vt:lpstr>Slide 39</vt:lpstr>
      <vt:lpstr>Скрининг за кардиоваскуларни ризик фактори</vt:lpstr>
      <vt:lpstr>Slide 41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Скрининг за кардиоваскуларни ризик фактори</vt:lpstr>
      <vt:lpstr>Slide 74</vt:lpstr>
      <vt:lpstr>Што е кардиоваскуларна превенција?</vt:lpstr>
      <vt:lpstr>Зошто е неопходна превенција на кардиоваскуларни болести?</vt:lpstr>
      <vt:lpstr>Зошто е неопходна превенција на кардиоваскуларни болести?</vt:lpstr>
      <vt:lpstr>Треба да се спроведат 3 типа на активности</vt:lpstr>
      <vt:lpstr>Кардиоваскуларна превенција</vt:lpstr>
      <vt:lpstr>Кардиоваскуларна превенција</vt:lpstr>
      <vt:lpstr>Slide 81</vt:lpstr>
      <vt:lpstr>Кардиоваскуларна превенција Примарна превенција</vt:lpstr>
      <vt:lpstr>Примарна кардиоваскуларна превенција</vt:lpstr>
      <vt:lpstr>Примарна кардиоваскуларна превенција</vt:lpstr>
      <vt:lpstr>Примарна кардиоваскуларна превенција</vt:lpstr>
      <vt:lpstr>Примарна кардиоваскуларна превенција</vt:lpstr>
      <vt:lpstr>Примарна кардиоваскуларна превенција</vt:lpstr>
      <vt:lpstr>Примарна кардиоваскуларна превенција</vt:lpstr>
      <vt:lpstr>Примарна кардиоваскуларна превенција</vt:lpstr>
      <vt:lpstr>Примарна кардиоваскуларна превенција</vt:lpstr>
      <vt:lpstr>Примарна кардиоваскуларна превенција</vt:lpstr>
      <vt:lpstr>Примарна кардиоваскуларна превенција Хиперлипидемија</vt:lpstr>
      <vt:lpstr>Примарна кардиоваскуларна превенција Хипергликемија (ДМ)</vt:lpstr>
      <vt:lpstr>Примарна кардиоваскуларна превенција Антигрегациона терапија</vt:lpstr>
      <vt:lpstr>Примарна кардиоваскуларна превенција Медикаменти кои не се препорачуваат</vt:lpstr>
      <vt:lpstr>Секундарна  кардиоваскуларна превенција</vt:lpstr>
      <vt:lpstr>Секундарна  кардиоваскуларна превенција</vt:lpstr>
      <vt:lpstr>Секундарна кардиоваскуларна превенција</vt:lpstr>
      <vt:lpstr>Секундарна кардиоваскуларна превенција</vt:lpstr>
      <vt:lpstr>Секундарна  кардиоваскуларна превенција</vt:lpstr>
      <vt:lpstr>Секундарна  кардиоваскуларна превенција</vt:lpstr>
      <vt:lpstr>Секундарна  кардиоваскуларна превенција</vt:lpstr>
      <vt:lpstr>Slide 103</vt:lpstr>
      <vt:lpstr>Секундарна  кардиоваскуларна превенција</vt:lpstr>
      <vt:lpstr>Секундарна  кардиоваскуларна превенција</vt:lpstr>
      <vt:lpstr>Секундарна  кардиоваскуларна превенција</vt:lpstr>
      <vt:lpstr>Секундарна  кардиоваскуларна превенција</vt:lpstr>
      <vt:lpstr>Секундарна  кардиоваскуларна превенција</vt:lpstr>
      <vt:lpstr>Секундарна  кардиоваскуларна превенција</vt:lpstr>
      <vt:lpstr>Секундарна  кардиоваскуларна превенција</vt:lpstr>
      <vt:lpstr>Секундарна  кардиоваскуларна превенција</vt:lpstr>
      <vt:lpstr>Секундарна  кардиоваскуларна превенција</vt:lpstr>
      <vt:lpstr>Наместо заклучок</vt:lpstr>
      <vt:lpstr>ЕУ карактеристики  на населението кое има тенденција здраво да живее </vt:lpstr>
      <vt:lpstr>Кардиоваскуалрни ризик фактори</vt:lpstr>
      <vt:lpstr>Кардиоваскуларни ризик фактори</vt:lpstr>
      <vt:lpstr>Кардиоваскуларни ризик фактори</vt:lpstr>
      <vt:lpstr>Кардиоваскуларни ризик фактори</vt:lpstr>
      <vt:lpstr>Користена литература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ЕУ карактеристики  на населението кое има тенденција здраво да живее </dc:title>
  <dc:creator>Bugs Bunny</dc:creator>
  <cp:lastModifiedBy>Dell</cp:lastModifiedBy>
  <cp:revision>403</cp:revision>
  <dcterms:created xsi:type="dcterms:W3CDTF">2012-11-26T10:09:52Z</dcterms:created>
  <dcterms:modified xsi:type="dcterms:W3CDTF">2012-12-14T20:59:42Z</dcterms:modified>
</cp:coreProperties>
</file>